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4"/>
  </p:notesMasterIdLst>
  <p:handoutMasterIdLst>
    <p:handoutMasterId r:id="rId475"/>
  </p:handoutMasterIdLst>
  <p:sldIdLst>
    <p:sldId id="394" r:id="rId2"/>
    <p:sldId id="395" r:id="rId3"/>
    <p:sldId id="611" r:id="rId4"/>
    <p:sldId id="258" r:id="rId5"/>
    <p:sldId id="259" r:id="rId6"/>
    <p:sldId id="260" r:id="rId7"/>
    <p:sldId id="261" r:id="rId8"/>
    <p:sldId id="262" r:id="rId9"/>
    <p:sldId id="263" r:id="rId10"/>
    <p:sldId id="264" r:id="rId11"/>
    <p:sldId id="265" r:id="rId12"/>
    <p:sldId id="266" r:id="rId13"/>
    <p:sldId id="267" r:id="rId14"/>
    <p:sldId id="268" r:id="rId15"/>
    <p:sldId id="399" r:id="rId16"/>
    <p:sldId id="400" r:id="rId17"/>
    <p:sldId id="397" r:id="rId18"/>
    <p:sldId id="398" r:id="rId19"/>
    <p:sldId id="401" r:id="rId20"/>
    <p:sldId id="402" r:id="rId21"/>
    <p:sldId id="403" r:id="rId22"/>
    <p:sldId id="404" r:id="rId23"/>
    <p:sldId id="405" r:id="rId24"/>
    <p:sldId id="406" r:id="rId25"/>
    <p:sldId id="409" r:id="rId26"/>
    <p:sldId id="407" r:id="rId27"/>
    <p:sldId id="408" r:id="rId28"/>
    <p:sldId id="410" r:id="rId29"/>
    <p:sldId id="411" r:id="rId30"/>
    <p:sldId id="412" r:id="rId31"/>
    <p:sldId id="413" r:id="rId32"/>
    <p:sldId id="414" r:id="rId33"/>
    <p:sldId id="415" r:id="rId34"/>
    <p:sldId id="416" r:id="rId35"/>
    <p:sldId id="417" r:id="rId36"/>
    <p:sldId id="418" r:id="rId37"/>
    <p:sldId id="556" r:id="rId38"/>
    <p:sldId id="419" r:id="rId39"/>
    <p:sldId id="420" r:id="rId40"/>
    <p:sldId id="421" r:id="rId41"/>
    <p:sldId id="422" r:id="rId42"/>
    <p:sldId id="423" r:id="rId43"/>
    <p:sldId id="424" r:id="rId44"/>
    <p:sldId id="425" r:id="rId45"/>
    <p:sldId id="277" r:id="rId46"/>
    <p:sldId id="426" r:id="rId47"/>
    <p:sldId id="427" r:id="rId48"/>
    <p:sldId id="431" r:id="rId49"/>
    <p:sldId id="428" r:id="rId50"/>
    <p:sldId id="480" r:id="rId51"/>
    <p:sldId id="481" r:id="rId52"/>
    <p:sldId id="479" r:id="rId53"/>
    <p:sldId id="429" r:id="rId54"/>
    <p:sldId id="483" r:id="rId55"/>
    <p:sldId id="484" r:id="rId56"/>
    <p:sldId id="485" r:id="rId57"/>
    <p:sldId id="486" r:id="rId58"/>
    <p:sldId id="487" r:id="rId59"/>
    <p:sldId id="488" r:id="rId60"/>
    <p:sldId id="482" r:id="rId61"/>
    <p:sldId id="489" r:id="rId62"/>
    <p:sldId id="494" r:id="rId63"/>
    <p:sldId id="492" r:id="rId64"/>
    <p:sldId id="493" r:id="rId65"/>
    <p:sldId id="495" r:id="rId66"/>
    <p:sldId id="497" r:id="rId67"/>
    <p:sldId id="496" r:id="rId68"/>
    <p:sldId id="498" r:id="rId69"/>
    <p:sldId id="499" r:id="rId70"/>
    <p:sldId id="500" r:id="rId71"/>
    <p:sldId id="490" r:id="rId72"/>
    <p:sldId id="501" r:id="rId73"/>
    <p:sldId id="502" r:id="rId74"/>
    <p:sldId id="503" r:id="rId75"/>
    <p:sldId id="430" r:id="rId76"/>
    <p:sldId id="491" r:id="rId77"/>
    <p:sldId id="507" r:id="rId78"/>
    <p:sldId id="504" r:id="rId79"/>
    <p:sldId id="505" r:id="rId80"/>
    <p:sldId id="506" r:id="rId81"/>
    <p:sldId id="279" r:id="rId82"/>
    <p:sldId id="508" r:id="rId83"/>
    <p:sldId id="509" r:id="rId84"/>
    <p:sldId id="510" r:id="rId85"/>
    <p:sldId id="612" r:id="rId86"/>
    <p:sldId id="613" r:id="rId87"/>
    <p:sldId id="614" r:id="rId88"/>
    <p:sldId id="615" r:id="rId89"/>
    <p:sldId id="616" r:id="rId90"/>
    <p:sldId id="617" r:id="rId91"/>
    <p:sldId id="618" r:id="rId92"/>
    <p:sldId id="619" r:id="rId93"/>
    <p:sldId id="620" r:id="rId94"/>
    <p:sldId id="511" r:id="rId95"/>
    <p:sldId id="621" r:id="rId96"/>
    <p:sldId id="623" r:id="rId97"/>
    <p:sldId id="624" r:id="rId98"/>
    <p:sldId id="622" r:id="rId99"/>
    <p:sldId id="512" r:id="rId100"/>
    <p:sldId id="625" r:id="rId101"/>
    <p:sldId id="627" r:id="rId102"/>
    <p:sldId id="626" r:id="rId103"/>
    <p:sldId id="281" r:id="rId104"/>
    <p:sldId id="628" r:id="rId105"/>
    <p:sldId id="629" r:id="rId106"/>
    <p:sldId id="638" r:id="rId107"/>
    <p:sldId id="633" r:id="rId108"/>
    <p:sldId id="634" r:id="rId109"/>
    <p:sldId id="635" r:id="rId110"/>
    <p:sldId id="639" r:id="rId111"/>
    <p:sldId id="640" r:id="rId112"/>
    <p:sldId id="636" r:id="rId113"/>
    <p:sldId id="637" r:id="rId114"/>
    <p:sldId id="630" r:id="rId115"/>
    <p:sldId id="631" r:id="rId116"/>
    <p:sldId id="641" r:id="rId117"/>
    <p:sldId id="632" r:id="rId118"/>
    <p:sldId id="642" r:id="rId119"/>
    <p:sldId id="283" r:id="rId120"/>
    <p:sldId id="284" r:id="rId121"/>
    <p:sldId id="285" r:id="rId122"/>
    <p:sldId id="286" r:id="rId123"/>
    <p:sldId id="287" r:id="rId124"/>
    <p:sldId id="288" r:id="rId125"/>
    <p:sldId id="289" r:id="rId126"/>
    <p:sldId id="290" r:id="rId127"/>
    <p:sldId id="291" r:id="rId128"/>
    <p:sldId id="292" r:id="rId129"/>
    <p:sldId id="293" r:id="rId130"/>
    <p:sldId id="294" r:id="rId131"/>
    <p:sldId id="295" r:id="rId132"/>
    <p:sldId id="296" r:id="rId133"/>
    <p:sldId id="297" r:id="rId134"/>
    <p:sldId id="298" r:id="rId135"/>
    <p:sldId id="299" r:id="rId136"/>
    <p:sldId id="300" r:id="rId137"/>
    <p:sldId id="301" r:id="rId138"/>
    <p:sldId id="302" r:id="rId139"/>
    <p:sldId id="303" r:id="rId140"/>
    <p:sldId id="304" r:id="rId141"/>
    <p:sldId id="305" r:id="rId142"/>
    <p:sldId id="306" r:id="rId143"/>
    <p:sldId id="307" r:id="rId144"/>
    <p:sldId id="308" r:id="rId145"/>
    <p:sldId id="722" r:id="rId146"/>
    <p:sldId id="723" r:id="rId147"/>
    <p:sldId id="724" r:id="rId148"/>
    <p:sldId id="725" r:id="rId149"/>
    <p:sldId id="726" r:id="rId150"/>
    <p:sldId id="310" r:id="rId151"/>
    <p:sldId id="517" r:id="rId152"/>
    <p:sldId id="520" r:id="rId153"/>
    <p:sldId id="521" r:id="rId154"/>
    <p:sldId id="518" r:id="rId155"/>
    <p:sldId id="522" r:id="rId156"/>
    <p:sldId id="523" r:id="rId157"/>
    <p:sldId id="527" r:id="rId158"/>
    <p:sldId id="526" r:id="rId159"/>
    <p:sldId id="528" r:id="rId160"/>
    <p:sldId id="529" r:id="rId161"/>
    <p:sldId id="524" r:id="rId162"/>
    <p:sldId id="530" r:id="rId163"/>
    <p:sldId id="531" r:id="rId164"/>
    <p:sldId id="525" r:id="rId165"/>
    <p:sldId id="532" r:id="rId166"/>
    <p:sldId id="533" r:id="rId167"/>
    <p:sldId id="534" r:id="rId168"/>
    <p:sldId id="536" r:id="rId169"/>
    <p:sldId id="535" r:id="rId170"/>
    <p:sldId id="537" r:id="rId171"/>
    <p:sldId id="519" r:id="rId172"/>
    <p:sldId id="540" r:id="rId173"/>
    <p:sldId id="538" r:id="rId174"/>
    <p:sldId id="539" r:id="rId175"/>
    <p:sldId id="541" r:id="rId176"/>
    <p:sldId id="312" r:id="rId177"/>
    <p:sldId id="313" r:id="rId178"/>
    <p:sldId id="543" r:id="rId179"/>
    <p:sldId id="544" r:id="rId180"/>
    <p:sldId id="545" r:id="rId181"/>
    <p:sldId id="315" r:id="rId182"/>
    <p:sldId id="316" r:id="rId183"/>
    <p:sldId id="317" r:id="rId184"/>
    <p:sldId id="318" r:id="rId185"/>
    <p:sldId id="319" r:id="rId186"/>
    <p:sldId id="320" r:id="rId187"/>
    <p:sldId id="321" r:id="rId188"/>
    <p:sldId id="322" r:id="rId189"/>
    <p:sldId id="323" r:id="rId190"/>
    <p:sldId id="324" r:id="rId191"/>
    <p:sldId id="325" r:id="rId192"/>
    <p:sldId id="546" r:id="rId193"/>
    <p:sldId id="326" r:id="rId194"/>
    <p:sldId id="542" r:id="rId195"/>
    <p:sldId id="547" r:id="rId196"/>
    <p:sldId id="729" r:id="rId197"/>
    <p:sldId id="730" r:id="rId198"/>
    <p:sldId id="731" r:id="rId199"/>
    <p:sldId id="732" r:id="rId200"/>
    <p:sldId id="733" r:id="rId201"/>
    <p:sldId id="548" r:id="rId202"/>
    <p:sldId id="736" r:id="rId203"/>
    <p:sldId id="734" r:id="rId204"/>
    <p:sldId id="735" r:id="rId205"/>
    <p:sldId id="549" r:id="rId206"/>
    <p:sldId id="737" r:id="rId207"/>
    <p:sldId id="740" r:id="rId208"/>
    <p:sldId id="748" r:id="rId209"/>
    <p:sldId id="739" r:id="rId210"/>
    <p:sldId id="738" r:id="rId211"/>
    <p:sldId id="741" r:id="rId212"/>
    <p:sldId id="742" r:id="rId213"/>
    <p:sldId id="743" r:id="rId214"/>
    <p:sldId id="744" r:id="rId215"/>
    <p:sldId id="551" r:id="rId216"/>
    <p:sldId id="745" r:id="rId217"/>
    <p:sldId id="746" r:id="rId218"/>
    <p:sldId id="747" r:id="rId219"/>
    <p:sldId id="550" r:id="rId220"/>
    <p:sldId id="553" r:id="rId221"/>
    <p:sldId id="552" r:id="rId222"/>
    <p:sldId id="554" r:id="rId223"/>
    <p:sldId id="555" r:id="rId224"/>
    <p:sldId id="327" r:id="rId225"/>
    <p:sldId id="651" r:id="rId226"/>
    <p:sldId id="659" r:id="rId227"/>
    <p:sldId id="660" r:id="rId228"/>
    <p:sldId id="661" r:id="rId229"/>
    <p:sldId id="653" r:id="rId230"/>
    <p:sldId id="662" r:id="rId231"/>
    <p:sldId id="663" r:id="rId232"/>
    <p:sldId id="664" r:id="rId233"/>
    <p:sldId id="654" r:id="rId234"/>
    <p:sldId id="655" r:id="rId235"/>
    <p:sldId id="665" r:id="rId236"/>
    <p:sldId id="656" r:id="rId237"/>
    <p:sldId id="657" r:id="rId238"/>
    <p:sldId id="658" r:id="rId239"/>
    <p:sldId id="668" r:id="rId240"/>
    <p:sldId id="669" r:id="rId241"/>
    <p:sldId id="670" r:id="rId242"/>
    <p:sldId id="671" r:id="rId243"/>
    <p:sldId id="666" r:id="rId244"/>
    <p:sldId id="672" r:id="rId245"/>
    <p:sldId id="673" r:id="rId246"/>
    <p:sldId id="674" r:id="rId247"/>
    <p:sldId id="675" r:id="rId248"/>
    <p:sldId id="676" r:id="rId249"/>
    <p:sldId id="667" r:id="rId250"/>
    <p:sldId id="677" r:id="rId251"/>
    <p:sldId id="678" r:id="rId252"/>
    <p:sldId id="679" r:id="rId253"/>
    <p:sldId id="680" r:id="rId254"/>
    <p:sldId id="513" r:id="rId255"/>
    <p:sldId id="652" r:id="rId256"/>
    <p:sldId id="681" r:id="rId257"/>
    <p:sldId id="687" r:id="rId258"/>
    <p:sldId id="688" r:id="rId259"/>
    <p:sldId id="690" r:id="rId260"/>
    <p:sldId id="682" r:id="rId261"/>
    <p:sldId id="689" r:id="rId262"/>
    <p:sldId id="691" r:id="rId263"/>
    <p:sldId id="692" r:id="rId264"/>
    <p:sldId id="693" r:id="rId265"/>
    <p:sldId id="694" r:id="rId266"/>
    <p:sldId id="695" r:id="rId267"/>
    <p:sldId id="696" r:id="rId268"/>
    <p:sldId id="698" r:id="rId269"/>
    <p:sldId id="683" r:id="rId270"/>
    <p:sldId id="697" r:id="rId271"/>
    <p:sldId id="699" r:id="rId272"/>
    <p:sldId id="684" r:id="rId273"/>
    <p:sldId id="700" r:id="rId274"/>
    <p:sldId id="701" r:id="rId275"/>
    <p:sldId id="702" r:id="rId276"/>
    <p:sldId id="703" r:id="rId277"/>
    <p:sldId id="704" r:id="rId278"/>
    <p:sldId id="685" r:id="rId279"/>
    <p:sldId id="706" r:id="rId280"/>
    <p:sldId id="686" r:id="rId281"/>
    <p:sldId id="705" r:id="rId282"/>
    <p:sldId id="328" r:id="rId283"/>
    <p:sldId id="583" r:id="rId284"/>
    <p:sldId id="586" r:id="rId285"/>
    <p:sldId id="584" r:id="rId286"/>
    <p:sldId id="585" r:id="rId287"/>
    <p:sldId id="587" r:id="rId288"/>
    <p:sldId id="588" r:id="rId289"/>
    <p:sldId id="589" r:id="rId290"/>
    <p:sldId id="590" r:id="rId291"/>
    <p:sldId id="591" r:id="rId292"/>
    <p:sldId id="592" r:id="rId293"/>
    <p:sldId id="593" r:id="rId294"/>
    <p:sldId id="595" r:id="rId295"/>
    <p:sldId id="596" r:id="rId296"/>
    <p:sldId id="599" r:id="rId297"/>
    <p:sldId id="600" r:id="rId298"/>
    <p:sldId id="601" r:id="rId299"/>
    <p:sldId id="602" r:id="rId300"/>
    <p:sldId id="603" r:id="rId301"/>
    <p:sldId id="597" r:id="rId302"/>
    <p:sldId id="604" r:id="rId303"/>
    <p:sldId id="605" r:id="rId304"/>
    <p:sldId id="598" r:id="rId305"/>
    <p:sldId id="606" r:id="rId306"/>
    <p:sldId id="607" r:id="rId307"/>
    <p:sldId id="608" r:id="rId308"/>
    <p:sldId id="609" r:id="rId309"/>
    <p:sldId id="610" r:id="rId310"/>
    <p:sldId id="594" r:id="rId311"/>
    <p:sldId id="329" r:id="rId312"/>
    <p:sldId id="330" r:id="rId313"/>
    <p:sldId id="331" r:id="rId314"/>
    <p:sldId id="714" r:id="rId315"/>
    <p:sldId id="715" r:id="rId316"/>
    <p:sldId id="716" r:id="rId317"/>
    <p:sldId id="717" r:id="rId318"/>
    <p:sldId id="718" r:id="rId319"/>
    <p:sldId id="719" r:id="rId320"/>
    <p:sldId id="720" r:id="rId321"/>
    <p:sldId id="721" r:id="rId322"/>
    <p:sldId id="515" r:id="rId323"/>
    <p:sldId id="707" r:id="rId324"/>
    <p:sldId id="708" r:id="rId325"/>
    <p:sldId id="711" r:id="rId326"/>
    <p:sldId id="712" r:id="rId327"/>
    <p:sldId id="713" r:id="rId328"/>
    <p:sldId id="709" r:id="rId329"/>
    <p:sldId id="710" r:id="rId330"/>
    <p:sldId id="514" r:id="rId331"/>
    <p:sldId id="557" r:id="rId332"/>
    <p:sldId id="561" r:id="rId333"/>
    <p:sldId id="559" r:id="rId334"/>
    <p:sldId id="560" r:id="rId335"/>
    <p:sldId id="558" r:id="rId336"/>
    <p:sldId id="562" r:id="rId337"/>
    <p:sldId id="563" r:id="rId338"/>
    <p:sldId id="566" r:id="rId339"/>
    <p:sldId id="567" r:id="rId340"/>
    <p:sldId id="568" r:id="rId341"/>
    <p:sldId id="569" r:id="rId342"/>
    <p:sldId id="570" r:id="rId343"/>
    <p:sldId id="572" r:id="rId344"/>
    <p:sldId id="571" r:id="rId345"/>
    <p:sldId id="564" r:id="rId346"/>
    <p:sldId id="573" r:id="rId347"/>
    <p:sldId id="576" r:id="rId348"/>
    <p:sldId id="574" r:id="rId349"/>
    <p:sldId id="575" r:id="rId350"/>
    <p:sldId id="577" r:id="rId351"/>
    <p:sldId id="565" r:id="rId352"/>
    <p:sldId id="578" r:id="rId353"/>
    <p:sldId id="581" r:id="rId354"/>
    <p:sldId id="580" r:id="rId355"/>
    <p:sldId id="582" r:id="rId356"/>
    <p:sldId id="579" r:id="rId357"/>
    <p:sldId id="333" r:id="rId358"/>
    <p:sldId id="334" r:id="rId359"/>
    <p:sldId id="335" r:id="rId360"/>
    <p:sldId id="336" r:id="rId361"/>
    <p:sldId id="337" r:id="rId362"/>
    <p:sldId id="338" r:id="rId363"/>
    <p:sldId id="339" r:id="rId364"/>
    <p:sldId id="340" r:id="rId365"/>
    <p:sldId id="341" r:id="rId366"/>
    <p:sldId id="342" r:id="rId367"/>
    <p:sldId id="343" r:id="rId368"/>
    <p:sldId id="344" r:id="rId369"/>
    <p:sldId id="345" r:id="rId370"/>
    <p:sldId id="346" r:id="rId371"/>
    <p:sldId id="347" r:id="rId372"/>
    <p:sldId id="348" r:id="rId373"/>
    <p:sldId id="349" r:id="rId374"/>
    <p:sldId id="350" r:id="rId375"/>
    <p:sldId id="351" r:id="rId376"/>
    <p:sldId id="352" r:id="rId377"/>
    <p:sldId id="353" r:id="rId378"/>
    <p:sldId id="354" r:id="rId379"/>
    <p:sldId id="516" r:id="rId380"/>
    <p:sldId id="356" r:id="rId381"/>
    <p:sldId id="643" r:id="rId382"/>
    <p:sldId id="357" r:id="rId383"/>
    <p:sldId id="727" r:id="rId384"/>
    <p:sldId id="358" r:id="rId385"/>
    <p:sldId id="359" r:id="rId386"/>
    <p:sldId id="360" r:id="rId387"/>
    <p:sldId id="361" r:id="rId388"/>
    <p:sldId id="362" r:id="rId389"/>
    <p:sldId id="363" r:id="rId390"/>
    <p:sldId id="364" r:id="rId391"/>
    <p:sldId id="365" r:id="rId392"/>
    <p:sldId id="366" r:id="rId393"/>
    <p:sldId id="367" r:id="rId394"/>
    <p:sldId id="368" r:id="rId395"/>
    <p:sldId id="369" r:id="rId396"/>
    <p:sldId id="370" r:id="rId397"/>
    <p:sldId id="371" r:id="rId398"/>
    <p:sldId id="372" r:id="rId399"/>
    <p:sldId id="645" r:id="rId400"/>
    <p:sldId id="376" r:id="rId401"/>
    <p:sldId id="728" r:id="rId402"/>
    <p:sldId id="644" r:id="rId403"/>
    <p:sldId id="646" r:id="rId404"/>
    <p:sldId id="647" r:id="rId405"/>
    <p:sldId id="650" r:id="rId406"/>
    <p:sldId id="648" r:id="rId407"/>
    <p:sldId id="649" r:id="rId408"/>
    <p:sldId id="396" r:id="rId409"/>
    <p:sldId id="381" r:id="rId410"/>
    <p:sldId id="382" r:id="rId411"/>
    <p:sldId id="383" r:id="rId412"/>
    <p:sldId id="384" r:id="rId413"/>
    <p:sldId id="385" r:id="rId414"/>
    <p:sldId id="386" r:id="rId415"/>
    <p:sldId id="387" r:id="rId416"/>
    <p:sldId id="388" r:id="rId417"/>
    <p:sldId id="389" r:id="rId418"/>
    <p:sldId id="390" r:id="rId419"/>
    <p:sldId id="391" r:id="rId420"/>
    <p:sldId id="392" r:id="rId421"/>
    <p:sldId id="393" r:id="rId422"/>
    <p:sldId id="432" r:id="rId423"/>
    <p:sldId id="465" r:id="rId424"/>
    <p:sldId id="453" r:id="rId425"/>
    <p:sldId id="454" r:id="rId426"/>
    <p:sldId id="455" r:id="rId427"/>
    <p:sldId id="456" r:id="rId428"/>
    <p:sldId id="458" r:id="rId429"/>
    <p:sldId id="459" r:id="rId430"/>
    <p:sldId id="460" r:id="rId431"/>
    <p:sldId id="461" r:id="rId432"/>
    <p:sldId id="457" r:id="rId433"/>
    <p:sldId id="462" r:id="rId434"/>
    <p:sldId id="463" r:id="rId435"/>
    <p:sldId id="464" r:id="rId436"/>
    <p:sldId id="466" r:id="rId437"/>
    <p:sldId id="468" r:id="rId438"/>
    <p:sldId id="469" r:id="rId439"/>
    <p:sldId id="470" r:id="rId440"/>
    <p:sldId id="471" r:id="rId441"/>
    <p:sldId id="472" r:id="rId442"/>
    <p:sldId id="473" r:id="rId443"/>
    <p:sldId id="474" r:id="rId444"/>
    <p:sldId id="475" r:id="rId445"/>
    <p:sldId id="476" r:id="rId446"/>
    <p:sldId id="467" r:id="rId447"/>
    <p:sldId id="477" r:id="rId448"/>
    <p:sldId id="478" r:id="rId449"/>
    <p:sldId id="448" r:id="rId450"/>
    <p:sldId id="433" r:id="rId451"/>
    <p:sldId id="434" r:id="rId452"/>
    <p:sldId id="435" r:id="rId453"/>
    <p:sldId id="436" r:id="rId454"/>
    <p:sldId id="438" r:id="rId455"/>
    <p:sldId id="437" r:id="rId456"/>
    <p:sldId id="439" r:id="rId457"/>
    <p:sldId id="444" r:id="rId458"/>
    <p:sldId id="445" r:id="rId459"/>
    <p:sldId id="446" r:id="rId460"/>
    <p:sldId id="440" r:id="rId461"/>
    <p:sldId id="441" r:id="rId462"/>
    <p:sldId id="442" r:id="rId463"/>
    <p:sldId id="443" r:id="rId464"/>
    <p:sldId id="449" r:id="rId465"/>
    <p:sldId id="451" r:id="rId466"/>
    <p:sldId id="450" r:id="rId467"/>
    <p:sldId id="452" r:id="rId468"/>
    <p:sldId id="749" r:id="rId469"/>
    <p:sldId id="752" r:id="rId470"/>
    <p:sldId id="751" r:id="rId471"/>
    <p:sldId id="753" r:id="rId472"/>
    <p:sldId id="754" r:id="rId4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62CF30-6F76-41A0-89FE-F8888756356E}">
          <p14:sldIdLst>
            <p14:sldId id="394"/>
            <p14:sldId id="395"/>
            <p14:sldId id="611"/>
          </p14:sldIdLst>
        </p14:section>
        <p14:section name="Part I: MVC in Context" id="{4931F09D-114B-4D3D-B58B-9508B50786D7}">
          <p14:sldIdLst>
            <p14:sldId id="258"/>
            <p14:sldId id="259"/>
            <p14:sldId id="260"/>
            <p14:sldId id="261"/>
            <p14:sldId id="262"/>
            <p14:sldId id="263"/>
            <p14:sldId id="264"/>
            <p14:sldId id="265"/>
            <p14:sldId id="266"/>
            <p14:sldId id="267"/>
            <p14:sldId id="268"/>
            <p14:sldId id="399"/>
            <p14:sldId id="400"/>
            <p14:sldId id="397"/>
            <p14:sldId id="398"/>
            <p14:sldId id="401"/>
            <p14:sldId id="402"/>
            <p14:sldId id="403"/>
            <p14:sldId id="404"/>
            <p14:sldId id="405"/>
            <p14:sldId id="406"/>
            <p14:sldId id="409"/>
            <p14:sldId id="407"/>
            <p14:sldId id="408"/>
            <p14:sldId id="410"/>
            <p14:sldId id="411"/>
            <p14:sldId id="412"/>
            <p14:sldId id="413"/>
            <p14:sldId id="414"/>
            <p14:sldId id="415"/>
            <p14:sldId id="416"/>
            <p14:sldId id="417"/>
            <p14:sldId id="418"/>
            <p14:sldId id="556"/>
            <p14:sldId id="419"/>
            <p14:sldId id="420"/>
            <p14:sldId id="421"/>
            <p14:sldId id="422"/>
            <p14:sldId id="423"/>
            <p14:sldId id="424"/>
            <p14:sldId id="425"/>
          </p14:sldIdLst>
        </p14:section>
        <p14:section name="First MVC App" id="{636BEF94-EF81-4442-B2E6-A815DA7157E7}">
          <p14:sldIdLst>
            <p14:sldId id="277"/>
            <p14:sldId id="426"/>
            <p14:sldId id="427"/>
            <p14:sldId id="431"/>
            <p14:sldId id="428"/>
            <p14:sldId id="480"/>
            <p14:sldId id="481"/>
            <p14:sldId id="479"/>
            <p14:sldId id="429"/>
            <p14:sldId id="483"/>
            <p14:sldId id="484"/>
            <p14:sldId id="485"/>
            <p14:sldId id="486"/>
            <p14:sldId id="487"/>
            <p14:sldId id="488"/>
            <p14:sldId id="482"/>
            <p14:sldId id="489"/>
            <p14:sldId id="494"/>
            <p14:sldId id="492"/>
            <p14:sldId id="493"/>
            <p14:sldId id="495"/>
            <p14:sldId id="497"/>
            <p14:sldId id="496"/>
            <p14:sldId id="498"/>
            <p14:sldId id="499"/>
            <p14:sldId id="500"/>
            <p14:sldId id="490"/>
            <p14:sldId id="501"/>
            <p14:sldId id="502"/>
            <p14:sldId id="503"/>
            <p14:sldId id="430"/>
            <p14:sldId id="491"/>
            <p14:sldId id="507"/>
            <p14:sldId id="504"/>
            <p14:sldId id="505"/>
            <p14:sldId id="506"/>
          </p14:sldIdLst>
        </p14:section>
        <p14:section name="MVC Pattern" id="{86380A77-6AC8-4C76-96F0-3ABCAE8F60C8}">
          <p14:sldIdLst>
            <p14:sldId id="279"/>
            <p14:sldId id="508"/>
            <p14:sldId id="509"/>
            <p14:sldId id="510"/>
            <p14:sldId id="612"/>
            <p14:sldId id="613"/>
            <p14:sldId id="614"/>
            <p14:sldId id="615"/>
            <p14:sldId id="616"/>
            <p14:sldId id="617"/>
            <p14:sldId id="618"/>
            <p14:sldId id="619"/>
            <p14:sldId id="620"/>
            <p14:sldId id="511"/>
            <p14:sldId id="621"/>
            <p14:sldId id="623"/>
            <p14:sldId id="624"/>
            <p14:sldId id="622"/>
            <p14:sldId id="512"/>
            <p14:sldId id="625"/>
            <p14:sldId id="627"/>
            <p14:sldId id="626"/>
          </p14:sldIdLst>
        </p14:section>
        <p14:section name="Essn Lang Features" id="{055C3921-9D70-442F-9B21-6FEF01C7B7A8}">
          <p14:sldIdLst>
            <p14:sldId id="281"/>
            <p14:sldId id="628"/>
            <p14:sldId id="629"/>
            <p14:sldId id="638"/>
            <p14:sldId id="633"/>
            <p14:sldId id="634"/>
            <p14:sldId id="635"/>
            <p14:sldId id="639"/>
            <p14:sldId id="640"/>
            <p14:sldId id="636"/>
            <p14:sldId id="637"/>
            <p14:sldId id="630"/>
            <p14:sldId id="631"/>
            <p14:sldId id="641"/>
            <p14:sldId id="632"/>
            <p14:sldId id="642"/>
          </p14:sldIdLst>
        </p14:section>
        <p14:section name="Razor" id="{51CFD089-F09C-4E7E-A38E-B4C78E520E60}">
          <p14:sldIdLst>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 name="Essential Tools" id="{DE0F7052-CD60-4C10-A9E9-E622B5DD2D6B}">
          <p14:sldIdLst>
            <p14:sldId id="308"/>
            <p14:sldId id="722"/>
            <p14:sldId id="723"/>
            <p14:sldId id="724"/>
            <p14:sldId id="725"/>
            <p14:sldId id="726"/>
          </p14:sldIdLst>
        </p14:section>
        <p14:section name="SportsStore" id="{CA2D5497-50A2-401A-A4E9-447F9C6F3D54}">
          <p14:sldIdLst/>
        </p14:section>
        <p14:section name="Deployment" id="{1B342292-2225-4B2F-8879-E17044D5507D}">
          <p14:sldIdLst>
            <p14:sldId id="310"/>
            <p14:sldId id="517"/>
            <p14:sldId id="520"/>
            <p14:sldId id="521"/>
            <p14:sldId id="518"/>
            <p14:sldId id="522"/>
            <p14:sldId id="523"/>
            <p14:sldId id="527"/>
            <p14:sldId id="526"/>
            <p14:sldId id="528"/>
            <p14:sldId id="529"/>
            <p14:sldId id="524"/>
            <p14:sldId id="530"/>
            <p14:sldId id="531"/>
            <p14:sldId id="525"/>
            <p14:sldId id="532"/>
            <p14:sldId id="533"/>
            <p14:sldId id="534"/>
            <p14:sldId id="536"/>
            <p14:sldId id="535"/>
            <p14:sldId id="537"/>
            <p14:sldId id="519"/>
            <p14:sldId id="540"/>
            <p14:sldId id="538"/>
            <p14:sldId id="539"/>
            <p14:sldId id="541"/>
          </p14:sldIdLst>
        </p14:section>
        <p14:section name="Part II: Overivew: MVC Proj" id="{60B1FBE2-7A55-481A-99D8-AB3A036D9FAA}">
          <p14:sldIdLst>
            <p14:sldId id="312"/>
            <p14:sldId id="313"/>
            <p14:sldId id="543"/>
            <p14:sldId id="544"/>
            <p14:sldId id="545"/>
            <p14:sldId id="315"/>
            <p14:sldId id="316"/>
            <p14:sldId id="317"/>
            <p14:sldId id="318"/>
            <p14:sldId id="319"/>
            <p14:sldId id="320"/>
            <p14:sldId id="321"/>
            <p14:sldId id="322"/>
            <p14:sldId id="323"/>
            <p14:sldId id="324"/>
            <p14:sldId id="325"/>
            <p14:sldId id="546"/>
            <p14:sldId id="326"/>
            <p14:sldId id="542"/>
            <p14:sldId id="547"/>
            <p14:sldId id="729"/>
            <p14:sldId id="730"/>
            <p14:sldId id="731"/>
            <p14:sldId id="732"/>
            <p14:sldId id="733"/>
            <p14:sldId id="548"/>
            <p14:sldId id="736"/>
            <p14:sldId id="734"/>
            <p14:sldId id="735"/>
            <p14:sldId id="549"/>
            <p14:sldId id="737"/>
            <p14:sldId id="740"/>
            <p14:sldId id="748"/>
            <p14:sldId id="739"/>
            <p14:sldId id="738"/>
            <p14:sldId id="741"/>
            <p14:sldId id="742"/>
            <p14:sldId id="743"/>
            <p14:sldId id="744"/>
            <p14:sldId id="551"/>
            <p14:sldId id="745"/>
            <p14:sldId id="746"/>
            <p14:sldId id="747"/>
            <p14:sldId id="550"/>
            <p14:sldId id="553"/>
            <p14:sldId id="552"/>
            <p14:sldId id="554"/>
            <p14:sldId id="555"/>
          </p14:sldIdLst>
        </p14:section>
        <p14:section name="URL Routing" id="{AD3BFDAC-2487-46FE-8D6D-A969F9ED0443}">
          <p14:sldIdLst>
            <p14:sldId id="327"/>
            <p14:sldId id="651"/>
            <p14:sldId id="659"/>
            <p14:sldId id="660"/>
            <p14:sldId id="661"/>
            <p14:sldId id="653"/>
            <p14:sldId id="662"/>
            <p14:sldId id="663"/>
            <p14:sldId id="664"/>
            <p14:sldId id="654"/>
            <p14:sldId id="655"/>
            <p14:sldId id="665"/>
            <p14:sldId id="656"/>
            <p14:sldId id="657"/>
            <p14:sldId id="658"/>
            <p14:sldId id="668"/>
            <p14:sldId id="669"/>
            <p14:sldId id="670"/>
            <p14:sldId id="671"/>
            <p14:sldId id="666"/>
            <p14:sldId id="672"/>
            <p14:sldId id="673"/>
            <p14:sldId id="674"/>
            <p14:sldId id="675"/>
            <p14:sldId id="676"/>
            <p14:sldId id="667"/>
            <p14:sldId id="677"/>
            <p14:sldId id="678"/>
            <p14:sldId id="679"/>
            <p14:sldId id="680"/>
          </p14:sldIdLst>
        </p14:section>
        <p14:section name="Advanced Routing" id="{A849C65B-9AA3-46FB-9FCC-A36E1A5F38D1}">
          <p14:sldIdLst>
            <p14:sldId id="513"/>
            <p14:sldId id="652"/>
            <p14:sldId id="681"/>
            <p14:sldId id="687"/>
            <p14:sldId id="688"/>
            <p14:sldId id="690"/>
            <p14:sldId id="682"/>
            <p14:sldId id="689"/>
            <p14:sldId id="691"/>
            <p14:sldId id="692"/>
            <p14:sldId id="693"/>
            <p14:sldId id="694"/>
            <p14:sldId id="695"/>
            <p14:sldId id="696"/>
            <p14:sldId id="698"/>
            <p14:sldId id="683"/>
            <p14:sldId id="697"/>
            <p14:sldId id="699"/>
            <p14:sldId id="684"/>
            <p14:sldId id="700"/>
            <p14:sldId id="701"/>
            <p14:sldId id="702"/>
            <p14:sldId id="703"/>
            <p14:sldId id="704"/>
            <p14:sldId id="685"/>
            <p14:sldId id="706"/>
            <p14:sldId id="686"/>
            <p14:sldId id="705"/>
          </p14:sldIdLst>
        </p14:section>
        <p14:section name="Controllers &amp; Actions" id="{D6895ADB-D760-4DB6-9F66-4E77128E2840}">
          <p14:sldIdLst>
            <p14:sldId id="328"/>
            <p14:sldId id="583"/>
            <p14:sldId id="586"/>
            <p14:sldId id="584"/>
            <p14:sldId id="585"/>
            <p14:sldId id="587"/>
            <p14:sldId id="588"/>
            <p14:sldId id="589"/>
            <p14:sldId id="590"/>
            <p14:sldId id="591"/>
            <p14:sldId id="592"/>
            <p14:sldId id="593"/>
            <p14:sldId id="595"/>
            <p14:sldId id="596"/>
            <p14:sldId id="599"/>
            <p14:sldId id="600"/>
            <p14:sldId id="601"/>
            <p14:sldId id="602"/>
            <p14:sldId id="603"/>
            <p14:sldId id="597"/>
            <p14:sldId id="604"/>
            <p14:sldId id="605"/>
            <p14:sldId id="598"/>
            <p14:sldId id="606"/>
            <p14:sldId id="607"/>
            <p14:sldId id="608"/>
            <p14:sldId id="609"/>
            <p14:sldId id="610"/>
            <p14:sldId id="594"/>
          </p14:sldIdLst>
        </p14:section>
        <p14:section name="Filters" id="{58DBEFA1-1A84-40D4-A184-D38F7B0D87E6}">
          <p14:sldIdLst>
            <p14:sldId id="329"/>
            <p14:sldId id="330"/>
            <p14:sldId id="331"/>
            <p14:sldId id="714"/>
            <p14:sldId id="715"/>
            <p14:sldId id="716"/>
            <p14:sldId id="717"/>
            <p14:sldId id="718"/>
            <p14:sldId id="719"/>
            <p14:sldId id="720"/>
            <p14:sldId id="721"/>
          </p14:sldIdLst>
        </p14:section>
        <p14:section name="Controller Extensibility" id="{0B6BC412-8CB7-462D-8E12-87B725A5A0EB}">
          <p14:sldIdLst>
            <p14:sldId id="515"/>
            <p14:sldId id="707"/>
            <p14:sldId id="708"/>
            <p14:sldId id="711"/>
            <p14:sldId id="712"/>
            <p14:sldId id="713"/>
            <p14:sldId id="709"/>
            <p14:sldId id="710"/>
          </p14:sldIdLst>
        </p14:section>
        <p14:section name="Views" id="{DCA926F8-2DAC-4575-83BF-945E17AAA1CD}">
          <p14:sldIdLst>
            <p14:sldId id="514"/>
            <p14:sldId id="557"/>
            <p14:sldId id="561"/>
            <p14:sldId id="559"/>
            <p14:sldId id="560"/>
            <p14:sldId id="558"/>
            <p14:sldId id="562"/>
            <p14:sldId id="563"/>
            <p14:sldId id="566"/>
            <p14:sldId id="567"/>
            <p14:sldId id="568"/>
            <p14:sldId id="569"/>
            <p14:sldId id="570"/>
            <p14:sldId id="572"/>
            <p14:sldId id="571"/>
            <p14:sldId id="564"/>
            <p14:sldId id="573"/>
            <p14:sldId id="576"/>
            <p14:sldId id="574"/>
            <p14:sldId id="575"/>
            <p14:sldId id="577"/>
            <p14:sldId id="565"/>
            <p14:sldId id="578"/>
            <p14:sldId id="581"/>
            <p14:sldId id="580"/>
            <p14:sldId id="582"/>
            <p14:sldId id="579"/>
          </p14:sldIdLst>
        </p14:section>
        <p14:section name="Helper Methods" id="{E32E1989-B52C-45D0-BAB4-B5B246E541C7}">
          <p14:sldIdLst>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516"/>
          </p14:sldIdLst>
        </p14:section>
        <p14:section name="Templated Helper Meth" id="{42A3488E-39AA-4673-A28A-417E7BBE8E1C}">
          <p14:sldIdLst>
            <p14:sldId id="356"/>
            <p14:sldId id="643"/>
          </p14:sldIdLst>
        </p14:section>
        <p14:section name="URL &amp; AJAX Helper Meth" id="{C02798F1-6608-4E7F-85D7-6D93755C843B}">
          <p14:sldIdLst>
            <p14:sldId id="357"/>
            <p14:sldId id="727"/>
          </p14:sldIdLst>
        </p14:section>
        <p14:section name="Model Binding" id="{5747C883-49C7-4041-80DA-19EB8EC95EED}">
          <p14:sldIdLst>
            <p14:sldId id="358"/>
            <p14:sldId id="359"/>
            <p14:sldId id="360"/>
            <p14:sldId id="361"/>
            <p14:sldId id="362"/>
            <p14:sldId id="363"/>
            <p14:sldId id="364"/>
            <p14:sldId id="365"/>
            <p14:sldId id="366"/>
            <p14:sldId id="367"/>
            <p14:sldId id="368"/>
            <p14:sldId id="369"/>
            <p14:sldId id="370"/>
            <p14:sldId id="371"/>
          </p14:sldIdLst>
        </p14:section>
        <p14:section name="Model Validation" id="{7F61C1A3-D3E3-4623-A9BC-42F110CFB77D}">
          <p14:sldIdLst>
            <p14:sldId id="372"/>
            <p14:sldId id="645"/>
          </p14:sldIdLst>
        </p14:section>
        <p14:section name="Bundles" id="{02B84A9A-FCD6-42BA-9A0B-49A7A29C9BF7}">
          <p14:sldIdLst>
            <p14:sldId id="376"/>
            <p14:sldId id="728"/>
          </p14:sldIdLst>
        </p14:section>
        <p14:section name="Web API &amp; SPA" id="{1F9F3139-F628-4FEA-9E0B-38E0CD531288}">
          <p14:sldIdLst>
            <p14:sldId id="644"/>
            <p14:sldId id="646"/>
            <p14:sldId id="647"/>
            <p14:sldId id="650"/>
            <p14:sldId id="648"/>
            <p14:sldId id="649"/>
          </p14:sldIdLst>
        </p14:section>
        <p14:section name="Appendix Section" id="{941CBED5-AAE0-484A-9825-6E7B8AA979D6}">
          <p14:sldIdLst>
            <p14:sldId id="396"/>
            <p14:sldId id="381"/>
            <p14:sldId id="382"/>
            <p14:sldId id="383"/>
            <p14:sldId id="384"/>
            <p14:sldId id="385"/>
            <p14:sldId id="386"/>
            <p14:sldId id="387"/>
            <p14:sldId id="388"/>
            <p14:sldId id="389"/>
            <p14:sldId id="390"/>
            <p14:sldId id="391"/>
            <p14:sldId id="392"/>
            <p14:sldId id="393"/>
            <p14:sldId id="432"/>
            <p14:sldId id="465"/>
            <p14:sldId id="453"/>
            <p14:sldId id="454"/>
            <p14:sldId id="455"/>
            <p14:sldId id="456"/>
            <p14:sldId id="458"/>
            <p14:sldId id="459"/>
            <p14:sldId id="460"/>
            <p14:sldId id="461"/>
            <p14:sldId id="457"/>
            <p14:sldId id="462"/>
            <p14:sldId id="463"/>
            <p14:sldId id="464"/>
            <p14:sldId id="466"/>
            <p14:sldId id="468"/>
            <p14:sldId id="469"/>
            <p14:sldId id="470"/>
            <p14:sldId id="471"/>
            <p14:sldId id="472"/>
            <p14:sldId id="473"/>
            <p14:sldId id="474"/>
            <p14:sldId id="475"/>
            <p14:sldId id="476"/>
            <p14:sldId id="467"/>
            <p14:sldId id="477"/>
            <p14:sldId id="478"/>
            <p14:sldId id="448"/>
            <p14:sldId id="433"/>
            <p14:sldId id="434"/>
            <p14:sldId id="435"/>
            <p14:sldId id="436"/>
            <p14:sldId id="438"/>
            <p14:sldId id="437"/>
            <p14:sldId id="439"/>
            <p14:sldId id="444"/>
            <p14:sldId id="445"/>
            <p14:sldId id="446"/>
            <p14:sldId id="440"/>
            <p14:sldId id="441"/>
            <p14:sldId id="442"/>
            <p14:sldId id="443"/>
            <p14:sldId id="449"/>
            <p14:sldId id="451"/>
            <p14:sldId id="450"/>
            <p14:sldId id="452"/>
            <p14:sldId id="749"/>
            <p14:sldId id="752"/>
            <p14:sldId id="751"/>
            <p14:sldId id="753"/>
            <p14:sldId id="7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552" autoAdjust="0"/>
  </p:normalViewPr>
  <p:slideViewPr>
    <p:cSldViewPr snapToGrid="0">
      <p:cViewPr>
        <p:scale>
          <a:sx n="100" d="100"/>
          <a:sy n="100" d="100"/>
        </p:scale>
        <p:origin x="750" y="456"/>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handoutMaster" Target="handoutMasters/handout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6/27/2018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6/27/2018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 Jan 2018</a:t>
            </a:r>
            <a:endParaRPr lang="en-US"/>
          </a:p>
        </p:txBody>
      </p:sp>
      <p:sp>
        <p:nvSpPr>
          <p:cNvPr id="5" name="Footer Placeholder 4"/>
          <p:cNvSpPr>
            <a:spLocks noGrp="1"/>
          </p:cNvSpPr>
          <p:nvPr>
            <p:ph type="ftr" sz="quarter" idx="11"/>
          </p:nvPr>
        </p:nvSpPr>
        <p:spPr>
          <a:xfrm>
            <a:off x="4543425" y="6538912"/>
            <a:ext cx="4114800" cy="25477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6476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2 Jan 2018</a:t>
            </a:r>
            <a:endParaRPr lang="en-US"/>
          </a:p>
        </p:txBody>
      </p:sp>
      <p:sp>
        <p:nvSpPr>
          <p:cNvPr id="6" name="Footer Placeholder 5"/>
          <p:cNvSpPr>
            <a:spLocks noGrp="1"/>
          </p:cNvSpPr>
          <p:nvPr>
            <p:ph type="ftr" sz="quarter" idx="11"/>
          </p:nvPr>
        </p:nvSpPr>
        <p:spPr>
          <a:xfrm>
            <a:off x="4543425" y="6538912"/>
            <a:ext cx="4114800" cy="25477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05522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BBABC8-77CB-42D0-8117-8FAD2EA487F2}" type="datetime3">
              <a:rPr lang="en-US" smtClean="0"/>
              <a:t>27 June 2018</a:t>
            </a:fld>
            <a:endParaRPr lang="en-US" dirty="0"/>
          </a:p>
        </p:txBody>
      </p:sp>
      <p:sp>
        <p:nvSpPr>
          <p:cNvPr id="4" name="Slide Number Placeholder 3"/>
          <p:cNvSpPr>
            <a:spLocks noGrp="1"/>
          </p:cNvSpPr>
          <p:nvPr>
            <p:ph type="sldNum" sz="quarter" idx="11"/>
          </p:nvPr>
        </p:nvSpPr>
        <p:spPr/>
        <p:txBody>
          <a:bodyPr/>
          <a:lstStyle/>
          <a:p>
            <a:fld id="{F1012999-1CD9-4014-B1C6-70315F8BBED0}" type="slidenum">
              <a:rPr lang="en-US" smtClean="0"/>
              <a:pPr/>
              <a:t>‹#›</a:t>
            </a:fld>
            <a:endParaRPr lang="en-US" dirty="0"/>
          </a:p>
        </p:txBody>
      </p:sp>
      <p:sp>
        <p:nvSpPr>
          <p:cNvPr id="5"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6" name="Title 1"/>
          <p:cNvSpPr txBox="1">
            <a:spLocks/>
          </p:cNvSpPr>
          <p:nvPr userDrawn="1"/>
        </p:nvSpPr>
        <p:spPr>
          <a:xfrm rot="16200000">
            <a:off x="6163436" y="-4903966"/>
            <a:ext cx="914400" cy="1093622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vert" lIns="91440" tIns="45720" rIns="91440" bIns="45720" rtlCol="0" anchor="ctr" anchorCtr="0">
            <a:normAutofit fontScale="92500" lnSpcReduction="10000"/>
          </a:bodyPr>
          <a:lstStyle>
            <a:defPPr>
              <a:defRPr lang="en-US"/>
            </a:defPPr>
            <a:lvl1pPr algn="ctr">
              <a:lnSpc>
                <a:spcPct val="90000"/>
              </a:lnSpc>
              <a:spcBef>
                <a:spcPct val="0"/>
              </a:spcBef>
              <a:buNone/>
              <a:defRPr sz="6000">
                <a:solidFill>
                  <a:schemeClr val="bg1"/>
                </a:solidFill>
                <a:latin typeface="+mj-lt"/>
                <a:ea typeface="+mj-ea"/>
                <a:cs typeface="+mj-cs"/>
              </a:defRPr>
            </a:lvl1pPr>
          </a:lstStyle>
          <a:p>
            <a:pPr algn="ctr"/>
            <a:r>
              <a:rPr lang="en-US" dirty="0" smtClean="0"/>
              <a:t>Contents</a:t>
            </a:r>
            <a:endParaRPr lang="en-US" dirty="0"/>
          </a:p>
        </p:txBody>
      </p:sp>
    </p:spTree>
    <p:extLst>
      <p:ext uri="{BB962C8B-B14F-4D97-AF65-F5344CB8AC3E}">
        <p14:creationId xmlns:p14="http://schemas.microsoft.com/office/powerpoint/2010/main" val="184344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762250" y="2556686"/>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762250" y="2925811"/>
            <a:ext cx="4114799"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600201" cy="369332"/>
          </a:xfrm>
          <a:prstGeom prst="rect">
            <a:avLst/>
          </a:prstGeom>
          <a:noFill/>
          <a:ln>
            <a:solidFill>
              <a:srgbClr val="3F1779"/>
            </a:solidFill>
          </a:ln>
        </p:spPr>
        <p:txBody>
          <a:bodyPr wrap="square" rtlCol="0">
            <a:spAutoFit/>
          </a:bodyPr>
          <a:lstStyle/>
          <a:p>
            <a:r>
              <a:rPr lang="en-US" dirty="0" smtClean="0">
                <a:solidFill>
                  <a:srgbClr val="FF0000"/>
                </a:solidFill>
              </a:rPr>
              <a:t>Book Name:</a:t>
            </a:r>
            <a:r>
              <a:rPr lang="en-US" dirty="0" smtClean="0"/>
              <a:t> </a:t>
            </a:r>
            <a:endParaRPr lang="en-US" dirty="0"/>
          </a:p>
        </p:txBody>
      </p:sp>
      <p:sp>
        <p:nvSpPr>
          <p:cNvPr id="20" name="TextBox 19"/>
          <p:cNvSpPr txBox="1"/>
          <p:nvPr userDrawn="1"/>
        </p:nvSpPr>
        <p:spPr>
          <a:xfrm>
            <a:off x="1152525" y="2922239"/>
            <a:ext cx="1600200" cy="369332"/>
          </a:xfrm>
          <a:prstGeom prst="rect">
            <a:avLst/>
          </a:prstGeom>
          <a:noFill/>
          <a:ln>
            <a:solidFill>
              <a:srgbClr val="3F1779"/>
            </a:solidFill>
          </a:ln>
        </p:spPr>
        <p:txBody>
          <a:bodyPr wrap="square" rtlCol="0">
            <a:spAutoFit/>
          </a:bodyPr>
          <a:lstStyle/>
          <a:p>
            <a:r>
              <a:rPr lang="en-US" dirty="0" smtClean="0">
                <a:solidFill>
                  <a:srgbClr val="FF0000"/>
                </a:solidFill>
              </a:rPr>
              <a:t>Book Source:</a:t>
            </a:r>
            <a:r>
              <a:rPr lang="en-US" dirty="0" smtClean="0"/>
              <a:t> </a:t>
            </a:r>
            <a:endParaRPr lang="en-US" dirty="0"/>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 Jan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 id="2147483673" r:id="rId11"/>
    <p:sldLayoutId id="2147483674" r:id="rId12"/>
    <p:sldLayoutId id="2147483675" r:id="rId13"/>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408.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hyperlink" Target="http://www.windowsazure.com/" TargetMode="Externa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aspnetwebstack.codeplex.com/" TargetMode="External"/><Relationship Id="rId2" Type="http://schemas.openxmlformats.org/officeDocument/2006/relationships/hyperlink" Target="http://www.opensource.org/licenses/ms-pl.html" TargetMode="Externa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www.microsoft.com/visualstudio/eng/products/visual-studioexpress-products" TargetMode="External"/><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glyphicons.com/" TargetMode="External"/><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ASP.NET MVC 5</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48400306"/>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dirty="0" smtClean="0">
                          <a:solidFill>
                            <a:schemeClr val="dk1"/>
                          </a:solidFill>
                          <a:latin typeface="Gill Sans MT" panose="020B0502020104020203" pitchFamily="34" charset="0"/>
                          <a:ea typeface="+mn-ea"/>
                          <a:cs typeface="+mn-cs"/>
                        </a:rPr>
                        <a:t>02 Jan18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08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 4-19</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09 May 18</a:t>
                      </a:r>
                    </a:p>
                  </a:txBody>
                  <a:tcPr/>
                </a:tc>
                <a:tc>
                  <a:txBody>
                    <a:bodyPr/>
                    <a:lstStyle/>
                    <a:p>
                      <a:r>
                        <a:rPr lang="en-US" sz="1400" kern="1200" dirty="0" smtClean="0">
                          <a:solidFill>
                            <a:schemeClr val="dk1"/>
                          </a:solidFill>
                          <a:latin typeface="Gill Sans MT" panose="020B0502020104020203" pitchFamily="34" charset="0"/>
                          <a:ea typeface="+mn-ea"/>
                          <a:cs typeface="+mn-cs"/>
                        </a:rPr>
                        <a:t>1: 20-44</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r>
                        <a:rPr lang="en-US" sz="1400" kern="1200" dirty="0" smtClean="0">
                          <a:solidFill>
                            <a:schemeClr val="dk1"/>
                          </a:solidFill>
                          <a:latin typeface="Gill Sans MT" panose="020B0502020104020203" pitchFamily="34" charset="0"/>
                          <a:ea typeface="+mn-ea"/>
                          <a:cs typeface="+mn-cs"/>
                        </a:rPr>
                        <a:t>25 May 18</a:t>
                      </a:r>
                    </a:p>
                  </a:txBody>
                  <a:tcPr/>
                </a:tc>
                <a:tc>
                  <a:txBody>
                    <a:bodyPr/>
                    <a:lstStyle/>
                    <a:p>
                      <a:r>
                        <a:rPr lang="en-US" sz="1400" kern="1200" dirty="0" smtClean="0">
                          <a:solidFill>
                            <a:schemeClr val="dk1"/>
                          </a:solidFill>
                          <a:latin typeface="Gill Sans MT" panose="020B0502020104020203" pitchFamily="34" charset="0"/>
                          <a:ea typeface="+mn-ea"/>
                          <a:cs typeface="+mn-cs"/>
                        </a:rPr>
                        <a:t>14: </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2433832"/>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spTree>
    <p:extLst>
      <p:ext uri="{BB962C8B-B14F-4D97-AF65-F5344CB8AC3E}">
        <p14:creationId xmlns:p14="http://schemas.microsoft.com/office/powerpoint/2010/main" val="1055419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What Is Wrong with ASP.NET Web Forms</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a:bodyPr>
          <a:lstStyle/>
          <a:p>
            <a:pPr marL="461963">
              <a:buFont typeface="Wingdings" panose="05000000000000000000" pitchFamily="2" charset="2"/>
              <a:buChar char="§"/>
            </a:pPr>
            <a:r>
              <a:rPr lang="en-US" dirty="0"/>
              <a:t>Web Forms </a:t>
            </a:r>
            <a:r>
              <a:rPr lang="en-US" dirty="0">
                <a:solidFill>
                  <a:srgbClr val="FF0000"/>
                </a:solidFill>
              </a:rPr>
              <a:t>isn’t all bad</a:t>
            </a:r>
            <a:r>
              <a:rPr lang="en-US" dirty="0"/>
              <a:t> and Microsoft has put a lot of effort </a:t>
            </a:r>
            <a:r>
              <a:rPr lang="en-US" dirty="0" smtClean="0"/>
              <a:t>into</a:t>
            </a:r>
          </a:p>
          <a:p>
            <a:pPr marL="695326" lvl="1"/>
            <a:r>
              <a:rPr lang="en-US" dirty="0"/>
              <a:t>improving </a:t>
            </a:r>
            <a:r>
              <a:rPr lang="en-US" dirty="0" smtClean="0"/>
              <a:t>standards compliance</a:t>
            </a:r>
          </a:p>
          <a:p>
            <a:pPr marL="695326" lvl="1"/>
            <a:r>
              <a:rPr lang="en-US" dirty="0" smtClean="0"/>
              <a:t>simplifying </a:t>
            </a:r>
            <a:r>
              <a:rPr lang="en-US" dirty="0"/>
              <a:t>the development </a:t>
            </a:r>
            <a:r>
              <a:rPr lang="en-US" dirty="0" smtClean="0"/>
              <a:t>process</a:t>
            </a:r>
          </a:p>
          <a:p>
            <a:pPr marL="695326" lvl="1"/>
            <a:r>
              <a:rPr lang="en-US" dirty="0" smtClean="0"/>
              <a:t>even </a:t>
            </a:r>
            <a:r>
              <a:rPr lang="en-US" dirty="0"/>
              <a:t>taking some features from ASP.NET </a:t>
            </a:r>
            <a:r>
              <a:rPr lang="en-US" dirty="0" smtClean="0"/>
              <a:t>MVC</a:t>
            </a:r>
            <a:endParaRPr lang="en-US" dirty="0"/>
          </a:p>
          <a:p>
            <a:pPr marL="461963">
              <a:buFont typeface="Wingdings" panose="05000000000000000000" pitchFamily="2" charset="2"/>
              <a:buChar char="§"/>
            </a:pPr>
            <a:r>
              <a:rPr lang="en-US" sz="2000" dirty="0" smtClean="0"/>
              <a:t>Web </a:t>
            </a:r>
            <a:r>
              <a:rPr lang="en-US" sz="2000" dirty="0"/>
              <a:t>Forms </a:t>
            </a:r>
            <a:r>
              <a:rPr lang="en-US" sz="2000" dirty="0">
                <a:solidFill>
                  <a:srgbClr val="FF0000"/>
                </a:solidFill>
              </a:rPr>
              <a:t>excels</a:t>
            </a:r>
            <a:r>
              <a:rPr lang="en-US" sz="2000" dirty="0"/>
              <a:t> when you need </a:t>
            </a:r>
            <a:r>
              <a:rPr lang="en-US" sz="2000" dirty="0">
                <a:solidFill>
                  <a:srgbClr val="FF0000"/>
                </a:solidFill>
              </a:rPr>
              <a:t>quick results</a:t>
            </a:r>
            <a:r>
              <a:rPr lang="en-US" sz="2000" dirty="0"/>
              <a:t>, and you can have a </a:t>
            </a:r>
            <a:r>
              <a:rPr lang="en-US" sz="2000" dirty="0">
                <a:solidFill>
                  <a:srgbClr val="0070C0"/>
                </a:solidFill>
              </a:rPr>
              <a:t>reasonably</a:t>
            </a:r>
            <a:r>
              <a:rPr lang="en-US" sz="2000" dirty="0"/>
              <a:t> </a:t>
            </a:r>
            <a:r>
              <a:rPr lang="en-US" sz="2000" dirty="0">
                <a:solidFill>
                  <a:srgbClr val="FF0000"/>
                </a:solidFill>
              </a:rPr>
              <a:t>complex web app</a:t>
            </a:r>
            <a:r>
              <a:rPr lang="en-US" sz="2000" dirty="0"/>
              <a:t> </a:t>
            </a:r>
            <a:r>
              <a:rPr lang="en-US" sz="2000" dirty="0">
                <a:solidFill>
                  <a:srgbClr val="0070C0"/>
                </a:solidFill>
              </a:rPr>
              <a:t>up and running </a:t>
            </a:r>
            <a:r>
              <a:rPr lang="en-US" sz="2000" dirty="0"/>
              <a:t>within a </a:t>
            </a:r>
            <a:r>
              <a:rPr lang="en-US" sz="2000" dirty="0" smtClean="0">
                <a:solidFill>
                  <a:srgbClr val="FF0000"/>
                </a:solidFill>
              </a:rPr>
              <a:t>day</a:t>
            </a:r>
            <a:r>
              <a:rPr lang="en-US" sz="2000" dirty="0" smtClean="0"/>
              <a:t>.</a:t>
            </a:r>
          </a:p>
          <a:p>
            <a:pPr marL="461963">
              <a:buFont typeface="Wingdings" panose="05000000000000000000" pitchFamily="2" charset="2"/>
              <a:buChar char="§"/>
            </a:pPr>
            <a:r>
              <a:rPr lang="en-US" sz="2000" dirty="0" smtClean="0"/>
              <a:t>But </a:t>
            </a:r>
            <a:r>
              <a:rPr lang="en-US" sz="2000" dirty="0"/>
              <a:t>unless you are careful during development, you will find that the application you create is hard to test and hard to maintain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10</a:t>
            </a:fld>
            <a:endParaRPr lang="en-US"/>
          </a:p>
        </p:txBody>
      </p:sp>
    </p:spTree>
    <p:extLst>
      <p:ext uri="{BB962C8B-B14F-4D97-AF65-F5344CB8AC3E}">
        <p14:creationId xmlns:p14="http://schemas.microsoft.com/office/powerpoint/2010/main" val="41438716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Unit Testing</a:t>
            </a:r>
          </a:p>
        </p:txBody>
      </p:sp>
      <p:sp>
        <p:nvSpPr>
          <p:cNvPr id="3" name="Content Placeholder 2"/>
          <p:cNvSpPr>
            <a:spLocks noGrp="1"/>
          </p:cNvSpPr>
          <p:nvPr>
            <p:ph idx="1"/>
          </p:nvPr>
        </p:nvSpPr>
        <p:spPr/>
        <p:txBody>
          <a:bodyPr/>
          <a:lstStyle/>
          <a:p>
            <a:r>
              <a:rPr lang="en-US" dirty="0" smtClean="0"/>
              <a:t>In </a:t>
            </a:r>
            <a:r>
              <a:rPr lang="en-US" dirty="0"/>
              <a:t>the .NET world, you create a separate test project in your Visual Studio solution to hold test fixtures . This project will be created when you first add a unit test, or can be set up automatically when you use an MVC project template. A test fixture is a C# class that defines a set of test methods: one method for each behavior you want to verify. A test project can contain multiple test fixture classes.</a:t>
            </a:r>
          </a:p>
          <a:p>
            <a:endParaRPr lang="en-US" dirty="0"/>
          </a:p>
          <a:p>
            <a:r>
              <a:rPr lang="en-US" dirty="0"/>
              <a:t>(Page 93).</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100</a:t>
            </a:fld>
            <a:endParaRPr lang="en-US" dirty="0"/>
          </a:p>
        </p:txBody>
      </p:sp>
    </p:spTree>
    <p:extLst>
      <p:ext uri="{BB962C8B-B14F-4D97-AF65-F5344CB8AC3E}">
        <p14:creationId xmlns:p14="http://schemas.microsoft.com/office/powerpoint/2010/main" val="3814305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Using TDD and the Red-Green-Refactor Workflow</a:t>
            </a:r>
          </a:p>
        </p:txBody>
      </p:sp>
      <p:sp>
        <p:nvSpPr>
          <p:cNvPr id="7" name="Content Placeholder 6"/>
          <p:cNvSpPr>
            <a:spLocks noGrp="1"/>
          </p:cNvSpPr>
          <p:nvPr>
            <p:ph idx="1"/>
          </p:nvPr>
        </p:nvSpPr>
        <p:spPr/>
        <p:txBody>
          <a:bodyPr/>
          <a:lstStyle/>
          <a:p>
            <a:r>
              <a:rPr lang="en-US" dirty="0" smtClean="0"/>
              <a:t>With </a:t>
            </a:r>
            <a:r>
              <a:rPr lang="en-US" dirty="0"/>
              <a:t>test-driven development (TDD), you use unit tests to help design your code. This can be an odd concept if you are used to testing after you have finished coding, but there is a lot of sense in this approach. The key concept is a development workflow called red-green-refactor. It works like this: Determine that you need to add a new feature or method to your application. Write the test that will validate the behavior of the new feature when it is written. Run the test and get a red light Write the code that implements the new feature. Run the test again and correct the code until you get a green light.</a:t>
            </a:r>
          </a:p>
          <a:p>
            <a:endParaRPr lang="en-US" dirty="0"/>
          </a:p>
          <a:p>
            <a:r>
              <a:rPr lang="en-US" dirty="0"/>
              <a:t>(Page 97).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101</a:t>
            </a:fld>
            <a:endParaRPr lang="en-US" dirty="0"/>
          </a:p>
        </p:txBody>
      </p:sp>
    </p:spTree>
    <p:extLst>
      <p:ext uri="{BB962C8B-B14F-4D97-AF65-F5344CB8AC3E}">
        <p14:creationId xmlns:p14="http://schemas.microsoft.com/office/powerpoint/2010/main" val="13378726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Integration Testing</a:t>
            </a:r>
          </a:p>
        </p:txBody>
      </p:sp>
      <p:sp>
        <p:nvSpPr>
          <p:cNvPr id="3" name="Content Placeholder 2"/>
          <p:cNvSpPr>
            <a:spLocks noGrp="1"/>
          </p:cNvSpPr>
          <p:nvPr>
            <p:ph idx="1"/>
          </p:nvPr>
        </p:nvSpPr>
        <p:spPr/>
        <p:txBody>
          <a:bodyPr/>
          <a:lstStyle/>
          <a:p>
            <a:r>
              <a:rPr lang="en-US" dirty="0" smtClean="0"/>
              <a:t>For </a:t>
            </a:r>
            <a:r>
              <a:rPr lang="en-US" dirty="0"/>
              <a:t>Web applications, the most common approach to integration testing is UI automation, which means simulating or automating a Web browser to exercise the application’s entire technology stack by reproducing the actions that a user would perform, such as pressing buttons, following links, and submitting forms. The two best-known open source browser automation options for .NET developers are Selenium RC (http://seleniumhq.org/), which consists of a Java “server” application that can send automation commands to Internet Explorer, Firefox, Safari, or Opera, plus clients for .NET, Python, Ruby, and multiple others so that you can write test scripts in the language of your choice. Selenium is powerful and mature; its only drawback is that you have to run its Java server. WatiN (http://watin.org), a .NET library that can send automation</a:t>
            </a:r>
          </a:p>
          <a:p>
            <a:endParaRPr lang="en-US" dirty="0"/>
          </a:p>
          <a:p>
            <a:r>
              <a:rPr lang="en-US" dirty="0"/>
              <a:t>(Page 98).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102</a:t>
            </a:fld>
            <a:endParaRPr lang="en-US" dirty="0"/>
          </a:p>
        </p:txBody>
      </p:sp>
    </p:spTree>
    <p:extLst>
      <p:ext uri="{BB962C8B-B14F-4D97-AF65-F5344CB8AC3E}">
        <p14:creationId xmlns:p14="http://schemas.microsoft.com/office/powerpoint/2010/main" val="1994138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2620" y="3860365"/>
            <a:ext cx="3076005" cy="2647381"/>
          </a:xfrm>
          <a:prstGeom prst="rect">
            <a:avLst/>
          </a:prstGeom>
          <a:ln>
            <a:solidFill>
              <a:srgbClr val="5B9BD5"/>
            </a:solidFill>
          </a:ln>
        </p:spPr>
      </p:pic>
      <p:sp>
        <p:nvSpPr>
          <p:cNvPr id="7" name="Text Placeholder 6"/>
          <p:cNvSpPr>
            <a:spLocks noGrp="1"/>
          </p:cNvSpPr>
          <p:nvPr>
            <p:ph type="body" sz="quarter" idx="13"/>
          </p:nvPr>
        </p:nvSpPr>
        <p:spPr/>
        <p:txBody>
          <a:bodyPr/>
          <a:lstStyle/>
          <a:p>
            <a:r>
              <a:rPr lang="en-US" dirty="0"/>
              <a:t>Essential Language Features</a:t>
            </a:r>
          </a:p>
        </p:txBody>
      </p:sp>
      <p:sp>
        <p:nvSpPr>
          <p:cNvPr id="8" name="Text Placeholder 7"/>
          <p:cNvSpPr>
            <a:spLocks noGrp="1"/>
          </p:cNvSpPr>
          <p:nvPr>
            <p:ph type="body" sz="quarter" idx="16"/>
          </p:nvPr>
        </p:nvSpPr>
        <p:spPr/>
        <p:txBody>
          <a:bodyPr/>
          <a:lstStyle/>
          <a:p>
            <a:r>
              <a:rPr lang="en-US" dirty="0" smtClean="0"/>
              <a:t>4</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103</a:t>
            </a:fld>
            <a:endParaRPr lang="en-US"/>
          </a:p>
        </p:txBody>
      </p:sp>
    </p:spTree>
    <p:extLst>
      <p:ext uri="{BB962C8B-B14F-4D97-AF65-F5344CB8AC3E}">
        <p14:creationId xmlns:p14="http://schemas.microsoft.com/office/powerpoint/2010/main" val="9898508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C# is a feature-rich language and not all programmers are familiar with all of the features I rely on in this book. In this chapter, I describe the C# language features that a good MVC programmer needs to know and that I use in examples throughout this book. I provide only a short summary of each feature. If you want more in-depth coverage of C# or LINQ, three of my books may be of interest. For a complete guide to C#, try Introducing Visual C#; for in-depth coverage of LINQ, check out Pro LINQ in C#; and for a detailed examination of the .NET support for asynchronous programming see Pro .Net Parallel Programming in C#. All of these books are published by Apress. Table 4-1 provides the summary for this chapter.</a:t>
            </a:r>
          </a:p>
          <a:p>
            <a:endParaRPr lang="en-US" dirty="0"/>
          </a:p>
          <a:p>
            <a:r>
              <a:rPr lang="en-US" dirty="0"/>
              <a:t>(Page 100).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104</a:t>
            </a:fld>
            <a:endParaRPr lang="en-US" dirty="0"/>
          </a:p>
        </p:txBody>
      </p:sp>
    </p:spTree>
    <p:extLst>
      <p:ext uri="{BB962C8B-B14F-4D97-AF65-F5344CB8AC3E}">
        <p14:creationId xmlns:p14="http://schemas.microsoft.com/office/powerpoint/2010/main" val="4130217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To </a:t>
            </a:r>
            <a:r>
              <a:rPr lang="en-US" dirty="0"/>
              <a:t>demonstrate the language features in this part of the book, I have created a new Visual Studio project called </a:t>
            </a:r>
            <a:r>
              <a:rPr lang="en-US" dirty="0" smtClean="0"/>
              <a:t>LanguageFeatures </a:t>
            </a:r>
            <a:r>
              <a:rPr lang="en-US" dirty="0"/>
              <a:t>using the ASP.NET MVC Web Application template. I selected the Empty option for the initial content and checked the option for MVC folders and references, just as I did in Chapter 2. The language features that I describe in this chapter are not specific to MVC, but Visual Studio Express 2013 for Web doesn’t support creating projects that can write to the console, so you will have to create an MVC app if you want to follow along with the</a:t>
            </a:r>
          </a:p>
          <a:p>
            <a:endParaRPr lang="en-US" dirty="0"/>
          </a:p>
          <a:p>
            <a:r>
              <a:rPr lang="en-US" dirty="0"/>
              <a:t>(Page 100).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105</a:t>
            </a:fld>
            <a:endParaRPr lang="en-US" dirty="0"/>
          </a:p>
        </p:txBody>
      </p:sp>
    </p:spTree>
    <p:extLst>
      <p:ext uri="{BB962C8B-B14F-4D97-AF65-F5344CB8AC3E}">
        <p14:creationId xmlns:p14="http://schemas.microsoft.com/office/powerpoint/2010/main" val="13388735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Adding the System.Net.Http Assembly</a:t>
            </a:r>
          </a:p>
        </p:txBody>
      </p:sp>
      <p:sp>
        <p:nvSpPr>
          <p:cNvPr id="7" name="Content Placeholder 6"/>
          <p:cNvSpPr>
            <a:spLocks noGrp="1"/>
          </p:cNvSpPr>
          <p:nvPr>
            <p:ph idx="1"/>
          </p:nvPr>
        </p:nvSpPr>
        <p:spPr/>
        <p:txBody>
          <a:bodyPr/>
          <a:lstStyle/>
          <a:p>
            <a:r>
              <a:rPr lang="en-US" dirty="0" smtClean="0"/>
              <a:t>Later </a:t>
            </a:r>
            <a:r>
              <a:rPr lang="en-US" dirty="0"/>
              <a:t>in the chapter, I’ll be using an example that relies on the System.Net.Http assembly, which isn’t added to MVC projects by default. Select Add Reference from the Visual Studio Project menu to open the Reference Manager window. Ensure that the Assemblies section is selected on the left-hand side and locate and check the System.Net.Http item, as shown in Figure 4-1.</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spTree>
    <p:extLst>
      <p:ext uri="{BB962C8B-B14F-4D97-AF65-F5344CB8AC3E}">
        <p14:creationId xmlns:p14="http://schemas.microsoft.com/office/powerpoint/2010/main" val="19490301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Automatically Implemented Properties</a:t>
            </a:r>
          </a:p>
        </p:txBody>
      </p:sp>
      <p:sp>
        <p:nvSpPr>
          <p:cNvPr id="3" name="Content Placeholder 2"/>
          <p:cNvSpPr>
            <a:spLocks noGrp="1"/>
          </p:cNvSpPr>
          <p:nvPr>
            <p:ph idx="1"/>
          </p:nvPr>
        </p:nvSpPr>
        <p:spPr/>
        <p:txBody>
          <a:bodyPr/>
          <a:lstStyle/>
          <a:p>
            <a:r>
              <a:rPr lang="en-US" dirty="0" smtClean="0"/>
              <a:t>The </a:t>
            </a:r>
            <a:r>
              <a:rPr lang="en-US" dirty="0"/>
              <a:t>regular C# property feature lets you expose a piece of data from a class in a way that decouples the data from how it is set and retrieved. Listing 4-3 contains a simple example in a class called</a:t>
            </a:r>
          </a:p>
          <a:p>
            <a:endParaRPr lang="en-US" dirty="0"/>
          </a:p>
          <a:p>
            <a:r>
              <a:rPr lang="en-US" dirty="0"/>
              <a:t>(Page 102).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107</a:t>
            </a:fld>
            <a:endParaRPr lang="en-US" dirty="0"/>
          </a:p>
        </p:txBody>
      </p:sp>
    </p:spTree>
    <p:extLst>
      <p:ext uri="{BB962C8B-B14F-4D97-AF65-F5344CB8AC3E}">
        <p14:creationId xmlns:p14="http://schemas.microsoft.com/office/powerpoint/2010/main" val="2255025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Object and Collection Initializers</a:t>
            </a:r>
          </a:p>
        </p:txBody>
      </p:sp>
      <p:sp>
        <p:nvSpPr>
          <p:cNvPr id="3" name="Content Placeholder 2"/>
          <p:cNvSpPr>
            <a:spLocks noGrp="1"/>
          </p:cNvSpPr>
          <p:nvPr>
            <p:ph idx="1"/>
          </p:nvPr>
        </p:nvSpPr>
        <p:spPr/>
        <p:txBody>
          <a:bodyPr/>
          <a:lstStyle/>
          <a:p>
            <a:r>
              <a:rPr lang="en-US" dirty="0" smtClean="0"/>
              <a:t>Another </a:t>
            </a:r>
            <a:r>
              <a:rPr lang="en-US" dirty="0"/>
              <a:t>tiresome programming task is constructing a new object and then assigning values to the properties, as illustrated by Listing 4-8, which shows the addition of a </a:t>
            </a:r>
            <a:r>
              <a:rPr lang="en-US" dirty="0" err="1"/>
              <a:t>CreateProduct</a:t>
            </a:r>
            <a:r>
              <a:rPr lang="en-US" dirty="0"/>
              <a:t> action method to the Home controller.</a:t>
            </a:r>
          </a:p>
          <a:p>
            <a:endParaRPr lang="en-US" dirty="0"/>
          </a:p>
          <a:p>
            <a:r>
              <a:rPr lang="en-US" dirty="0"/>
              <a:t>(Page 106).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108</a:t>
            </a:fld>
            <a:endParaRPr lang="en-US" dirty="0"/>
          </a:p>
        </p:txBody>
      </p:sp>
    </p:spTree>
    <p:extLst>
      <p:ext uri="{BB962C8B-B14F-4D97-AF65-F5344CB8AC3E}">
        <p14:creationId xmlns:p14="http://schemas.microsoft.com/office/powerpoint/2010/main" val="3337481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Extension Methods</a:t>
            </a:r>
          </a:p>
        </p:txBody>
      </p:sp>
      <p:sp>
        <p:nvSpPr>
          <p:cNvPr id="3" name="Content Placeholder 2"/>
          <p:cNvSpPr>
            <a:spLocks noGrp="1"/>
          </p:cNvSpPr>
          <p:nvPr>
            <p:ph idx="1"/>
          </p:nvPr>
        </p:nvSpPr>
        <p:spPr/>
        <p:txBody>
          <a:bodyPr/>
          <a:lstStyle/>
          <a:p>
            <a:r>
              <a:rPr lang="en-US" dirty="0" smtClean="0"/>
              <a:t>Extension </a:t>
            </a:r>
            <a:r>
              <a:rPr lang="en-US" dirty="0"/>
              <a:t>methods are a convenient way of adding methods to classes that you do not own and cannot modify directly. Listing 4-11 shows a </a:t>
            </a:r>
            <a:r>
              <a:rPr lang="en-US" dirty="0" err="1"/>
              <a:t>ShoppingCart</a:t>
            </a:r>
            <a:r>
              <a:rPr lang="en-US" dirty="0"/>
              <a:t> class, which I added to the Models folder in a file called </a:t>
            </a:r>
            <a:r>
              <a:rPr lang="en-US" dirty="0" err="1"/>
              <a:t>ShoppingCart.cs</a:t>
            </a:r>
            <a:r>
              <a:rPr lang="en-US" dirty="0"/>
              <a:t> file and which represents a collection of Product objects.</a:t>
            </a:r>
          </a:p>
          <a:p>
            <a:endParaRPr lang="en-US" dirty="0"/>
          </a:p>
          <a:p>
            <a:r>
              <a:rPr lang="en-US" dirty="0"/>
              <a:t>(Page 108).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109</a:t>
            </a:fld>
            <a:endParaRPr lang="en-US" dirty="0"/>
          </a:p>
        </p:txBody>
      </p:sp>
    </p:spTree>
    <p:extLst>
      <p:ext uri="{BB962C8B-B14F-4D97-AF65-F5344CB8AC3E}">
        <p14:creationId xmlns:p14="http://schemas.microsoft.com/office/powerpoint/2010/main" val="322341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Web Development </a:t>
            </a:r>
            <a:r>
              <a:rPr lang="en-US" dirty="0" smtClean="0">
                <a:solidFill>
                  <a:schemeClr val="bg1"/>
                </a:solidFill>
              </a:rPr>
              <a:t>Today</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Outside Microsoft, Web development technology has been progressing rapidly and in several different directions since Web Forms was first released</a:t>
            </a:r>
            <a:r>
              <a:rPr lang="en-US" sz="2000" dirty="0" smtClean="0"/>
              <a:t>.</a:t>
            </a:r>
          </a:p>
          <a:p>
            <a:pPr marL="461963">
              <a:buFont typeface="Wingdings" panose="05000000000000000000" pitchFamily="2" charset="2"/>
              <a:buChar char="§"/>
            </a:pPr>
            <a:r>
              <a:rPr lang="en-US" sz="2000" dirty="0"/>
              <a:t>Web Standards and </a:t>
            </a:r>
            <a:r>
              <a:rPr lang="en-US" sz="2000" dirty="0" smtClean="0"/>
              <a:t>REST</a:t>
            </a:r>
          </a:p>
          <a:p>
            <a:pPr marL="461963">
              <a:buFont typeface="Wingdings" panose="05000000000000000000" pitchFamily="2" charset="2"/>
              <a:buChar char="§"/>
            </a:pPr>
            <a:r>
              <a:rPr lang="en-US" sz="2000" dirty="0"/>
              <a:t>Agile and Test-Driven Development</a:t>
            </a:r>
          </a:p>
          <a:p>
            <a:pPr marL="461963">
              <a:buFont typeface="Wingdings" panose="05000000000000000000" pitchFamily="2" charset="2"/>
              <a:buChar char="§"/>
            </a:pPr>
            <a:r>
              <a:rPr lang="en-US" sz="2000" dirty="0"/>
              <a:t>Ruby on Rails</a:t>
            </a:r>
          </a:p>
          <a:p>
            <a:pPr marL="461963">
              <a:buFont typeface="Wingdings" panose="05000000000000000000" pitchFamily="2" charset="2"/>
              <a:buChar char="§"/>
            </a:pPr>
            <a:r>
              <a:rPr lang="en-US" sz="2000" dirty="0" smtClean="0"/>
              <a:t>Node.js (Node)</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11</a:t>
            </a:fld>
            <a:endParaRPr lang="en-US"/>
          </a:p>
        </p:txBody>
      </p:sp>
    </p:spTree>
    <p:extLst>
      <p:ext uri="{BB962C8B-B14F-4D97-AF65-F5344CB8AC3E}">
        <p14:creationId xmlns:p14="http://schemas.microsoft.com/office/powerpoint/2010/main" val="13363079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Applying Extension Methods to an Interface</a:t>
            </a:r>
          </a:p>
        </p:txBody>
      </p:sp>
      <p:sp>
        <p:nvSpPr>
          <p:cNvPr id="7" name="Content Placeholder 6"/>
          <p:cNvSpPr>
            <a:spLocks noGrp="1"/>
          </p:cNvSpPr>
          <p:nvPr>
            <p:ph idx="1"/>
          </p:nvPr>
        </p:nvSpPr>
        <p:spPr/>
        <p:txBody>
          <a:bodyPr/>
          <a:lstStyle/>
          <a:p>
            <a:r>
              <a:rPr lang="en-US" dirty="0" smtClean="0"/>
              <a:t>I </a:t>
            </a:r>
            <a:r>
              <a:rPr lang="en-US" dirty="0"/>
              <a:t>can also create extension methods that apply to an interface, which allows me to call the extension method on all of the classes that implement the interface. Listing 4-14 shows the </a:t>
            </a:r>
            <a:r>
              <a:rPr lang="en-US" dirty="0" err="1"/>
              <a:t>ShoppingCart</a:t>
            </a:r>
            <a:r>
              <a:rPr lang="en-US" dirty="0"/>
              <a:t> class updated to implement the IEnumerable&lt;Product&gt; interface.</a:t>
            </a:r>
          </a:p>
          <a:p>
            <a:endParaRPr lang="en-US" dirty="0"/>
          </a:p>
          <a:p>
            <a:r>
              <a:rPr lang="en-US" dirty="0"/>
              <a:t>(Page 110).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spTree>
    <p:extLst>
      <p:ext uri="{BB962C8B-B14F-4D97-AF65-F5344CB8AC3E}">
        <p14:creationId xmlns:p14="http://schemas.microsoft.com/office/powerpoint/2010/main" val="24707982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Filtering Extension Methods</a:t>
            </a:r>
          </a:p>
        </p:txBody>
      </p:sp>
      <p:sp>
        <p:nvSpPr>
          <p:cNvPr id="3" name="Content Placeholder 2"/>
          <p:cNvSpPr>
            <a:spLocks noGrp="1"/>
          </p:cNvSpPr>
          <p:nvPr>
            <p:ph idx="1"/>
          </p:nvPr>
        </p:nvSpPr>
        <p:spPr/>
        <p:txBody>
          <a:bodyPr/>
          <a:lstStyle/>
          <a:p>
            <a:r>
              <a:rPr lang="en-US" dirty="0" smtClean="0"/>
              <a:t>The </a:t>
            </a:r>
            <a:r>
              <a:rPr lang="en-US" dirty="0"/>
              <a:t>last thing I want to show you about extension methods is that they can be used to filter collections of objects. An extension method that operates on an IEnumerable&lt;T&gt; and that also returns an IEnumerable&lt;T&gt; can use the yield keyword to apply selection criteria to items in the source data to produce a reduced set of results. Listing 4-17 demonstrates such a method, which I have added to the </a:t>
            </a:r>
            <a:r>
              <a:rPr lang="en-US" dirty="0" err="1"/>
              <a:t>MyExtensionMethods</a:t>
            </a:r>
            <a:r>
              <a:rPr lang="en-US" dirty="0"/>
              <a:t> class.</a:t>
            </a:r>
          </a:p>
          <a:p>
            <a:endParaRPr lang="en-US" dirty="0"/>
          </a:p>
          <a:p>
            <a:r>
              <a:rPr lang="en-US" dirty="0"/>
              <a:t>(Page 113).</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111</a:t>
            </a:fld>
            <a:endParaRPr lang="en-US" dirty="0"/>
          </a:p>
        </p:txBody>
      </p:sp>
    </p:spTree>
    <p:extLst>
      <p:ext uri="{BB962C8B-B14F-4D97-AF65-F5344CB8AC3E}">
        <p14:creationId xmlns:p14="http://schemas.microsoft.com/office/powerpoint/2010/main" val="5746587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Lambda Expressions</a:t>
            </a:r>
          </a:p>
        </p:txBody>
      </p:sp>
      <p:sp>
        <p:nvSpPr>
          <p:cNvPr id="3" name="Content Placeholder 2"/>
          <p:cNvSpPr>
            <a:spLocks noGrp="1"/>
          </p:cNvSpPr>
          <p:nvPr>
            <p:ph idx="1"/>
          </p:nvPr>
        </p:nvSpPr>
        <p:spPr/>
        <p:txBody>
          <a:bodyPr/>
          <a:lstStyle/>
          <a:p>
            <a:r>
              <a:rPr lang="en-US" dirty="0" smtClean="0"/>
              <a:t>I </a:t>
            </a:r>
            <a:r>
              <a:rPr lang="en-US" dirty="0"/>
              <a:t>can use a delegate to make my </a:t>
            </a:r>
            <a:r>
              <a:rPr lang="en-US" dirty="0" err="1"/>
              <a:t>FilterByCategory</a:t>
            </a:r>
            <a:r>
              <a:rPr lang="en-US" dirty="0"/>
              <a:t> method more general. That way, the delegate that will be invoked against each Product can filter the objects in any way I choose, as illustrated by Listing 4-19, which shows the Filter extension method I added to the </a:t>
            </a:r>
            <a:r>
              <a:rPr lang="en-US" dirty="0" err="1"/>
              <a:t>MyExtensionMethods</a:t>
            </a:r>
            <a:r>
              <a:rPr lang="en-US" dirty="0"/>
              <a:t> class.</a:t>
            </a:r>
          </a:p>
          <a:p>
            <a:endParaRPr lang="en-US" dirty="0"/>
          </a:p>
          <a:p>
            <a:r>
              <a:rPr lang="en-US" dirty="0"/>
              <a:t>(Page 115).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19951976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Automatic Type Inference</a:t>
            </a:r>
          </a:p>
        </p:txBody>
      </p:sp>
      <p:sp>
        <p:nvSpPr>
          <p:cNvPr id="3" name="Content Placeholder 2"/>
          <p:cNvSpPr>
            <a:spLocks noGrp="1"/>
          </p:cNvSpPr>
          <p:nvPr>
            <p:ph idx="1"/>
          </p:nvPr>
        </p:nvSpPr>
        <p:spPr/>
        <p:txBody>
          <a:bodyPr/>
          <a:lstStyle/>
          <a:p>
            <a:r>
              <a:rPr lang="en-US" dirty="0"/>
              <a:t>The C# var keyword allows you to define a local variable without explicitly specifying the variable type, as demonstrated by Listing 4-24. This is called type inference, or implicit typing.</a:t>
            </a:r>
          </a:p>
          <a:p>
            <a:endParaRPr lang="en-US" dirty="0"/>
          </a:p>
          <a:p>
            <a:r>
              <a:rPr lang="en-US" dirty="0"/>
              <a:t>(Page 120).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113</a:t>
            </a:fld>
            <a:endParaRPr lang="en-US" dirty="0"/>
          </a:p>
        </p:txBody>
      </p:sp>
    </p:spTree>
    <p:extLst>
      <p:ext uri="{BB962C8B-B14F-4D97-AF65-F5344CB8AC3E}">
        <p14:creationId xmlns:p14="http://schemas.microsoft.com/office/powerpoint/2010/main" val="14596105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Anonymous Types</a:t>
            </a:r>
          </a:p>
        </p:txBody>
      </p:sp>
      <p:sp>
        <p:nvSpPr>
          <p:cNvPr id="3" name="Content Placeholder 2"/>
          <p:cNvSpPr>
            <a:spLocks noGrp="1"/>
          </p:cNvSpPr>
          <p:nvPr>
            <p:ph idx="1"/>
          </p:nvPr>
        </p:nvSpPr>
        <p:spPr/>
        <p:txBody>
          <a:bodyPr/>
          <a:lstStyle/>
          <a:p>
            <a:r>
              <a:rPr lang="en-US" dirty="0" smtClean="0"/>
              <a:t>By </a:t>
            </a:r>
            <a:r>
              <a:rPr lang="en-US" dirty="0"/>
              <a:t>combining object initializers and type inference, I can create simple data-storage objects without needing to define the corresponding class or struct. Listing 4-25 shows an example.</a:t>
            </a:r>
          </a:p>
          <a:p>
            <a:endParaRPr lang="en-US" dirty="0"/>
          </a:p>
          <a:p>
            <a:r>
              <a:rPr lang="en-US" dirty="0"/>
              <a:t>(Page 120).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1068681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Language Integrated Queries</a:t>
            </a:r>
          </a:p>
        </p:txBody>
      </p:sp>
      <p:sp>
        <p:nvSpPr>
          <p:cNvPr id="3" name="Content Placeholder 2"/>
          <p:cNvSpPr>
            <a:spLocks noGrp="1"/>
          </p:cNvSpPr>
          <p:nvPr>
            <p:ph idx="1"/>
          </p:nvPr>
        </p:nvSpPr>
        <p:spPr/>
        <p:txBody>
          <a:bodyPr/>
          <a:lstStyle/>
          <a:p>
            <a:r>
              <a:rPr lang="en-US" dirty="0" smtClean="0"/>
              <a:t>All </a:t>
            </a:r>
            <a:r>
              <a:rPr lang="en-US" dirty="0"/>
              <a:t>of the features I have described so far are put to good use in LINQ. I love LINQ. It is a wonderful</a:t>
            </a:r>
          </a:p>
          <a:p>
            <a:endParaRPr lang="en-US" dirty="0"/>
          </a:p>
          <a:p>
            <a:r>
              <a:rPr lang="en-US" dirty="0"/>
              <a:t>(Page 121).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Tree>
    <p:extLst>
      <p:ext uri="{BB962C8B-B14F-4D97-AF65-F5344CB8AC3E}">
        <p14:creationId xmlns:p14="http://schemas.microsoft.com/office/powerpoint/2010/main" val="27304994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Understanding Deferred LINQ Queries</a:t>
            </a:r>
          </a:p>
        </p:txBody>
      </p:sp>
      <p:sp>
        <p:nvSpPr>
          <p:cNvPr id="7" name="Content Placeholder 6"/>
          <p:cNvSpPr>
            <a:spLocks noGrp="1"/>
          </p:cNvSpPr>
          <p:nvPr>
            <p:ph idx="1"/>
          </p:nvPr>
        </p:nvSpPr>
        <p:spPr/>
        <p:txBody>
          <a:bodyPr/>
          <a:lstStyle/>
          <a:p>
            <a:r>
              <a:rPr lang="en-US" dirty="0" smtClean="0"/>
              <a:t>You </a:t>
            </a:r>
            <a:r>
              <a:rPr lang="en-US" dirty="0"/>
              <a:t>will notice that Table 2 includes a Deferred column. There is an interesting variation in the way that the extension methods are executed in a LINQ query. A query that contains only deferred methods is not executed until the items in the result are enumerated, as demonstrated by Listing 4-30, which shows a simple change to the </a:t>
            </a:r>
            <a:r>
              <a:rPr lang="en-US" dirty="0" err="1"/>
              <a:t>FindProducts</a:t>
            </a:r>
            <a:r>
              <a:rPr lang="en-US" dirty="0"/>
              <a:t> action method.</a:t>
            </a:r>
          </a:p>
          <a:p>
            <a:endParaRPr lang="en-US" dirty="0"/>
          </a:p>
          <a:p>
            <a:r>
              <a:rPr lang="en-US" dirty="0"/>
              <a:t>(Page 126).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116</a:t>
            </a:fld>
            <a:endParaRPr lang="en-US" dirty="0"/>
          </a:p>
        </p:txBody>
      </p:sp>
    </p:spTree>
    <p:extLst>
      <p:ext uri="{BB962C8B-B14F-4D97-AF65-F5344CB8AC3E}">
        <p14:creationId xmlns:p14="http://schemas.microsoft.com/office/powerpoint/2010/main" val="19138832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Async Methods</a:t>
            </a:r>
          </a:p>
        </p:txBody>
      </p:sp>
      <p:sp>
        <p:nvSpPr>
          <p:cNvPr id="3" name="Content Placeholder 2"/>
          <p:cNvSpPr>
            <a:spLocks noGrp="1"/>
          </p:cNvSpPr>
          <p:nvPr>
            <p:ph idx="1"/>
          </p:nvPr>
        </p:nvSpPr>
        <p:spPr/>
        <p:txBody>
          <a:bodyPr/>
          <a:lstStyle/>
          <a:p>
            <a:r>
              <a:rPr lang="en-US" dirty="0" smtClean="0"/>
              <a:t>One </a:t>
            </a:r>
            <a:r>
              <a:rPr lang="en-US" dirty="0"/>
              <a:t>of the big recent additions to C# is improvements in the way that asynchronous methods are dealt with. Asynchronous methods go off and do work in the background and notify you when they are complete, allowing your code to take care of other business while the background work is performed. Asynchronous methods are an important tool in removing bottlenecks from code and allow applications to take advantage of multiple processors and processor cores to perform work in parallel. C# and .NET have excellent support for asynchronous methods, but the code tends to be verbose and developers who are not used to parallel programming often get bogged down by the unusual syntax. As an example, Listing 4-32 shows an asynchronous method called </a:t>
            </a:r>
            <a:r>
              <a:rPr lang="en-US" dirty="0" err="1"/>
              <a:t>GetPageLength</a:t>
            </a:r>
            <a:r>
              <a:rPr lang="en-US" dirty="0"/>
              <a:t>, which I defined in a class called </a:t>
            </a:r>
            <a:r>
              <a:rPr lang="en-US" dirty="0" err="1"/>
              <a:t>MyAsyncMethods</a:t>
            </a:r>
            <a:r>
              <a:rPr lang="en-US" dirty="0"/>
              <a:t> and added to the Models folder in a class file called </a:t>
            </a:r>
            <a:r>
              <a:rPr lang="en-US" dirty="0" err="1"/>
              <a:t>MyAsyncMethods.cs</a:t>
            </a:r>
            <a:r>
              <a:rPr lang="en-US" dirty="0"/>
              <a:t>.</a:t>
            </a:r>
          </a:p>
          <a:p>
            <a:endParaRPr lang="en-US" dirty="0"/>
          </a:p>
          <a:p>
            <a:r>
              <a:rPr lang="en-US" dirty="0"/>
              <a:t>(Page 128).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117</a:t>
            </a:fld>
            <a:endParaRPr lang="en-US" dirty="0"/>
          </a:p>
        </p:txBody>
      </p:sp>
    </p:spTree>
    <p:extLst>
      <p:ext uri="{BB962C8B-B14F-4D97-AF65-F5344CB8AC3E}">
        <p14:creationId xmlns:p14="http://schemas.microsoft.com/office/powerpoint/2010/main" val="1264629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the async and await Keywords</a:t>
            </a:r>
          </a:p>
        </p:txBody>
      </p:sp>
      <p:sp>
        <p:nvSpPr>
          <p:cNvPr id="3" name="Content Placeholder 2"/>
          <p:cNvSpPr>
            <a:spLocks noGrp="1"/>
          </p:cNvSpPr>
          <p:nvPr>
            <p:ph idx="1"/>
          </p:nvPr>
        </p:nvSpPr>
        <p:spPr/>
        <p:txBody>
          <a:bodyPr/>
          <a:lstStyle/>
          <a:p>
            <a:r>
              <a:rPr lang="en-US" dirty="0" smtClean="0"/>
              <a:t>Microsoft </a:t>
            </a:r>
            <a:r>
              <a:rPr lang="en-US" dirty="0"/>
              <a:t>introduced two keywords to C# that are specifically intended to simplify using asynchronous methods like </a:t>
            </a:r>
            <a:r>
              <a:rPr lang="en-US" dirty="0" err="1"/>
              <a:t>HttpClient.getAsync</a:t>
            </a:r>
            <a:r>
              <a:rPr lang="en-US" dirty="0"/>
              <a:t>. The keywords are async and await and you can see how I have used them to simplify my example method in Listing 4-33.</a:t>
            </a:r>
          </a:p>
          <a:p>
            <a:endParaRPr lang="en-US" dirty="0"/>
          </a:p>
          <a:p>
            <a:r>
              <a:rPr lang="en-US" dirty="0"/>
              <a:t>(Page 130).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spTree>
    <p:extLst>
      <p:ext uri="{BB962C8B-B14F-4D97-AF65-F5344CB8AC3E}">
        <p14:creationId xmlns:p14="http://schemas.microsoft.com/office/powerpoint/2010/main" val="3302743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Working with Razor</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119</a:t>
            </a:fld>
            <a:endParaRPr lang="en-US"/>
          </a:p>
        </p:txBody>
      </p:sp>
      <p:sp>
        <p:nvSpPr>
          <p:cNvPr id="8" name="Text Placeholder 7"/>
          <p:cNvSpPr>
            <a:spLocks noGrp="1"/>
          </p:cNvSpPr>
          <p:nvPr>
            <p:ph type="body" sz="quarter" idx="16"/>
          </p:nvPr>
        </p:nvSpPr>
        <p:spPr/>
        <p:txBody>
          <a:bodyPr/>
          <a:lstStyle/>
          <a:p>
            <a:r>
              <a:rPr lang="en-US" dirty="0" smtClean="0"/>
              <a:t>5</a:t>
            </a:r>
            <a:endParaRPr lang="en-US" dirty="0"/>
          </a:p>
        </p:txBody>
      </p:sp>
      <p:pic>
        <p:nvPicPr>
          <p:cNvPr id="3" name="Picture 2"/>
          <p:cNvPicPr>
            <a:picLocks noChangeAspect="1"/>
          </p:cNvPicPr>
          <p:nvPr/>
        </p:nvPicPr>
        <p:blipFill>
          <a:blip r:embed="rId2"/>
          <a:stretch>
            <a:fillRect/>
          </a:stretch>
        </p:blipFill>
        <p:spPr>
          <a:xfrm>
            <a:off x="9201150" y="4993271"/>
            <a:ext cx="2657475" cy="1514475"/>
          </a:xfrm>
          <a:prstGeom prst="rect">
            <a:avLst/>
          </a:prstGeom>
          <a:ln>
            <a:solidFill>
              <a:schemeClr val="accent1"/>
            </a:solidFill>
          </a:ln>
        </p:spPr>
      </p:pic>
    </p:spTree>
    <p:extLst>
      <p:ext uri="{BB962C8B-B14F-4D97-AF65-F5344CB8AC3E}">
        <p14:creationId xmlns:p14="http://schemas.microsoft.com/office/powerpoint/2010/main" val="3286791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Web Standards and REST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drive for </a:t>
            </a:r>
            <a:r>
              <a:rPr lang="en-US" sz="2000" dirty="0">
                <a:solidFill>
                  <a:srgbClr val="FF0000"/>
                </a:solidFill>
              </a:rPr>
              <a:t>Web standards compliance</a:t>
            </a:r>
            <a:r>
              <a:rPr lang="en-US" sz="2000" dirty="0"/>
              <a:t> has increased in recent </a:t>
            </a:r>
            <a:r>
              <a:rPr lang="en-US" sz="2000" dirty="0" smtClean="0"/>
              <a:t>years.</a:t>
            </a:r>
          </a:p>
          <a:p>
            <a:pPr marL="461963" indent="-234950">
              <a:buFont typeface="Wingdings" panose="05000000000000000000" pitchFamily="2" charset="2"/>
              <a:buChar char="§"/>
            </a:pPr>
            <a:r>
              <a:rPr lang="en-US" sz="2000" dirty="0" smtClean="0">
                <a:solidFill>
                  <a:srgbClr val="FF0000"/>
                </a:solidFill>
              </a:rPr>
              <a:t>Web </a:t>
            </a:r>
            <a:r>
              <a:rPr lang="en-US" sz="2000" dirty="0">
                <a:solidFill>
                  <a:srgbClr val="FF0000"/>
                </a:solidFill>
              </a:rPr>
              <a:t>sites</a:t>
            </a:r>
            <a:r>
              <a:rPr lang="en-US" sz="2000" dirty="0"/>
              <a:t> are </a:t>
            </a:r>
            <a:r>
              <a:rPr lang="en-US" sz="2000" dirty="0">
                <a:solidFill>
                  <a:srgbClr val="0070C0"/>
                </a:solidFill>
              </a:rPr>
              <a:t>consumed</a:t>
            </a:r>
            <a:r>
              <a:rPr lang="en-US" sz="2000" dirty="0"/>
              <a:t> on a </a:t>
            </a:r>
            <a:r>
              <a:rPr lang="en-US" sz="2000" dirty="0">
                <a:solidFill>
                  <a:srgbClr val="0070C0"/>
                </a:solidFill>
              </a:rPr>
              <a:t>greater variety of </a:t>
            </a:r>
            <a:r>
              <a:rPr lang="en-US" sz="2000" dirty="0">
                <a:solidFill>
                  <a:srgbClr val="FF0000"/>
                </a:solidFill>
              </a:rPr>
              <a:t>devices</a:t>
            </a:r>
            <a:r>
              <a:rPr lang="en-US" sz="2000" dirty="0"/>
              <a:t> and </a:t>
            </a:r>
            <a:r>
              <a:rPr lang="en-US" sz="2000" dirty="0">
                <a:solidFill>
                  <a:srgbClr val="FF0000"/>
                </a:solidFill>
              </a:rPr>
              <a:t>browsers</a:t>
            </a:r>
            <a:r>
              <a:rPr lang="en-US" sz="2000" dirty="0"/>
              <a:t> than ever before, and </a:t>
            </a:r>
            <a:r>
              <a:rPr lang="en-US" sz="2000" dirty="0">
                <a:solidFill>
                  <a:srgbClr val="FF0000"/>
                </a:solidFill>
              </a:rPr>
              <a:t>Web standards</a:t>
            </a:r>
            <a:r>
              <a:rPr lang="en-US" sz="2000" dirty="0"/>
              <a:t> (</a:t>
            </a:r>
            <a:r>
              <a:rPr lang="en-US" sz="2000" dirty="0">
                <a:solidFill>
                  <a:srgbClr val="FF0000"/>
                </a:solidFill>
              </a:rPr>
              <a:t>HTML</a:t>
            </a:r>
            <a:r>
              <a:rPr lang="en-US" sz="2000" dirty="0"/>
              <a:t>, </a:t>
            </a:r>
            <a:r>
              <a:rPr lang="en-US" sz="2000" dirty="0">
                <a:solidFill>
                  <a:srgbClr val="FF0000"/>
                </a:solidFill>
              </a:rPr>
              <a:t>CSS</a:t>
            </a:r>
            <a:r>
              <a:rPr lang="en-US" sz="2000" dirty="0"/>
              <a:t>, </a:t>
            </a:r>
            <a:r>
              <a:rPr lang="en-US" sz="2000" dirty="0">
                <a:solidFill>
                  <a:srgbClr val="FF0000"/>
                </a:solidFill>
              </a:rPr>
              <a:t>JavaScript</a:t>
            </a:r>
            <a:r>
              <a:rPr lang="en-US" sz="2000" dirty="0"/>
              <a:t>, and so forth) remain the great hope for enjoying a </a:t>
            </a:r>
            <a:r>
              <a:rPr lang="en-US" sz="2000" dirty="0">
                <a:solidFill>
                  <a:srgbClr val="0070C0"/>
                </a:solidFill>
              </a:rPr>
              <a:t>consistent</a:t>
            </a:r>
            <a:r>
              <a:rPr lang="en-US" sz="2000" dirty="0"/>
              <a:t> </a:t>
            </a:r>
            <a:r>
              <a:rPr lang="en-US" sz="2000" dirty="0">
                <a:solidFill>
                  <a:srgbClr val="FF0000"/>
                </a:solidFill>
              </a:rPr>
              <a:t>browsing experience</a:t>
            </a:r>
            <a:r>
              <a:rPr lang="en-US" sz="2000" dirty="0"/>
              <a:t>. </a:t>
            </a:r>
            <a:endParaRPr lang="en-US" sz="2000" dirty="0" smtClean="0"/>
          </a:p>
          <a:p>
            <a:pPr marL="461963" indent="-234950">
              <a:buFont typeface="Wingdings" panose="05000000000000000000" pitchFamily="2" charset="2"/>
              <a:buChar char="§"/>
            </a:pPr>
            <a:r>
              <a:rPr lang="en-US" sz="2000" dirty="0" smtClean="0"/>
              <a:t>Modern </a:t>
            </a:r>
            <a:r>
              <a:rPr lang="en-US" sz="2000" dirty="0">
                <a:solidFill>
                  <a:srgbClr val="FF0000"/>
                </a:solidFill>
              </a:rPr>
              <a:t>web platforms</a:t>
            </a:r>
            <a:r>
              <a:rPr lang="en-US" sz="2000" dirty="0"/>
              <a:t> can’t afford to ignore the </a:t>
            </a:r>
            <a:r>
              <a:rPr lang="en-US" sz="2000" dirty="0">
                <a:solidFill>
                  <a:srgbClr val="FF0000"/>
                </a:solidFill>
              </a:rPr>
              <a:t>business case</a:t>
            </a:r>
            <a:r>
              <a:rPr lang="en-US" sz="2000" dirty="0"/>
              <a:t> and the weight of developer enthusiasm for Web standards </a:t>
            </a:r>
            <a:r>
              <a:rPr lang="en-US" sz="2000" dirty="0" smtClean="0"/>
              <a:t>compliance.</a:t>
            </a:r>
          </a:p>
          <a:p>
            <a:pPr marL="687388" lvl="1" indent="-225425">
              <a:buFont typeface="Wingdings" panose="05000000000000000000" pitchFamily="2" charset="2"/>
              <a:buChar char="ü"/>
            </a:pPr>
            <a:r>
              <a:rPr lang="en-US" dirty="0" smtClean="0">
                <a:solidFill>
                  <a:srgbClr val="FF0000"/>
                </a:solidFill>
              </a:rPr>
              <a:t>HTML5</a:t>
            </a:r>
            <a:r>
              <a:rPr lang="en-US" dirty="0" smtClean="0"/>
              <a:t> </a:t>
            </a:r>
            <a:r>
              <a:rPr lang="en-US" dirty="0"/>
              <a:t>has begun to enter </a:t>
            </a:r>
            <a:r>
              <a:rPr lang="en-US" dirty="0">
                <a:solidFill>
                  <a:srgbClr val="FF0000"/>
                </a:solidFill>
              </a:rPr>
              <a:t>mainstream</a:t>
            </a:r>
            <a:r>
              <a:rPr lang="en-US" dirty="0"/>
              <a:t> use and provides the Web developer with rich capabilities that allow the client to perform work that was previously the exclusive responsibility of the </a:t>
            </a:r>
            <a:r>
              <a:rPr lang="en-US" dirty="0" smtClean="0"/>
              <a:t>server.</a:t>
            </a:r>
          </a:p>
          <a:p>
            <a:pPr marL="687388" lvl="1" indent="-225425">
              <a:buFont typeface="Wingdings" panose="05000000000000000000" pitchFamily="2" charset="2"/>
              <a:buChar char="ü"/>
            </a:pPr>
            <a:r>
              <a:rPr lang="en-US" sz="2000" dirty="0" smtClean="0"/>
              <a:t>These </a:t>
            </a:r>
            <a:r>
              <a:rPr lang="en-US" sz="2000" dirty="0"/>
              <a:t>new capabilities and the increasing maturity of </a:t>
            </a:r>
            <a:r>
              <a:rPr lang="en-US" sz="2000" dirty="0">
                <a:solidFill>
                  <a:srgbClr val="FF0000"/>
                </a:solidFill>
              </a:rPr>
              <a:t>JavaScript libraries</a:t>
            </a:r>
            <a:r>
              <a:rPr lang="en-US" sz="2000" dirty="0"/>
              <a:t> such </a:t>
            </a:r>
            <a:r>
              <a:rPr lang="en-US" sz="2000" dirty="0" smtClean="0"/>
              <a:t>as</a:t>
            </a:r>
          </a:p>
          <a:p>
            <a:pPr marL="461963" indent="0">
              <a:buNone/>
            </a:pPr>
            <a:endParaRPr lang="en-US" sz="2000" dirty="0" smtClean="0"/>
          </a:p>
          <a:p>
            <a:pPr marL="461963" indent="0">
              <a:buNone/>
            </a:pPr>
            <a:endParaRPr lang="en-US" sz="2000" dirty="0"/>
          </a:p>
          <a:p>
            <a:pPr marL="461963" indent="0">
              <a:buNone/>
            </a:pPr>
            <a:r>
              <a:rPr lang="en-US" sz="2000" dirty="0" smtClean="0"/>
              <a:t>means </a:t>
            </a:r>
            <a:r>
              <a:rPr lang="en-US" sz="2000" dirty="0"/>
              <a:t>that standards have become ever more </a:t>
            </a:r>
            <a:r>
              <a:rPr lang="en-US" sz="2000" dirty="0">
                <a:solidFill>
                  <a:srgbClr val="FF0000"/>
                </a:solidFill>
              </a:rPr>
              <a:t>important</a:t>
            </a:r>
            <a:r>
              <a:rPr lang="en-US" sz="2000" dirty="0"/>
              <a:t> and form the </a:t>
            </a:r>
            <a:r>
              <a:rPr lang="en-US" sz="2000" dirty="0">
                <a:solidFill>
                  <a:srgbClr val="FF0000"/>
                </a:solidFill>
              </a:rPr>
              <a:t>critical</a:t>
            </a:r>
            <a:r>
              <a:rPr lang="en-US" sz="2000" dirty="0"/>
              <a:t> foundation for ever </a:t>
            </a:r>
            <a:r>
              <a:rPr lang="en-US" sz="2000" dirty="0">
                <a:solidFill>
                  <a:srgbClr val="FF0000"/>
                </a:solidFill>
              </a:rPr>
              <a:t>richer Web apps</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3007" y="4109321"/>
            <a:ext cx="9820319" cy="405584"/>
          </a:xfrm>
          <a:prstGeom prst="rect">
            <a:avLst/>
          </a:prstGeom>
          <a:ln>
            <a:solidFill>
              <a:schemeClr val="accent1"/>
            </a:solidFill>
          </a:ln>
        </p:spPr>
      </p:pic>
    </p:spTree>
    <p:extLst>
      <p:ext uri="{BB962C8B-B14F-4D97-AF65-F5344CB8AC3E}">
        <p14:creationId xmlns:p14="http://schemas.microsoft.com/office/powerpoint/2010/main" val="28469676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A </a:t>
            </a:r>
            <a:r>
              <a:rPr lang="en-US" sz="2000" dirty="0">
                <a:solidFill>
                  <a:srgbClr val="FF0000"/>
                </a:solidFill>
              </a:rPr>
              <a:t>view engine</a:t>
            </a:r>
            <a:r>
              <a:rPr lang="en-US" sz="2000" dirty="0"/>
              <a:t> </a:t>
            </a:r>
            <a:r>
              <a:rPr lang="en-US" sz="2000" dirty="0" smtClean="0"/>
              <a:t>processes </a:t>
            </a:r>
            <a:r>
              <a:rPr lang="en-US" sz="2000" dirty="0"/>
              <a:t>ASP.NET content and </a:t>
            </a:r>
            <a:r>
              <a:rPr lang="en-US" sz="2000" dirty="0">
                <a:solidFill>
                  <a:srgbClr val="0070C0"/>
                </a:solidFill>
              </a:rPr>
              <a:t>looks for instructions</a:t>
            </a:r>
            <a:r>
              <a:rPr lang="en-US" sz="2000" dirty="0"/>
              <a:t>, typically to </a:t>
            </a:r>
            <a:r>
              <a:rPr lang="en-US" sz="2000" dirty="0">
                <a:solidFill>
                  <a:srgbClr val="0070C0"/>
                </a:solidFill>
              </a:rPr>
              <a:t>insert dynamic content </a:t>
            </a:r>
            <a:r>
              <a:rPr lang="en-US" sz="2000" dirty="0"/>
              <a:t>into the output sent to a browser and </a:t>
            </a:r>
            <a:r>
              <a:rPr lang="en-US" sz="2000" dirty="0">
                <a:solidFill>
                  <a:srgbClr val="FF0000"/>
                </a:solidFill>
              </a:rPr>
              <a:t>Razor</a:t>
            </a:r>
            <a:r>
              <a:rPr lang="en-US" sz="2000" dirty="0"/>
              <a:t> is the </a:t>
            </a:r>
            <a:r>
              <a:rPr lang="en-US" sz="2000" dirty="0" smtClean="0">
                <a:solidFill>
                  <a:srgbClr val="0070C0"/>
                </a:solidFill>
              </a:rPr>
              <a:t>name of the MVC </a:t>
            </a:r>
            <a:r>
              <a:rPr lang="en-US" sz="2000" dirty="0">
                <a:solidFill>
                  <a:srgbClr val="0070C0"/>
                </a:solidFill>
              </a:rPr>
              <a:t>Framework</a:t>
            </a:r>
            <a:r>
              <a:rPr lang="en-US" sz="2000" dirty="0"/>
              <a:t> </a:t>
            </a:r>
            <a:r>
              <a:rPr lang="en-US" sz="2000" dirty="0">
                <a:solidFill>
                  <a:srgbClr val="FF0000"/>
                </a:solidFill>
              </a:rPr>
              <a:t>view </a:t>
            </a:r>
            <a:r>
              <a:rPr lang="en-US" sz="2000" dirty="0" smtClean="0">
                <a:solidFill>
                  <a:srgbClr val="FF0000"/>
                </a:solidFill>
              </a:rPr>
              <a:t>engine</a:t>
            </a:r>
            <a:r>
              <a:rPr lang="en-US" sz="2000" dirty="0" smtClean="0"/>
              <a:t>.</a:t>
            </a:r>
          </a:p>
          <a:p>
            <a:pPr marL="461963">
              <a:buFont typeface="Wingdings" panose="05000000000000000000" pitchFamily="2" charset="2"/>
              <a:buChar char="§"/>
            </a:pPr>
            <a:r>
              <a:rPr lang="en-US" sz="2000" dirty="0" smtClean="0"/>
              <a:t>There </a:t>
            </a:r>
            <a:r>
              <a:rPr lang="en-US" sz="2000" dirty="0"/>
              <a:t>are no changes to Razor in MVC 5 and if you are </a:t>
            </a:r>
            <a:r>
              <a:rPr lang="en-US" sz="2000" dirty="0" smtClean="0"/>
              <a:t>already </a:t>
            </a:r>
            <a:r>
              <a:rPr lang="en-US" sz="2000" dirty="0"/>
              <a:t>familiar with the syntax from earlier versions you can skip </a:t>
            </a:r>
            <a:r>
              <a:rPr lang="en-US" sz="2000" dirty="0" smtClean="0"/>
              <a:t>ahead.</a:t>
            </a:r>
          </a:p>
          <a:p>
            <a:pPr marL="461963">
              <a:buFont typeface="Wingdings" panose="05000000000000000000" pitchFamily="2" charset="2"/>
              <a:buChar char="§"/>
            </a:pPr>
            <a:r>
              <a:rPr lang="en-US" sz="2000" dirty="0" smtClean="0"/>
              <a:t>In </a:t>
            </a:r>
            <a:r>
              <a:rPr lang="en-US" sz="2000" dirty="0"/>
              <a:t>this chapter, I give you a quick tour of the Razor syntax so you can recognize Razor expressions when you see </a:t>
            </a:r>
            <a:r>
              <a:rPr lang="en-US" sz="2000" dirty="0" smtClean="0"/>
              <a:t>them.</a:t>
            </a:r>
          </a:p>
          <a:p>
            <a:pPr marL="461963">
              <a:buFont typeface="Wingdings" panose="05000000000000000000" pitchFamily="2" charset="2"/>
              <a:buChar char="§"/>
            </a:pPr>
            <a:r>
              <a:rPr lang="en-US" sz="2000" dirty="0" smtClean="0"/>
              <a:t>I </a:t>
            </a:r>
            <a:r>
              <a:rPr lang="en-US" sz="2000" dirty="0"/>
              <a:t>am not going to supply an exhaustive Razor reference in this chapter; think of this more as a crash course in the </a:t>
            </a:r>
            <a:r>
              <a:rPr lang="en-US" sz="2000" dirty="0" smtClean="0"/>
              <a:t>syntax.</a:t>
            </a:r>
          </a:p>
          <a:p>
            <a:pPr marL="461963">
              <a:buFont typeface="Wingdings" panose="05000000000000000000" pitchFamily="2" charset="2"/>
              <a:buChar char="§"/>
            </a:pPr>
            <a:r>
              <a:rPr lang="en-US" sz="2000" dirty="0" smtClean="0"/>
              <a:t>I </a:t>
            </a:r>
            <a:r>
              <a:rPr lang="en-US" sz="2000" dirty="0"/>
              <a:t>explore Razor in depth as I continue through the book, within the context of other MVC Framework </a:t>
            </a:r>
            <a:r>
              <a:rPr lang="en-US" sz="2000" dirty="0" smtClean="0"/>
              <a:t>features.</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5-1</a:t>
            </a:r>
            <a:r>
              <a:rPr lang="en-US" sz="2000" dirty="0"/>
              <a:t> provides the summary for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120</a:t>
            </a:fld>
            <a:endParaRPr lang="en-US"/>
          </a:p>
        </p:txBody>
      </p:sp>
    </p:spTree>
    <p:extLst>
      <p:ext uri="{BB962C8B-B14F-4D97-AF65-F5344CB8AC3E}">
        <p14:creationId xmlns:p14="http://schemas.microsoft.com/office/powerpoint/2010/main" val="30692873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5-1</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7441474" cy="3667634"/>
          </a:xfrm>
          <a:prstGeom prst="rect">
            <a:avLst/>
          </a:prstGeom>
          <a:ln>
            <a:solidFill>
              <a:schemeClr val="accent1"/>
            </a:solidFill>
          </a:ln>
        </p:spPr>
      </p:pic>
    </p:spTree>
    <p:extLst>
      <p:ext uri="{BB962C8B-B14F-4D97-AF65-F5344CB8AC3E}">
        <p14:creationId xmlns:p14="http://schemas.microsoft.com/office/powerpoint/2010/main" val="5090697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Preparing the Example Project</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To demonstrate Razor, I created a new Visual Studio project called Razor using the ASP.NET MVC Web Application </a:t>
            </a:r>
            <a:r>
              <a:rPr lang="en-US" sz="2000" dirty="0" smtClean="0"/>
              <a:t>template.</a:t>
            </a:r>
          </a:p>
          <a:p>
            <a:pPr marL="461963">
              <a:buFont typeface="Wingdings" panose="05000000000000000000" pitchFamily="2" charset="2"/>
              <a:buChar char="§"/>
            </a:pPr>
            <a:r>
              <a:rPr lang="en-US" sz="2000" dirty="0" smtClean="0"/>
              <a:t>I </a:t>
            </a:r>
            <a:r>
              <a:rPr lang="en-US" sz="2000" dirty="0"/>
              <a:t>selected the </a:t>
            </a:r>
            <a:r>
              <a:rPr lang="en-US" sz="2000" dirty="0">
                <a:solidFill>
                  <a:srgbClr val="FF0000"/>
                </a:solidFill>
              </a:rPr>
              <a:t>Empty option</a:t>
            </a:r>
            <a:r>
              <a:rPr lang="en-US" sz="2000" dirty="0"/>
              <a:t> and checked the box to get the initial configuration for an </a:t>
            </a:r>
            <a:r>
              <a:rPr lang="en-US" sz="2000" dirty="0">
                <a:solidFill>
                  <a:srgbClr val="FF0000"/>
                </a:solidFill>
              </a:rPr>
              <a:t>MVC project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122</a:t>
            </a:fld>
            <a:endParaRPr lang="en-US"/>
          </a:p>
        </p:txBody>
      </p:sp>
    </p:spTree>
    <p:extLst>
      <p:ext uri="{BB962C8B-B14F-4D97-AF65-F5344CB8AC3E}">
        <p14:creationId xmlns:p14="http://schemas.microsoft.com/office/powerpoint/2010/main" val="2161105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the </a:t>
            </a:r>
            <a:r>
              <a:rPr lang="en-US" dirty="0" smtClean="0"/>
              <a:t>Model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 am going to start with a simple domain model called Product, defined in a class file called </a:t>
            </a:r>
            <a:r>
              <a:rPr lang="en-US" sz="2000" dirty="0">
                <a:solidFill>
                  <a:srgbClr val="FF0000"/>
                </a:solidFill>
              </a:rPr>
              <a:t>Product.cs</a:t>
            </a:r>
            <a:r>
              <a:rPr lang="en-US" sz="2000" dirty="0"/>
              <a:t>, which I added to the </a:t>
            </a:r>
            <a:r>
              <a:rPr lang="en-US" sz="2000" dirty="0">
                <a:solidFill>
                  <a:srgbClr val="FF0000"/>
                </a:solidFill>
              </a:rPr>
              <a:t>Models</a:t>
            </a:r>
            <a:r>
              <a:rPr lang="en-US" sz="2000" dirty="0"/>
              <a:t> </a:t>
            </a:r>
            <a:r>
              <a:rPr lang="en-US" sz="2000" dirty="0" smtClean="0"/>
              <a:t>folder.</a:t>
            </a:r>
          </a:p>
          <a:p>
            <a:pPr marL="461963">
              <a:buFont typeface="Wingdings" panose="05000000000000000000" pitchFamily="2" charset="2"/>
              <a:buChar char="§"/>
            </a:pPr>
            <a:r>
              <a:rPr lang="en-US" sz="2000" dirty="0" smtClean="0"/>
              <a:t>You </a:t>
            </a:r>
            <a:r>
              <a:rPr lang="en-US" sz="2000" dirty="0"/>
              <a:t>can see the contents of the new file in </a:t>
            </a:r>
            <a:r>
              <a:rPr lang="en-US" sz="2000" dirty="0">
                <a:solidFill>
                  <a:srgbClr val="FF0000"/>
                </a:solidFill>
              </a:rPr>
              <a:t>Listing 5-1</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123</a:t>
            </a:fld>
            <a:endParaRPr lang="en-US"/>
          </a:p>
        </p:txBody>
      </p:sp>
    </p:spTree>
    <p:extLst>
      <p:ext uri="{BB962C8B-B14F-4D97-AF65-F5344CB8AC3E}">
        <p14:creationId xmlns:p14="http://schemas.microsoft.com/office/powerpoint/2010/main" val="340686275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5-1</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124</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2"/>
            <a:ext cx="6283234" cy="3211856"/>
          </a:xfrm>
          <a:prstGeom prst="rect">
            <a:avLst/>
          </a:prstGeom>
          <a:ln>
            <a:solidFill>
              <a:schemeClr val="accent1"/>
            </a:solidFill>
          </a:ln>
        </p:spPr>
      </p:pic>
    </p:spTree>
    <p:extLst>
      <p:ext uri="{BB962C8B-B14F-4D97-AF65-F5344CB8AC3E}">
        <p14:creationId xmlns:p14="http://schemas.microsoft.com/office/powerpoint/2010/main" val="12277317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Defining the </a:t>
            </a:r>
            <a:r>
              <a:rPr lang="en-US" dirty="0" smtClean="0"/>
              <a:t>Controller</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 am going to follow the </a:t>
            </a:r>
            <a:r>
              <a:rPr lang="en-US" sz="2000" dirty="0">
                <a:solidFill>
                  <a:srgbClr val="FF0000"/>
                </a:solidFill>
              </a:rPr>
              <a:t>MVC Framework convention</a:t>
            </a:r>
            <a:r>
              <a:rPr lang="en-US" sz="2000" dirty="0"/>
              <a:t> and define a controller called </a:t>
            </a:r>
            <a:r>
              <a:rPr lang="en-US" sz="2000" dirty="0">
                <a:solidFill>
                  <a:srgbClr val="FF0000"/>
                </a:solidFill>
              </a:rPr>
              <a:t>Home</a:t>
            </a:r>
            <a:r>
              <a:rPr lang="en-US" sz="2000" dirty="0"/>
              <a:t> as the initial starting point for my </a:t>
            </a:r>
            <a:r>
              <a:rPr lang="en-US" sz="2000" dirty="0" smtClean="0"/>
              <a:t>project.</a:t>
            </a:r>
          </a:p>
          <a:p>
            <a:pPr marL="461963">
              <a:buFont typeface="Wingdings" panose="05000000000000000000" pitchFamily="2" charset="2"/>
              <a:buChar char="§"/>
            </a:pPr>
            <a:r>
              <a:rPr lang="en-US" sz="2000" dirty="0" smtClean="0"/>
              <a:t>Right-click </a:t>
            </a:r>
            <a:r>
              <a:rPr lang="en-US" sz="2000" dirty="0"/>
              <a:t>the Controllers folder in the Solution Explorer, select Add Controller, select MVC 5 Controller–Empty, click Add and set the name to </a:t>
            </a:r>
            <a:r>
              <a:rPr lang="en-US" sz="2000" dirty="0" smtClean="0"/>
              <a:t>HomeController.</a:t>
            </a:r>
          </a:p>
          <a:p>
            <a:pPr marL="461963">
              <a:buFont typeface="Wingdings" panose="05000000000000000000" pitchFamily="2" charset="2"/>
              <a:buChar char="§"/>
            </a:pPr>
            <a:r>
              <a:rPr lang="en-US" sz="2000" dirty="0" smtClean="0"/>
              <a:t>When </a:t>
            </a:r>
            <a:r>
              <a:rPr lang="en-US" sz="2000" dirty="0"/>
              <a:t>you click the second Add button, Visual Studio will create the Controllers/HomeController.cs </a:t>
            </a:r>
            <a:r>
              <a:rPr lang="en-US" sz="2000" dirty="0" smtClean="0"/>
              <a:t>file.</a:t>
            </a:r>
          </a:p>
          <a:p>
            <a:pPr marL="461963">
              <a:buFont typeface="Wingdings" panose="05000000000000000000" pitchFamily="2" charset="2"/>
              <a:buChar char="§"/>
            </a:pPr>
            <a:r>
              <a:rPr lang="en-US" sz="2000" dirty="0" smtClean="0"/>
              <a:t>Edit </a:t>
            </a:r>
            <a:r>
              <a:rPr lang="en-US" sz="2000" dirty="0"/>
              <a:t>the contents to match those shown in </a:t>
            </a:r>
            <a:r>
              <a:rPr lang="en-US" sz="2000" dirty="0">
                <a:solidFill>
                  <a:srgbClr val="FF0000"/>
                </a:solidFill>
              </a:rPr>
              <a:t>Listing 5- 2</a:t>
            </a:r>
            <a:r>
              <a:rPr lang="en-US" sz="2000" dirty="0" smtClean="0"/>
              <a:t>.</a:t>
            </a:r>
          </a:p>
          <a:p>
            <a:pPr marL="461963">
              <a:buFont typeface="Wingdings" panose="05000000000000000000" pitchFamily="2" charset="2"/>
              <a:buChar char="§"/>
            </a:pPr>
            <a:r>
              <a:rPr lang="en-US" sz="2000" dirty="0"/>
              <a:t>The controller defines an </a:t>
            </a:r>
            <a:r>
              <a:rPr lang="en-US" sz="2000" dirty="0">
                <a:solidFill>
                  <a:srgbClr val="FF0000"/>
                </a:solidFill>
              </a:rPr>
              <a:t>action method</a:t>
            </a:r>
            <a:r>
              <a:rPr lang="en-US" sz="2000" dirty="0"/>
              <a:t> called </a:t>
            </a:r>
            <a:r>
              <a:rPr lang="en-US" sz="2000" dirty="0">
                <a:solidFill>
                  <a:srgbClr val="FF0000"/>
                </a:solidFill>
              </a:rPr>
              <a:t>Index</a:t>
            </a:r>
            <a:r>
              <a:rPr lang="en-US" sz="2000" dirty="0"/>
              <a:t>, in which I create and populate the properties of a </a:t>
            </a:r>
            <a:r>
              <a:rPr lang="en-US" sz="2000" dirty="0">
                <a:solidFill>
                  <a:srgbClr val="FF0000"/>
                </a:solidFill>
              </a:rPr>
              <a:t>Product </a:t>
            </a:r>
            <a:r>
              <a:rPr lang="en-US" sz="2000" dirty="0" smtClean="0">
                <a:solidFill>
                  <a:srgbClr val="FF0000"/>
                </a:solidFill>
              </a:rPr>
              <a:t>object</a:t>
            </a:r>
            <a:r>
              <a:rPr lang="en-US" sz="2000" dirty="0" smtClean="0"/>
              <a:t>.</a:t>
            </a:r>
          </a:p>
          <a:p>
            <a:pPr marL="461963">
              <a:buFont typeface="Wingdings" panose="05000000000000000000" pitchFamily="2" charset="2"/>
              <a:buChar char="§"/>
            </a:pPr>
            <a:r>
              <a:rPr lang="en-US" sz="2000" dirty="0" smtClean="0"/>
              <a:t>I </a:t>
            </a:r>
            <a:r>
              <a:rPr lang="en-US" sz="2000" dirty="0"/>
              <a:t>pass the Product to the View method so that it is used as the model when the view is </a:t>
            </a:r>
            <a:r>
              <a:rPr lang="en-US" sz="2000" dirty="0" smtClean="0"/>
              <a:t>rendered.</a:t>
            </a:r>
          </a:p>
          <a:p>
            <a:pPr marL="461963">
              <a:buFont typeface="Wingdings" panose="05000000000000000000" pitchFamily="2" charset="2"/>
              <a:buChar char="§"/>
            </a:pPr>
            <a:r>
              <a:rPr lang="en-US" sz="2000" dirty="0" smtClean="0"/>
              <a:t>I </a:t>
            </a:r>
            <a:r>
              <a:rPr lang="en-US" sz="2000" dirty="0"/>
              <a:t>do not specify the name of a view file when I call the View method, so the </a:t>
            </a:r>
            <a:r>
              <a:rPr lang="en-US" sz="2000" dirty="0">
                <a:solidFill>
                  <a:srgbClr val="FF0000"/>
                </a:solidFill>
              </a:rPr>
              <a:t>default view</a:t>
            </a:r>
            <a:r>
              <a:rPr lang="en-US" sz="2000" dirty="0"/>
              <a:t> for the action method will be used</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125</a:t>
            </a:fld>
            <a:endParaRPr lang="en-US"/>
          </a:p>
        </p:txBody>
      </p:sp>
    </p:spTree>
    <p:extLst>
      <p:ext uri="{BB962C8B-B14F-4D97-AF65-F5344CB8AC3E}">
        <p14:creationId xmlns:p14="http://schemas.microsoft.com/office/powerpoint/2010/main" val="4484309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5-2</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6063282" cy="4776072"/>
          </a:xfrm>
          <a:prstGeom prst="rect">
            <a:avLst/>
          </a:prstGeom>
          <a:ln>
            <a:solidFill>
              <a:schemeClr val="accent1"/>
            </a:solidFill>
          </a:ln>
        </p:spPr>
      </p:pic>
    </p:spTree>
    <p:extLst>
      <p:ext uri="{BB962C8B-B14F-4D97-AF65-F5344CB8AC3E}">
        <p14:creationId xmlns:p14="http://schemas.microsoft.com/office/powerpoint/2010/main" val="25228195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the View</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Right-click on the Index method in the HomeController class and select </a:t>
            </a:r>
            <a:r>
              <a:rPr lang="en-US" sz="2000" dirty="0">
                <a:solidFill>
                  <a:srgbClr val="FF0000"/>
                </a:solidFill>
              </a:rPr>
              <a:t>Add View</a:t>
            </a:r>
            <a:r>
              <a:rPr lang="en-US" sz="2000" dirty="0"/>
              <a:t> from the pop-up menu. </a:t>
            </a:r>
            <a:endParaRPr lang="en-US" sz="2000" dirty="0" smtClean="0"/>
          </a:p>
          <a:p>
            <a:pPr marL="461963" indent="-234950">
              <a:buFont typeface="Wingdings" panose="05000000000000000000" pitchFamily="2" charset="2"/>
              <a:buChar char="§"/>
            </a:pPr>
            <a:r>
              <a:rPr lang="en-US" sz="2000" dirty="0" smtClean="0"/>
              <a:t>Ensure </a:t>
            </a:r>
            <a:r>
              <a:rPr lang="en-US" sz="2000" dirty="0"/>
              <a:t>that the name of the view is </a:t>
            </a:r>
            <a:r>
              <a:rPr lang="en-US" sz="2000" dirty="0">
                <a:solidFill>
                  <a:srgbClr val="FF0000"/>
                </a:solidFill>
              </a:rPr>
              <a:t>Index</a:t>
            </a:r>
            <a:r>
              <a:rPr lang="en-US" sz="2000" dirty="0"/>
              <a:t>, change the Template to Empty and select Product for the model class. (If you don’t see Product as an option for the model, compile the project and start over</a:t>
            </a:r>
            <a:r>
              <a:rPr lang="en-US" sz="2000" dirty="0" smtClean="0"/>
              <a:t>).</a:t>
            </a:r>
          </a:p>
          <a:p>
            <a:pPr marL="461963" indent="-234950">
              <a:buFont typeface="Wingdings" panose="05000000000000000000" pitchFamily="2" charset="2"/>
              <a:buChar char="§"/>
            </a:pPr>
            <a:r>
              <a:rPr lang="en-US" sz="2000" dirty="0" smtClean="0"/>
              <a:t>Uncheck </a:t>
            </a:r>
            <a:r>
              <a:rPr lang="en-US" sz="2000" dirty="0"/>
              <a:t>the View Option boxes and click Add to create the Index.cshtml file in the Views/Home </a:t>
            </a:r>
            <a:r>
              <a:rPr lang="en-US" sz="2000" dirty="0" smtClean="0"/>
              <a:t>folder.</a:t>
            </a:r>
          </a:p>
          <a:p>
            <a:pPr marL="461963" indent="-234950">
              <a:buFont typeface="Wingdings" panose="05000000000000000000" pitchFamily="2" charset="2"/>
              <a:buChar char="§"/>
            </a:pPr>
            <a:r>
              <a:rPr lang="en-US" sz="2000" dirty="0" smtClean="0"/>
              <a:t>The </a:t>
            </a:r>
            <a:r>
              <a:rPr lang="en-US" sz="2000" dirty="0"/>
              <a:t>initial contents of the new view are shown in </a:t>
            </a:r>
            <a:r>
              <a:rPr lang="en-US" sz="2000" dirty="0">
                <a:solidFill>
                  <a:srgbClr val="FF0000"/>
                </a:solidFill>
              </a:rPr>
              <a:t>Listing 5-3</a:t>
            </a:r>
            <a:r>
              <a:rPr lang="en-US" sz="2000" dirty="0" smtClean="0"/>
              <a:t>.</a:t>
            </a:r>
          </a:p>
          <a:p>
            <a:pPr marL="461963" indent="-234950">
              <a:buFont typeface="Wingdings" panose="05000000000000000000" pitchFamily="2" charset="2"/>
              <a:buChar char="§"/>
            </a:pPr>
            <a:r>
              <a:rPr lang="en-US" sz="2000" dirty="0"/>
              <a:t>In the sections that follow, I go through the </a:t>
            </a:r>
            <a:r>
              <a:rPr lang="en-US" sz="2000" dirty="0">
                <a:solidFill>
                  <a:srgbClr val="FF0000"/>
                </a:solidFill>
              </a:rPr>
              <a:t>different parts of a Razor view</a:t>
            </a:r>
            <a:r>
              <a:rPr lang="en-US" sz="2000" dirty="0"/>
              <a:t> and demonstrate some of the different things you can do with </a:t>
            </a:r>
            <a:r>
              <a:rPr lang="en-US" sz="2000" dirty="0" smtClean="0"/>
              <a:t>one.</a:t>
            </a:r>
          </a:p>
          <a:p>
            <a:pPr marL="461963" indent="-234950">
              <a:buFont typeface="Wingdings" panose="05000000000000000000" pitchFamily="2" charset="2"/>
              <a:buChar char="§"/>
            </a:pPr>
            <a:r>
              <a:rPr lang="en-US" sz="2000" dirty="0" smtClean="0"/>
              <a:t>When </a:t>
            </a:r>
            <a:r>
              <a:rPr lang="en-US" sz="2000" dirty="0"/>
              <a:t>learning about Razor, it is helpful to bear in mind that views exist to express one or more parts of the model to the user—and that means generating </a:t>
            </a:r>
            <a:r>
              <a:rPr lang="en-US" sz="2000" dirty="0" smtClean="0"/>
              <a:t>HTML that </a:t>
            </a:r>
            <a:r>
              <a:rPr lang="en-US" sz="2000" dirty="0"/>
              <a:t>displays data that is retrieved from one or more </a:t>
            </a:r>
            <a:r>
              <a:rPr lang="en-US" sz="2000" dirty="0" smtClean="0"/>
              <a:t>objects.</a:t>
            </a:r>
          </a:p>
          <a:p>
            <a:pPr marL="461963" indent="-234950">
              <a:buFont typeface="Wingdings" panose="05000000000000000000" pitchFamily="2" charset="2"/>
              <a:buChar char="§"/>
            </a:pPr>
            <a:r>
              <a:rPr lang="en-US" sz="2000" dirty="0" smtClean="0"/>
              <a:t>If </a:t>
            </a:r>
            <a:r>
              <a:rPr lang="en-US" sz="2000" dirty="0"/>
              <a:t>you remember that I am always trying to build an </a:t>
            </a:r>
            <a:r>
              <a:rPr lang="en-US" sz="2000" dirty="0" smtClean="0"/>
              <a:t>HTML page </a:t>
            </a:r>
            <a:r>
              <a:rPr lang="en-US" sz="2000" dirty="0"/>
              <a:t>that can be sent to the client, then everything that Razor does begins to make sense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127</a:t>
            </a:fld>
            <a:endParaRPr lang="en-US"/>
          </a:p>
        </p:txBody>
      </p:sp>
    </p:spTree>
    <p:extLst>
      <p:ext uri="{BB962C8B-B14F-4D97-AF65-F5344CB8AC3E}">
        <p14:creationId xmlns:p14="http://schemas.microsoft.com/office/powerpoint/2010/main" val="11340918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5-3</a:t>
            </a:r>
            <a:endParaRPr lang="en-US" dirty="0"/>
          </a:p>
        </p:txBody>
      </p:sp>
      <p:sp>
        <p:nvSpPr>
          <p:cNvPr id="7" name="Content Placeholder 6"/>
          <p:cNvSpPr>
            <a:spLocks noGrp="1"/>
          </p:cNvSpPr>
          <p:nvPr>
            <p:ph idx="1"/>
          </p:nvPr>
        </p:nvSpPr>
        <p:spPr/>
        <p:txBody>
          <a:bodyPr/>
          <a:lstStyle/>
          <a:p>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128</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068362" cy="4644758"/>
          </a:xfrm>
          <a:prstGeom prst="rect">
            <a:avLst/>
          </a:prstGeom>
          <a:ln>
            <a:solidFill>
              <a:schemeClr val="accent1"/>
            </a:solidFill>
          </a:ln>
        </p:spPr>
      </p:pic>
    </p:spTree>
    <p:extLst>
      <p:ext uri="{BB962C8B-B14F-4D97-AF65-F5344CB8AC3E}">
        <p14:creationId xmlns:p14="http://schemas.microsoft.com/office/powerpoint/2010/main" val="7830360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Working with the Model Object</a:t>
            </a:r>
            <a:endParaRPr lang="en-US" dirty="0">
              <a:solidFill>
                <a:schemeClr val="bg1"/>
              </a:solidFill>
            </a:endParaRPr>
          </a:p>
        </p:txBody>
      </p:sp>
      <p:sp>
        <p:nvSpPr>
          <p:cNvPr id="5" name="Content Placeholder 4"/>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129</a:t>
            </a:fld>
            <a:endParaRPr lang="en-US"/>
          </a:p>
        </p:txBody>
      </p:sp>
    </p:spTree>
    <p:extLst>
      <p:ext uri="{BB962C8B-B14F-4D97-AF65-F5344CB8AC3E}">
        <p14:creationId xmlns:p14="http://schemas.microsoft.com/office/powerpoint/2010/main" val="187010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REST</a:t>
            </a:r>
            <a:endParaRPr lang="en-US" dirty="0"/>
          </a:p>
        </p:txBody>
      </p:sp>
      <p:sp>
        <p:nvSpPr>
          <p:cNvPr id="3"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At the same time, Representational State Transfer (</a:t>
            </a:r>
            <a:r>
              <a:rPr lang="en-US" sz="2000" dirty="0">
                <a:solidFill>
                  <a:srgbClr val="FF0000"/>
                </a:solidFill>
              </a:rPr>
              <a:t>REST</a:t>
            </a:r>
            <a:r>
              <a:rPr lang="en-US" sz="2000" dirty="0"/>
              <a:t> has become the dominant architecture for application interoperability over HTTP, completely </a:t>
            </a:r>
            <a:r>
              <a:rPr lang="en-US" sz="2000" dirty="0">
                <a:solidFill>
                  <a:srgbClr val="FF0000"/>
                </a:solidFill>
              </a:rPr>
              <a:t>overshadowing SOAP</a:t>
            </a:r>
            <a:r>
              <a:rPr lang="en-US" sz="2000" dirty="0"/>
              <a:t> (the technology behind ASP.NET’s original approach to Web services</a:t>
            </a:r>
            <a:r>
              <a:rPr lang="en-US" sz="2000" dirty="0" smtClean="0"/>
              <a:t>).</a:t>
            </a:r>
          </a:p>
          <a:p>
            <a:pPr marL="461963">
              <a:buFont typeface="Wingdings" panose="05000000000000000000" pitchFamily="2" charset="2"/>
              <a:buChar char="§"/>
            </a:pPr>
            <a:r>
              <a:rPr lang="en-US" sz="2000" dirty="0" smtClean="0"/>
              <a:t>REST </a:t>
            </a:r>
            <a:r>
              <a:rPr lang="en-US" sz="2000" dirty="0"/>
              <a:t>describes an application in terms of resources (</a:t>
            </a:r>
            <a:r>
              <a:rPr lang="en-US" sz="2000" dirty="0">
                <a:solidFill>
                  <a:srgbClr val="FF0000"/>
                </a:solidFill>
              </a:rPr>
              <a:t>URIs</a:t>
            </a:r>
            <a:r>
              <a:rPr lang="en-US" sz="2000" dirty="0"/>
              <a:t>) representing </a:t>
            </a:r>
            <a:r>
              <a:rPr lang="en-US" sz="2000" dirty="0">
                <a:solidFill>
                  <a:srgbClr val="0070C0"/>
                </a:solidFill>
              </a:rPr>
              <a:t>real-world</a:t>
            </a:r>
            <a:r>
              <a:rPr lang="en-US" sz="2000" dirty="0"/>
              <a:t> </a:t>
            </a:r>
            <a:r>
              <a:rPr lang="en-US" sz="2000" dirty="0">
                <a:solidFill>
                  <a:srgbClr val="FF0000"/>
                </a:solidFill>
              </a:rPr>
              <a:t>entities</a:t>
            </a:r>
            <a:r>
              <a:rPr lang="en-US" sz="2000" dirty="0"/>
              <a:t> and </a:t>
            </a:r>
            <a:r>
              <a:rPr lang="en-US" sz="2000" dirty="0">
                <a:solidFill>
                  <a:srgbClr val="FF0000"/>
                </a:solidFill>
              </a:rPr>
              <a:t>standard operations</a:t>
            </a:r>
            <a:r>
              <a:rPr lang="en-US" sz="2000" dirty="0"/>
              <a:t> (</a:t>
            </a:r>
            <a:r>
              <a:rPr lang="en-US" sz="2000" dirty="0">
                <a:solidFill>
                  <a:srgbClr val="FF0000"/>
                </a:solidFill>
              </a:rPr>
              <a:t>HTTP methods</a:t>
            </a:r>
            <a:r>
              <a:rPr lang="en-US" sz="2000" dirty="0"/>
              <a:t>) representing </a:t>
            </a:r>
            <a:r>
              <a:rPr lang="en-US" sz="2000" dirty="0">
                <a:solidFill>
                  <a:srgbClr val="0070C0"/>
                </a:solidFill>
              </a:rPr>
              <a:t>available </a:t>
            </a:r>
            <a:r>
              <a:rPr lang="en-US" sz="2000" dirty="0">
                <a:solidFill>
                  <a:srgbClr val="FF0000"/>
                </a:solidFill>
              </a:rPr>
              <a:t>operations</a:t>
            </a:r>
            <a:r>
              <a:rPr lang="en-US" sz="2000" dirty="0"/>
              <a:t> on those </a:t>
            </a:r>
            <a:r>
              <a:rPr lang="en-US" sz="2000" dirty="0" smtClean="0">
                <a:solidFill>
                  <a:srgbClr val="FF0000"/>
                </a:solidFill>
              </a:rPr>
              <a:t>resources</a:t>
            </a:r>
            <a:r>
              <a:rPr lang="en-US" sz="2000" dirty="0" smtClean="0"/>
              <a:t>.</a:t>
            </a:r>
          </a:p>
          <a:p>
            <a:pPr marL="461963">
              <a:buFont typeface="Wingdings" panose="05000000000000000000" pitchFamily="2" charset="2"/>
              <a:buChar char="§"/>
            </a:pPr>
            <a:r>
              <a:rPr lang="en-US" sz="2000" dirty="0" smtClean="0"/>
              <a:t>For </a:t>
            </a:r>
            <a:r>
              <a:rPr lang="en-US" sz="2000" dirty="0"/>
              <a:t>example, you </a:t>
            </a:r>
            <a:r>
              <a:rPr lang="en-US" sz="2000" dirty="0" smtClean="0"/>
              <a:t>might</a:t>
            </a:r>
          </a:p>
          <a:p>
            <a:pPr marL="233363" indent="0">
              <a:buNone/>
            </a:pPr>
            <a:endParaRPr lang="en-US" sz="2000" dirty="0" smtClean="0"/>
          </a:p>
          <a:p>
            <a:pPr marL="233363" indent="0">
              <a:buNone/>
            </a:pPr>
            <a:endParaRPr lang="en-US" sz="2000" dirty="0" smtClean="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Today’s </a:t>
            </a:r>
            <a:r>
              <a:rPr lang="en-US" sz="2000" dirty="0"/>
              <a:t>Web applications don’t serve just </a:t>
            </a:r>
            <a:r>
              <a:rPr lang="en-US" sz="2000" dirty="0" smtClean="0"/>
              <a:t>HTML. Often</a:t>
            </a:r>
            <a:r>
              <a:rPr lang="en-US" sz="2000" dirty="0"/>
              <a:t>, they must also serve </a:t>
            </a:r>
            <a:r>
              <a:rPr lang="en-US" sz="2000" dirty="0">
                <a:solidFill>
                  <a:srgbClr val="FF0000"/>
                </a:solidFill>
              </a:rPr>
              <a:t>JSON</a:t>
            </a:r>
            <a:r>
              <a:rPr lang="en-US" sz="2000" dirty="0"/>
              <a:t> or </a:t>
            </a:r>
            <a:r>
              <a:rPr lang="en-US" sz="2000" dirty="0" smtClean="0">
                <a:solidFill>
                  <a:srgbClr val="FF0000"/>
                </a:solidFill>
              </a:rPr>
              <a:t>XML data </a:t>
            </a:r>
            <a:r>
              <a:rPr lang="en-US" sz="2000" dirty="0"/>
              <a:t>to client technologies such as </a:t>
            </a:r>
            <a:r>
              <a:rPr lang="en-US" sz="2000" dirty="0">
                <a:solidFill>
                  <a:srgbClr val="FF0000"/>
                </a:solidFill>
              </a:rPr>
              <a:t>AJAX</a:t>
            </a:r>
            <a:r>
              <a:rPr lang="en-US" sz="2000" dirty="0"/>
              <a:t> and </a:t>
            </a:r>
            <a:r>
              <a:rPr lang="en-US" sz="2000" dirty="0">
                <a:solidFill>
                  <a:srgbClr val="0070C0"/>
                </a:solidFill>
              </a:rPr>
              <a:t>native</a:t>
            </a:r>
            <a:r>
              <a:rPr lang="en-US" sz="2000" dirty="0"/>
              <a:t> </a:t>
            </a:r>
            <a:r>
              <a:rPr lang="en-US" sz="2000" dirty="0">
                <a:solidFill>
                  <a:srgbClr val="FF0000"/>
                </a:solidFill>
              </a:rPr>
              <a:t>smartphone</a:t>
            </a:r>
            <a:r>
              <a:rPr lang="en-US" sz="2000" dirty="0"/>
              <a:t> </a:t>
            </a:r>
            <a:r>
              <a:rPr lang="en-US" sz="2000" dirty="0" smtClean="0"/>
              <a:t>applications.</a:t>
            </a:r>
          </a:p>
          <a:p>
            <a:pPr marL="461963">
              <a:buFont typeface="Wingdings" panose="05000000000000000000" pitchFamily="2" charset="2"/>
              <a:buChar char="§"/>
            </a:pPr>
            <a:r>
              <a:rPr lang="en-US" sz="2000" dirty="0" smtClean="0"/>
              <a:t>This </a:t>
            </a:r>
            <a:r>
              <a:rPr lang="en-US" sz="2000" dirty="0"/>
              <a:t>happens naturally with REST, which </a:t>
            </a:r>
            <a:r>
              <a:rPr lang="en-US" sz="2000" dirty="0">
                <a:solidFill>
                  <a:srgbClr val="FF0000"/>
                </a:solidFill>
              </a:rPr>
              <a:t>eliminates</a:t>
            </a:r>
            <a:r>
              <a:rPr lang="en-US" sz="2000" dirty="0"/>
              <a:t> the </a:t>
            </a:r>
            <a:r>
              <a:rPr lang="en-US" sz="2000" dirty="0">
                <a:solidFill>
                  <a:srgbClr val="FF0000"/>
                </a:solidFill>
              </a:rPr>
              <a:t>distinction</a:t>
            </a:r>
            <a:r>
              <a:rPr lang="en-US" sz="2000" dirty="0"/>
              <a:t> </a:t>
            </a:r>
            <a:r>
              <a:rPr lang="en-US" sz="2000" dirty="0">
                <a:solidFill>
                  <a:srgbClr val="0070C0"/>
                </a:solidFill>
              </a:rPr>
              <a:t>between</a:t>
            </a:r>
            <a:r>
              <a:rPr lang="en-US" sz="2000" dirty="0"/>
              <a:t> </a:t>
            </a:r>
            <a:r>
              <a:rPr lang="en-US" sz="2000" dirty="0">
                <a:solidFill>
                  <a:srgbClr val="FF0000"/>
                </a:solidFill>
              </a:rPr>
              <a:t>Web services</a:t>
            </a:r>
            <a:r>
              <a:rPr lang="en-US" sz="2000" dirty="0"/>
              <a:t> and </a:t>
            </a:r>
            <a:r>
              <a:rPr lang="en-US" sz="2000" dirty="0">
                <a:solidFill>
                  <a:srgbClr val="FF0000"/>
                </a:solidFill>
              </a:rPr>
              <a:t>Web applications,</a:t>
            </a:r>
            <a:r>
              <a:rPr lang="en-US" sz="2000" dirty="0"/>
              <a:t> but requires an approach to HTTP and </a:t>
            </a:r>
            <a:r>
              <a:rPr lang="en-US" sz="2000" dirty="0" smtClean="0"/>
              <a:t>URL handling </a:t>
            </a:r>
            <a:r>
              <a:rPr lang="en-US" sz="2000" dirty="0"/>
              <a:t>that has not easily been supported by ASP.NET Web Forms</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13</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245" y="3235105"/>
            <a:ext cx="5847127" cy="1109761"/>
          </a:xfrm>
          <a:prstGeom prst="rect">
            <a:avLst/>
          </a:prstGeom>
          <a:ln>
            <a:solidFill>
              <a:schemeClr val="accent1"/>
            </a:solidFill>
          </a:ln>
        </p:spPr>
      </p:pic>
    </p:spTree>
    <p:extLst>
      <p:ext uri="{BB962C8B-B14F-4D97-AF65-F5344CB8AC3E}">
        <p14:creationId xmlns:p14="http://schemas.microsoft.com/office/powerpoint/2010/main" val="39711109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Working with Layouts</a:t>
            </a:r>
            <a:endParaRPr lang="en-US" dirty="0">
              <a:solidFill>
                <a:schemeClr val="bg1"/>
              </a:solidFill>
            </a:endParaRPr>
          </a:p>
        </p:txBody>
      </p:sp>
      <p:sp>
        <p:nvSpPr>
          <p:cNvPr id="5" name="Content Placeholder 4"/>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130</a:t>
            </a:fld>
            <a:endParaRPr lang="en-US"/>
          </a:p>
        </p:txBody>
      </p:sp>
    </p:spTree>
    <p:extLst>
      <p:ext uri="{BB962C8B-B14F-4D97-AF65-F5344CB8AC3E}">
        <p14:creationId xmlns:p14="http://schemas.microsoft.com/office/powerpoint/2010/main" val="8606667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the Layout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131</a:t>
            </a:fld>
            <a:endParaRPr lang="en-US"/>
          </a:p>
        </p:txBody>
      </p:sp>
    </p:spTree>
    <p:extLst>
      <p:ext uri="{BB962C8B-B14F-4D97-AF65-F5344CB8AC3E}">
        <p14:creationId xmlns:p14="http://schemas.microsoft.com/office/powerpoint/2010/main" val="33755036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Applying a Layout</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132</a:t>
            </a:fld>
            <a:endParaRPr lang="en-US"/>
          </a:p>
        </p:txBody>
      </p:sp>
    </p:spTree>
    <p:extLst>
      <p:ext uri="{BB962C8B-B14F-4D97-AF65-F5344CB8AC3E}">
        <p14:creationId xmlns:p14="http://schemas.microsoft.com/office/powerpoint/2010/main" val="69916018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a View Start </a:t>
            </a:r>
            <a:r>
              <a:rPr lang="en-US" dirty="0" smtClean="0"/>
              <a:t>File</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133</a:t>
            </a:fld>
            <a:endParaRPr lang="en-US"/>
          </a:p>
        </p:txBody>
      </p:sp>
    </p:spTree>
    <p:extLst>
      <p:ext uri="{BB962C8B-B14F-4D97-AF65-F5344CB8AC3E}">
        <p14:creationId xmlns:p14="http://schemas.microsoft.com/office/powerpoint/2010/main" val="258740882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Demonstrating Shared </a:t>
            </a:r>
            <a:r>
              <a:rPr lang="en-US" dirty="0" smtClean="0"/>
              <a:t>Layouts</a:t>
            </a:r>
            <a:endParaRPr lang="en-US" dirty="0"/>
          </a:p>
        </p:txBody>
      </p:sp>
      <p:sp>
        <p:nvSpPr>
          <p:cNvPr id="4" name="Content Placeholder 3"/>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134</a:t>
            </a:fld>
            <a:endParaRPr lang="en-US"/>
          </a:p>
        </p:txBody>
      </p:sp>
    </p:spTree>
    <p:extLst>
      <p:ext uri="{BB962C8B-B14F-4D97-AF65-F5344CB8AC3E}">
        <p14:creationId xmlns:p14="http://schemas.microsoft.com/office/powerpoint/2010/main" val="335635564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Using Razor Expressions</a:t>
            </a:r>
            <a:endParaRPr lang="en-US" dirty="0">
              <a:solidFill>
                <a:schemeClr val="bg1"/>
              </a:solidFill>
            </a:endParaRPr>
          </a:p>
        </p:txBody>
      </p:sp>
      <p:sp>
        <p:nvSpPr>
          <p:cNvPr id="5"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Now that I have shown you the basics of views and layouts, I am going to turn to the </a:t>
            </a:r>
            <a:r>
              <a:rPr lang="en-US" sz="2000" dirty="0">
                <a:solidFill>
                  <a:srgbClr val="0070C0"/>
                </a:solidFill>
              </a:rPr>
              <a:t>different kinds of </a:t>
            </a:r>
            <a:r>
              <a:rPr lang="en-US" sz="2000" dirty="0">
                <a:solidFill>
                  <a:srgbClr val="FF0000"/>
                </a:solidFill>
              </a:rPr>
              <a:t>expressions that Razor supports</a:t>
            </a:r>
            <a:r>
              <a:rPr lang="en-US" sz="2000" dirty="0"/>
              <a:t> and how you can use them to create view </a:t>
            </a:r>
            <a:r>
              <a:rPr lang="en-US" sz="2000" dirty="0" smtClean="0"/>
              <a:t>content.</a:t>
            </a:r>
          </a:p>
          <a:p>
            <a:pPr marL="461963">
              <a:buFont typeface="Wingdings" panose="05000000000000000000" pitchFamily="2" charset="2"/>
              <a:buChar char="§"/>
            </a:pPr>
            <a:r>
              <a:rPr lang="en-US" sz="2000" dirty="0" smtClean="0"/>
              <a:t>In </a:t>
            </a:r>
            <a:r>
              <a:rPr lang="en-US" sz="2000" dirty="0"/>
              <a:t>a good MVC Framework application, there is a clear separation between the roles that the action method and view </a:t>
            </a:r>
            <a:r>
              <a:rPr lang="en-US" sz="2000" dirty="0" smtClean="0"/>
              <a:t>perform.</a:t>
            </a:r>
          </a:p>
          <a:p>
            <a:pPr marL="461963">
              <a:buFont typeface="Wingdings" panose="05000000000000000000" pitchFamily="2" charset="2"/>
              <a:buChar char="§"/>
            </a:pPr>
            <a:r>
              <a:rPr lang="en-US" sz="2000" dirty="0" smtClean="0"/>
              <a:t>The </a:t>
            </a:r>
            <a:r>
              <a:rPr lang="en-US" sz="2000" dirty="0"/>
              <a:t>rules are simple and I have summarized them in </a:t>
            </a:r>
            <a:r>
              <a:rPr lang="en-US" sz="2000" dirty="0">
                <a:solidFill>
                  <a:srgbClr val="FF0000"/>
                </a:solidFill>
              </a:rPr>
              <a:t>Table 5-2</a:t>
            </a:r>
            <a:r>
              <a:rPr lang="en-US" sz="2000" dirty="0" smtClean="0"/>
              <a:t>.</a:t>
            </a:r>
          </a:p>
          <a:p>
            <a:pPr marL="461963">
              <a:buFont typeface="Wingdings" panose="05000000000000000000" pitchFamily="2" charset="2"/>
              <a:buChar char="§"/>
            </a:pPr>
            <a:r>
              <a:rPr lang="en-US" sz="2000" dirty="0"/>
              <a:t>I am going to come back to this theme throughout this </a:t>
            </a:r>
            <a:r>
              <a:rPr lang="en-US" sz="2000" dirty="0" smtClean="0"/>
              <a:t>book.</a:t>
            </a:r>
          </a:p>
          <a:p>
            <a:pPr marL="461963">
              <a:buFont typeface="Wingdings" panose="05000000000000000000" pitchFamily="2" charset="2"/>
              <a:buChar char="§"/>
            </a:pPr>
            <a:r>
              <a:rPr lang="en-US" sz="2000" dirty="0" smtClean="0"/>
              <a:t>To </a:t>
            </a:r>
            <a:r>
              <a:rPr lang="en-US" sz="2000" dirty="0"/>
              <a:t>get the best from the MVC Framework, you need to respect and enforce the separation between the different parts of the </a:t>
            </a:r>
            <a:r>
              <a:rPr lang="en-US" sz="2000" dirty="0" smtClean="0"/>
              <a:t>app.</a:t>
            </a:r>
          </a:p>
          <a:p>
            <a:pPr marL="461963">
              <a:buFont typeface="Wingdings" panose="05000000000000000000" pitchFamily="2" charset="2"/>
              <a:buChar char="§"/>
            </a:pPr>
            <a:r>
              <a:rPr lang="en-US" sz="2000" dirty="0" smtClean="0"/>
              <a:t>As </a:t>
            </a:r>
            <a:r>
              <a:rPr lang="en-US" sz="2000" dirty="0"/>
              <a:t>you will see, you can do quite a lot with Razor, including using C# statements—but you should not use Razor to perform business logic or manipulate your domain model objects in any </a:t>
            </a:r>
            <a:r>
              <a:rPr lang="en-US" sz="2000" dirty="0" smtClean="0"/>
              <a:t>way.</a:t>
            </a:r>
          </a:p>
          <a:p>
            <a:pPr marL="461963">
              <a:buFont typeface="Wingdings" panose="05000000000000000000" pitchFamily="2" charset="2"/>
              <a:buChar char="§"/>
            </a:pPr>
            <a:r>
              <a:rPr lang="en-US" sz="2000" dirty="0" smtClean="0"/>
              <a:t>Equally</a:t>
            </a:r>
            <a:r>
              <a:rPr lang="en-US" sz="2000" dirty="0"/>
              <a:t>, you should not format the data that your action method passed to the </a:t>
            </a:r>
            <a:r>
              <a:rPr lang="en-US" sz="2000" dirty="0" smtClean="0"/>
              <a:t>view.</a:t>
            </a:r>
          </a:p>
          <a:p>
            <a:pPr marL="461963">
              <a:buFont typeface="Wingdings" panose="05000000000000000000" pitchFamily="2" charset="2"/>
              <a:buChar char="§"/>
            </a:pPr>
            <a:r>
              <a:rPr lang="en-US" sz="2000" dirty="0" smtClean="0"/>
              <a:t>Instead</a:t>
            </a:r>
            <a:r>
              <a:rPr lang="en-US" sz="2000" dirty="0"/>
              <a:t>, let the view figure out data it needs to </a:t>
            </a:r>
            <a:r>
              <a:rPr lang="en-US" sz="2000" dirty="0" smtClean="0"/>
              <a:t>display.</a:t>
            </a:r>
          </a:p>
          <a:p>
            <a:pPr marL="461963">
              <a:buFont typeface="Wingdings" panose="05000000000000000000" pitchFamily="2" charset="2"/>
              <a:buChar char="§"/>
            </a:pPr>
            <a:r>
              <a:rPr lang="en-US" sz="2000" dirty="0" smtClean="0"/>
              <a:t>You </a:t>
            </a:r>
            <a:r>
              <a:rPr lang="en-US" sz="2000" dirty="0"/>
              <a:t>can see a simple example of this in the previous section of this </a:t>
            </a:r>
            <a:r>
              <a:rPr lang="en-US" sz="2000" dirty="0" smtClean="0"/>
              <a:t>chapter.</a:t>
            </a:r>
          </a:p>
          <a:p>
            <a:pPr marL="461963">
              <a:buFont typeface="Wingdings" panose="05000000000000000000" pitchFamily="2" charset="2"/>
              <a:buChar char="§"/>
            </a:pPr>
            <a:r>
              <a:rPr lang="en-US" sz="2000" dirty="0" smtClean="0"/>
              <a:t>I </a:t>
            </a:r>
            <a:r>
              <a:rPr lang="en-US" sz="2000" dirty="0"/>
              <a:t>defined an action method called </a:t>
            </a:r>
            <a:r>
              <a:rPr lang="en-US" sz="2000" dirty="0">
                <a:solidFill>
                  <a:srgbClr val="FF0000"/>
                </a:solidFill>
              </a:rPr>
              <a:t>NameAndPrice</a:t>
            </a:r>
            <a:r>
              <a:rPr lang="en-US" sz="2000" dirty="0"/>
              <a:t>, which displays the value of the Name and Price properties of a Product </a:t>
            </a:r>
            <a:r>
              <a:rPr lang="en-US" sz="2000" dirty="0" smtClean="0"/>
              <a:t>object.</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135</a:t>
            </a:fld>
            <a:endParaRPr lang="en-US"/>
          </a:p>
        </p:txBody>
      </p:sp>
    </p:spTree>
    <p:extLst>
      <p:ext uri="{BB962C8B-B14F-4D97-AF65-F5344CB8AC3E}">
        <p14:creationId xmlns:p14="http://schemas.microsoft.com/office/powerpoint/2010/main" val="32602955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solidFill>
                  <a:schemeClr val="bg1"/>
                </a:solidFill>
              </a:rPr>
              <a:t>Using Razor </a:t>
            </a:r>
            <a:r>
              <a:rPr lang="en-US" dirty="0" smtClean="0">
                <a:solidFill>
                  <a:schemeClr val="bg1"/>
                </a:solidFill>
              </a:rPr>
              <a:t>Expressions						    </a:t>
            </a:r>
            <a:r>
              <a:rPr lang="en-US" dirty="0" smtClean="0">
                <a:solidFill>
                  <a:srgbClr val="C00000"/>
                </a:solidFill>
              </a:rPr>
              <a:t>|</a:t>
            </a:r>
            <a:endParaRPr lang="en-US" dirty="0">
              <a:solidFill>
                <a:srgbClr val="C00000"/>
              </a:solidFill>
            </a:endParaRPr>
          </a:p>
        </p:txBody>
      </p:sp>
      <p:sp>
        <p:nvSpPr>
          <p:cNvPr id="5" name="Content Placeholder 3"/>
          <p:cNvSpPr>
            <a:spLocks noGrp="1"/>
          </p:cNvSpPr>
          <p:nvPr>
            <p:ph idx="1"/>
          </p:nvPr>
        </p:nvSpPr>
        <p:spPr/>
        <p:txBody>
          <a:bodyPr>
            <a:normAutofit lnSpcReduction="10000"/>
          </a:bodyPr>
          <a:lstStyle/>
          <a:p>
            <a:pPr marL="461963">
              <a:buFont typeface="Wingdings" panose="05000000000000000000" pitchFamily="2" charset="2"/>
              <a:buChar char="§"/>
            </a:pPr>
            <a:r>
              <a:rPr lang="en-US" sz="2000" dirty="0" smtClean="0"/>
              <a:t>Even </a:t>
            </a:r>
            <a:r>
              <a:rPr lang="en-US" sz="2000" dirty="0"/>
              <a:t>though I knew which properties I needed to display, I passed the complete Product object to the view model, like this</a:t>
            </a:r>
            <a:r>
              <a:rPr lang="en-US" sz="2000" dirty="0" smtClean="0"/>
              <a:t>:</a:t>
            </a:r>
          </a:p>
          <a:p>
            <a:pPr marL="233363" indent="0">
              <a:buNone/>
            </a:pPr>
            <a:endParaRPr lang="en-US" sz="2000" dirty="0" smtClean="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smtClean="0"/>
              <a:t>I </a:t>
            </a:r>
            <a:r>
              <a:rPr lang="en-US" sz="2000" dirty="0"/>
              <a:t>then used the Razor </a:t>
            </a:r>
            <a:r>
              <a:rPr lang="en-US" sz="2000" dirty="0">
                <a:solidFill>
                  <a:srgbClr val="FF0000"/>
                </a:solidFill>
              </a:rPr>
              <a:t>@Model expression</a:t>
            </a:r>
            <a:r>
              <a:rPr lang="en-US" sz="2000" dirty="0"/>
              <a:t> in the view to get the value of the properties I was interested in, like this:</a:t>
            </a:r>
          </a:p>
          <a:p>
            <a:pPr marL="461963">
              <a:buFont typeface="Wingdings" panose="05000000000000000000" pitchFamily="2" charset="2"/>
              <a:buChar char="§"/>
            </a:pPr>
            <a:endParaRPr lang="en-US" sz="2000" dirty="0" smtClean="0"/>
          </a:p>
          <a:p>
            <a:pPr marL="461963">
              <a:buFont typeface="Wingdings" panose="05000000000000000000" pitchFamily="2" charset="2"/>
              <a:buChar char="§"/>
            </a:pPr>
            <a:endParaRPr lang="en-US" sz="2000" dirty="0"/>
          </a:p>
          <a:p>
            <a:pPr marL="461963">
              <a:buFont typeface="Wingdings" panose="05000000000000000000" pitchFamily="2" charset="2"/>
              <a:buChar char="§"/>
            </a:pPr>
            <a:r>
              <a:rPr lang="en-US" sz="2000" dirty="0" smtClean="0"/>
              <a:t>I </a:t>
            </a:r>
            <a:r>
              <a:rPr lang="en-US" sz="2000" dirty="0"/>
              <a:t>could have created the </a:t>
            </a:r>
            <a:r>
              <a:rPr lang="en-US" sz="2000" dirty="0">
                <a:solidFill>
                  <a:srgbClr val="FF0000"/>
                </a:solidFill>
              </a:rPr>
              <a:t>string</a:t>
            </a:r>
            <a:r>
              <a:rPr lang="en-US" sz="2000" dirty="0"/>
              <a:t> I wanted to display in the action method and passed it as the view model object to the </a:t>
            </a:r>
            <a:r>
              <a:rPr lang="en-US" sz="2000" dirty="0" smtClean="0"/>
              <a:t>view.</a:t>
            </a:r>
          </a:p>
          <a:p>
            <a:pPr marL="461963">
              <a:buFont typeface="Wingdings" panose="05000000000000000000" pitchFamily="2" charset="2"/>
              <a:buChar char="§"/>
            </a:pPr>
            <a:r>
              <a:rPr lang="en-US" sz="2000" dirty="0" smtClean="0"/>
              <a:t>It </a:t>
            </a:r>
            <a:r>
              <a:rPr lang="en-US" sz="2000" dirty="0"/>
              <a:t>would have worked, but taking this approach undermines the benefit of the MVC pattern and reduces my ability to respond to changes in the </a:t>
            </a:r>
            <a:r>
              <a:rPr lang="en-US" sz="2000" dirty="0" smtClean="0"/>
              <a:t>future.</a:t>
            </a:r>
          </a:p>
          <a:p>
            <a:pPr marL="461963">
              <a:buFont typeface="Wingdings" panose="05000000000000000000" pitchFamily="2" charset="2"/>
              <a:buChar char="§"/>
            </a:pPr>
            <a:r>
              <a:rPr lang="en-US" sz="2000" dirty="0" smtClean="0"/>
              <a:t>As </a:t>
            </a:r>
            <a:r>
              <a:rPr lang="en-US" sz="2000" dirty="0"/>
              <a:t>I said, I will return to this theme again, but you should remember that the MVC Framework does not enforce proper use of the MVC pattern and that you must remain aware of the effect of the design and coding decisions you make</a:t>
            </a:r>
            <a:r>
              <a:rPr lang="en-US" sz="2000" dirty="0" smtClean="0"/>
              <a:t>.</a:t>
            </a:r>
            <a:endParaRPr lang="en-US" sz="2000" dirty="0"/>
          </a:p>
        </p:txBody>
      </p:sp>
      <p:sp>
        <p:nvSpPr>
          <p:cNvPr id="6" name="Date Placeholder 5"/>
          <p:cNvSpPr>
            <a:spLocks noGrp="1"/>
          </p:cNvSpPr>
          <p:nvPr>
            <p:ph type="dt" sz="half" idx="2"/>
          </p:nvPr>
        </p:nvSpPr>
        <p:spPr/>
        <p:txBody>
          <a:bodyPr/>
          <a:lstStyle/>
          <a:p>
            <a:r>
              <a:rPr lang="en-US" smtClean="0"/>
              <a:t>2 Jan 2018</a:t>
            </a:r>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136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7640" y="1818472"/>
            <a:ext cx="5768072" cy="1067341"/>
          </a:xfrm>
          <a:prstGeom prst="rect">
            <a:avLst/>
          </a:prstGeom>
          <a:ln>
            <a:solidFill>
              <a:schemeClr val="accent1"/>
            </a:solidFill>
          </a:ln>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0528" y="3547481"/>
            <a:ext cx="9102929" cy="750915"/>
          </a:xfrm>
          <a:prstGeom prst="rect">
            <a:avLst/>
          </a:prstGeom>
          <a:ln>
            <a:solidFill>
              <a:schemeClr val="accent1"/>
            </a:solidFill>
          </a:ln>
        </p:spPr>
      </p:pic>
    </p:spTree>
    <p:extLst>
      <p:ext uri="{BB962C8B-B14F-4D97-AF65-F5344CB8AC3E}">
        <p14:creationId xmlns:p14="http://schemas.microsoft.com/office/powerpoint/2010/main" val="668707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5-2</a:t>
            </a:r>
            <a:endParaRPr lang="en-US" dirty="0"/>
          </a:p>
        </p:txBody>
      </p:sp>
      <p:sp>
        <p:nvSpPr>
          <p:cNvPr id="7" name="Content Placeholder 6"/>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95" y="1281237"/>
            <a:ext cx="9175844" cy="1688466"/>
          </a:xfrm>
          <a:prstGeom prst="rect">
            <a:avLst/>
          </a:prstGeom>
          <a:ln>
            <a:solidFill>
              <a:schemeClr val="accent1"/>
            </a:solidFill>
          </a:ln>
        </p:spPr>
      </p:pic>
    </p:spTree>
    <p:extLst>
      <p:ext uri="{BB962C8B-B14F-4D97-AF65-F5344CB8AC3E}">
        <p14:creationId xmlns:p14="http://schemas.microsoft.com/office/powerpoint/2010/main" val="336362527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PROCESSING VERSUS FORMATTING </a:t>
            </a:r>
            <a:r>
              <a:rPr lang="en-US" dirty="0" smtClean="0"/>
              <a:t>DATA</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It is important to differentiate between processing data and formatting </a:t>
            </a:r>
            <a:r>
              <a:rPr lang="en-US" sz="2000" dirty="0" smtClean="0"/>
              <a:t>it.</a:t>
            </a:r>
          </a:p>
          <a:p>
            <a:pPr marL="461963">
              <a:buFont typeface="Wingdings" panose="05000000000000000000" pitchFamily="2" charset="2"/>
              <a:buChar char="§"/>
            </a:pPr>
            <a:r>
              <a:rPr lang="en-US" sz="2000" dirty="0" smtClean="0">
                <a:solidFill>
                  <a:srgbClr val="FF0000"/>
                </a:solidFill>
              </a:rPr>
              <a:t>Views </a:t>
            </a:r>
            <a:r>
              <a:rPr lang="en-US" sz="2000" dirty="0">
                <a:solidFill>
                  <a:srgbClr val="FF0000"/>
                </a:solidFill>
              </a:rPr>
              <a:t>format data</a:t>
            </a:r>
            <a:r>
              <a:rPr lang="en-US" sz="2000" dirty="0"/>
              <a:t>, which is why I passed the Product object in the previous section to the view, rather than formatting the object's properties into a display </a:t>
            </a:r>
            <a:r>
              <a:rPr lang="en-US" sz="2000" dirty="0" smtClean="0"/>
              <a:t>string.</a:t>
            </a:r>
          </a:p>
          <a:p>
            <a:pPr marL="461963">
              <a:buFont typeface="Wingdings" panose="05000000000000000000" pitchFamily="2" charset="2"/>
              <a:buChar char="§"/>
            </a:pPr>
            <a:r>
              <a:rPr lang="en-US" sz="2000" dirty="0" smtClean="0"/>
              <a:t>Processing </a:t>
            </a:r>
            <a:r>
              <a:rPr lang="en-US" sz="2000" dirty="0"/>
              <a:t>data–including selecting the data objects to display–is the responsibility of the </a:t>
            </a:r>
            <a:r>
              <a:rPr lang="en-US" sz="2000" dirty="0">
                <a:solidFill>
                  <a:srgbClr val="FF0000"/>
                </a:solidFill>
              </a:rPr>
              <a:t>controller</a:t>
            </a:r>
            <a:r>
              <a:rPr lang="en-US" sz="2000" dirty="0"/>
              <a:t>, which will call on the model to get and modify the data it </a:t>
            </a:r>
            <a:r>
              <a:rPr lang="en-US" sz="2000" dirty="0" smtClean="0"/>
              <a:t>requires.</a:t>
            </a:r>
          </a:p>
          <a:p>
            <a:pPr marL="461963">
              <a:buFont typeface="Wingdings" panose="05000000000000000000" pitchFamily="2" charset="2"/>
              <a:buChar char="§"/>
            </a:pPr>
            <a:r>
              <a:rPr lang="en-US" sz="2000" dirty="0" smtClean="0"/>
              <a:t>It </a:t>
            </a:r>
            <a:r>
              <a:rPr lang="en-US" sz="2000" dirty="0"/>
              <a:t>can sometimes be hard to figure out where the line between processing and formatting is, but as a rule of thumb, I recommend erring on the side of caution and pushing anything but the most simple of expressions out of the view and into the controller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138</a:t>
            </a:fld>
            <a:endParaRPr lang="en-US"/>
          </a:p>
        </p:txBody>
      </p:sp>
    </p:spTree>
    <p:extLst>
      <p:ext uri="{BB962C8B-B14F-4D97-AF65-F5344CB8AC3E}">
        <p14:creationId xmlns:p14="http://schemas.microsoft.com/office/powerpoint/2010/main" val="23905687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Inserting Data Values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simplest thing you can do with a </a:t>
            </a:r>
            <a:r>
              <a:rPr lang="en-US" sz="2000" dirty="0">
                <a:solidFill>
                  <a:srgbClr val="FF0000"/>
                </a:solidFill>
              </a:rPr>
              <a:t>Razor expression</a:t>
            </a:r>
            <a:r>
              <a:rPr lang="en-US" sz="2000" dirty="0"/>
              <a:t> is to insert a data value into the </a:t>
            </a:r>
            <a:r>
              <a:rPr lang="en-US" sz="2000" dirty="0" smtClean="0"/>
              <a:t>markup.</a:t>
            </a:r>
          </a:p>
          <a:p>
            <a:pPr marL="461963">
              <a:buFont typeface="Wingdings" panose="05000000000000000000" pitchFamily="2" charset="2"/>
              <a:buChar char="§"/>
            </a:pPr>
            <a:r>
              <a:rPr lang="en-US" sz="2000" dirty="0" smtClean="0"/>
              <a:t>You </a:t>
            </a:r>
            <a:r>
              <a:rPr lang="en-US" sz="2000" dirty="0"/>
              <a:t>can do this using the </a:t>
            </a:r>
            <a:r>
              <a:rPr lang="en-US" sz="2000" dirty="0">
                <a:solidFill>
                  <a:srgbClr val="FF0000"/>
                </a:solidFill>
              </a:rPr>
              <a:t>@Model</a:t>
            </a:r>
            <a:r>
              <a:rPr lang="en-US" sz="2000" dirty="0"/>
              <a:t> expression to refer to </a:t>
            </a:r>
            <a:r>
              <a:rPr lang="en-US" sz="2000" dirty="0">
                <a:solidFill>
                  <a:srgbClr val="FF0000"/>
                </a:solidFill>
              </a:rPr>
              <a:t>properties and methods</a:t>
            </a:r>
            <a:r>
              <a:rPr lang="en-US" sz="2000" dirty="0"/>
              <a:t> defined by the view model object or use the </a:t>
            </a:r>
            <a:r>
              <a:rPr lang="en-US" sz="2000" dirty="0">
                <a:solidFill>
                  <a:srgbClr val="FF0000"/>
                </a:solidFill>
              </a:rPr>
              <a:t>@ViewBag expression</a:t>
            </a:r>
            <a:r>
              <a:rPr lang="en-US" sz="2000" dirty="0"/>
              <a:t> to refer to properties you have defined dynamically using the view bag feature (which I introduced in Chapter 2</a:t>
            </a:r>
            <a:r>
              <a:rPr lang="en-US" sz="2000" dirty="0" smtClean="0"/>
              <a:t>).</a:t>
            </a:r>
          </a:p>
          <a:p>
            <a:pPr marL="461963">
              <a:buFont typeface="Wingdings" panose="05000000000000000000" pitchFamily="2" charset="2"/>
              <a:buChar char="§"/>
            </a:pPr>
            <a:r>
              <a:rPr lang="en-US" sz="2000" dirty="0" smtClean="0"/>
              <a:t>You </a:t>
            </a:r>
            <a:r>
              <a:rPr lang="en-US" sz="2000" dirty="0"/>
              <a:t>have already seen examples of both these expressions, but for completeness, I have added a new action method to the Home controller called </a:t>
            </a:r>
            <a:r>
              <a:rPr lang="en-US" sz="2000" dirty="0">
                <a:solidFill>
                  <a:srgbClr val="FF0000"/>
                </a:solidFill>
              </a:rPr>
              <a:t>DemoExpressions</a:t>
            </a:r>
            <a:r>
              <a:rPr lang="en-US" sz="2000" dirty="0"/>
              <a:t> that passes data to the view using a model object and the view bag. You can see the definition of the new action method in </a:t>
            </a:r>
            <a:r>
              <a:rPr lang="en-US" sz="2000" dirty="0">
                <a:solidFill>
                  <a:srgbClr val="FF0000"/>
                </a:solidFill>
              </a:rPr>
              <a:t>Listing 5-13</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139</a:t>
            </a:fld>
            <a:endParaRPr lang="en-US"/>
          </a:p>
        </p:txBody>
      </p:sp>
    </p:spTree>
    <p:extLst>
      <p:ext uri="{BB962C8B-B14F-4D97-AF65-F5344CB8AC3E}">
        <p14:creationId xmlns:p14="http://schemas.microsoft.com/office/powerpoint/2010/main" val="3047152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t>Agile and Test-Driven Development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It is not just Web development that has </a:t>
            </a:r>
            <a:r>
              <a:rPr lang="en-US" sz="2000" dirty="0" smtClean="0"/>
              <a:t>matured.</a:t>
            </a:r>
          </a:p>
          <a:p>
            <a:pPr marL="461963">
              <a:buFont typeface="Wingdings" panose="05000000000000000000" pitchFamily="2" charset="2"/>
              <a:buChar char="§"/>
            </a:pPr>
            <a:r>
              <a:rPr lang="en-US" sz="2000" dirty="0" smtClean="0">
                <a:solidFill>
                  <a:srgbClr val="FF0000"/>
                </a:solidFill>
              </a:rPr>
              <a:t>Software </a:t>
            </a:r>
            <a:r>
              <a:rPr lang="en-US" sz="2000" dirty="0">
                <a:solidFill>
                  <a:srgbClr val="FF0000"/>
                </a:solidFill>
              </a:rPr>
              <a:t>development</a:t>
            </a:r>
            <a:r>
              <a:rPr lang="en-US" sz="2000" dirty="0"/>
              <a:t> as a whole has shifted toward </a:t>
            </a:r>
            <a:r>
              <a:rPr lang="en-US" sz="2000" dirty="0">
                <a:solidFill>
                  <a:srgbClr val="FF0000"/>
                </a:solidFill>
              </a:rPr>
              <a:t>agile </a:t>
            </a:r>
            <a:r>
              <a:rPr lang="en-US" sz="2000" dirty="0" smtClean="0">
                <a:solidFill>
                  <a:srgbClr val="FF0000"/>
                </a:solidFill>
              </a:rPr>
              <a:t>methodologies</a:t>
            </a:r>
            <a:r>
              <a:rPr lang="en-US" sz="2000" dirty="0" smtClean="0"/>
              <a:t>.</a:t>
            </a:r>
          </a:p>
          <a:p>
            <a:pPr marL="461963">
              <a:buFont typeface="Wingdings" panose="05000000000000000000" pitchFamily="2" charset="2"/>
              <a:buChar char="§"/>
            </a:pPr>
            <a:r>
              <a:rPr lang="en-US" sz="2000" dirty="0" smtClean="0"/>
              <a:t>This </a:t>
            </a:r>
            <a:r>
              <a:rPr lang="en-US" sz="2000" dirty="0"/>
              <a:t>can mean a lot of different things, but it is largely about running </a:t>
            </a:r>
            <a:r>
              <a:rPr lang="en-US" sz="2000" dirty="0">
                <a:solidFill>
                  <a:srgbClr val="FF0000"/>
                </a:solidFill>
              </a:rPr>
              <a:t>software projects</a:t>
            </a:r>
            <a:r>
              <a:rPr lang="en-US" sz="2000" dirty="0"/>
              <a:t> </a:t>
            </a:r>
            <a:r>
              <a:rPr lang="en-US" sz="2000" dirty="0" smtClean="0"/>
              <a:t>as</a:t>
            </a:r>
          </a:p>
          <a:p>
            <a:pPr marL="687388" lvl="1" indent="-220663">
              <a:buFont typeface="Wingdings" panose="05000000000000000000" pitchFamily="2" charset="2"/>
              <a:buChar char="ü"/>
            </a:pPr>
            <a:r>
              <a:rPr lang="en-US" dirty="0" smtClean="0"/>
              <a:t>adaptable </a:t>
            </a:r>
            <a:r>
              <a:rPr lang="en-US" dirty="0"/>
              <a:t>processes of </a:t>
            </a:r>
            <a:r>
              <a:rPr lang="en-US" dirty="0" smtClean="0"/>
              <a:t>discovery</a:t>
            </a:r>
          </a:p>
          <a:p>
            <a:pPr marL="687388" lvl="1" indent="-220663">
              <a:buFont typeface="Wingdings" panose="05000000000000000000" pitchFamily="2" charset="2"/>
              <a:buChar char="ü"/>
            </a:pPr>
            <a:r>
              <a:rPr lang="en-US" dirty="0" smtClean="0"/>
              <a:t>resisting </a:t>
            </a:r>
            <a:r>
              <a:rPr lang="en-US" dirty="0"/>
              <a:t>excessive forward </a:t>
            </a:r>
            <a:r>
              <a:rPr lang="en-US" dirty="0" smtClean="0"/>
              <a:t>planning</a:t>
            </a:r>
          </a:p>
          <a:p>
            <a:pPr marL="461963">
              <a:buFont typeface="Wingdings" panose="05000000000000000000" pitchFamily="2" charset="2"/>
              <a:buChar char="§"/>
            </a:pPr>
            <a:r>
              <a:rPr lang="en-US" sz="2000" dirty="0" smtClean="0"/>
              <a:t>Enthusiasm </a:t>
            </a:r>
            <a:r>
              <a:rPr lang="en-US" sz="2000" dirty="0"/>
              <a:t>for </a:t>
            </a:r>
            <a:r>
              <a:rPr lang="en-US" sz="2000" dirty="0">
                <a:solidFill>
                  <a:srgbClr val="FF0000"/>
                </a:solidFill>
              </a:rPr>
              <a:t>agile methodologies</a:t>
            </a:r>
            <a:r>
              <a:rPr lang="en-US" sz="2000" dirty="0"/>
              <a:t> tends to go hand-in-hand with a set of development practices and tools (usually open source) that promote and assist these </a:t>
            </a:r>
            <a:r>
              <a:rPr lang="en-US" sz="2000" dirty="0" smtClean="0"/>
              <a:t>practices.</a:t>
            </a:r>
          </a:p>
          <a:p>
            <a:pPr marL="461963">
              <a:buFont typeface="Wingdings" panose="05000000000000000000" pitchFamily="2" charset="2"/>
              <a:buChar char="§"/>
            </a:pPr>
            <a:r>
              <a:rPr lang="en-US" sz="2000" dirty="0" smtClean="0"/>
              <a:t>Test-driven </a:t>
            </a:r>
            <a:r>
              <a:rPr lang="en-US" sz="2000" dirty="0"/>
              <a:t>development (</a:t>
            </a:r>
            <a:r>
              <a:rPr lang="en-US" sz="2000" dirty="0">
                <a:solidFill>
                  <a:srgbClr val="FF0000"/>
                </a:solidFill>
              </a:rPr>
              <a:t>TDD</a:t>
            </a:r>
            <a:r>
              <a:rPr lang="en-US" sz="2000" dirty="0"/>
              <a:t>), and its close relative, behavior-driven development (</a:t>
            </a:r>
            <a:r>
              <a:rPr lang="en-US" sz="2000" dirty="0">
                <a:solidFill>
                  <a:srgbClr val="FF0000"/>
                </a:solidFill>
              </a:rPr>
              <a:t>BDD</a:t>
            </a:r>
            <a:r>
              <a:rPr lang="en-US" sz="2000" dirty="0"/>
              <a:t>), are two </a:t>
            </a:r>
            <a:r>
              <a:rPr lang="en-US" sz="2000" dirty="0" smtClean="0"/>
              <a:t>examples.</a:t>
            </a:r>
          </a:p>
          <a:p>
            <a:pPr marL="461963">
              <a:buFont typeface="Wingdings" panose="05000000000000000000" pitchFamily="2" charset="2"/>
              <a:buChar char="§"/>
            </a:pPr>
            <a:r>
              <a:rPr lang="en-US" sz="2000" dirty="0" smtClean="0"/>
              <a:t>The </a:t>
            </a:r>
            <a:r>
              <a:rPr lang="en-US" sz="2000" dirty="0"/>
              <a:t>idea is to design your software by first describing examples of </a:t>
            </a:r>
            <a:r>
              <a:rPr lang="en-US" sz="2000" dirty="0">
                <a:solidFill>
                  <a:srgbClr val="FF0000"/>
                </a:solidFill>
              </a:rPr>
              <a:t>desired behaviors</a:t>
            </a:r>
            <a:r>
              <a:rPr lang="en-US" sz="2000" dirty="0"/>
              <a:t> (known as </a:t>
            </a:r>
            <a:r>
              <a:rPr lang="en-US" sz="2000" dirty="0">
                <a:solidFill>
                  <a:srgbClr val="FF0000"/>
                </a:solidFill>
              </a:rPr>
              <a:t>tests</a:t>
            </a:r>
            <a:r>
              <a:rPr lang="en-US" sz="2000" dirty="0"/>
              <a:t> or </a:t>
            </a:r>
            <a:r>
              <a:rPr lang="en-US" sz="2000" dirty="0">
                <a:solidFill>
                  <a:srgbClr val="FF0000"/>
                </a:solidFill>
              </a:rPr>
              <a:t>specifications</a:t>
            </a:r>
            <a:r>
              <a:rPr lang="en-US" sz="2000" dirty="0"/>
              <a:t>), so at any time you can verify the stability and correctness of your application by executing your suite of tests against the </a:t>
            </a:r>
            <a:r>
              <a:rPr lang="en-US" sz="2000" dirty="0" smtClean="0"/>
              <a:t>implementation.</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a:t>
            </a:fld>
            <a:endParaRPr lang="en-US"/>
          </a:p>
        </p:txBody>
      </p:sp>
    </p:spTree>
    <p:extLst>
      <p:ext uri="{BB962C8B-B14F-4D97-AF65-F5344CB8AC3E}">
        <p14:creationId xmlns:p14="http://schemas.microsoft.com/office/powerpoint/2010/main" val="9769000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Setting Attribute </a:t>
            </a:r>
            <a:r>
              <a:rPr lang="en-US" dirty="0" smtClean="0"/>
              <a:t>Values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140</a:t>
            </a:fld>
            <a:endParaRPr lang="en-US"/>
          </a:p>
        </p:txBody>
      </p:sp>
    </p:spTree>
    <p:extLst>
      <p:ext uri="{BB962C8B-B14F-4D97-AF65-F5344CB8AC3E}">
        <p14:creationId xmlns:p14="http://schemas.microsoft.com/office/powerpoint/2010/main" val="116592251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Using Conditional </a:t>
            </a:r>
            <a:r>
              <a:rPr lang="en-US" dirty="0" smtClean="0"/>
              <a:t>Statements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141</a:t>
            </a:fld>
            <a:endParaRPr lang="en-US"/>
          </a:p>
        </p:txBody>
      </p:sp>
    </p:spTree>
    <p:extLst>
      <p:ext uri="{BB962C8B-B14F-4D97-AF65-F5344CB8AC3E}">
        <p14:creationId xmlns:p14="http://schemas.microsoft.com/office/powerpoint/2010/main" val="243066514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Enumerating Arrays and </a:t>
            </a:r>
            <a:r>
              <a:rPr lang="en-US" dirty="0" smtClean="0"/>
              <a:t>Collections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142</a:t>
            </a:fld>
            <a:endParaRPr lang="en-US"/>
          </a:p>
        </p:txBody>
      </p:sp>
    </p:spTree>
    <p:extLst>
      <p:ext uri="{BB962C8B-B14F-4D97-AF65-F5344CB8AC3E}">
        <p14:creationId xmlns:p14="http://schemas.microsoft.com/office/powerpoint/2010/main" val="38268097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Dealing with </a:t>
            </a:r>
            <a:r>
              <a:rPr lang="en-US" dirty="0" smtClean="0"/>
              <a:t>Namespaces</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143</a:t>
            </a:fld>
            <a:endParaRPr lang="en-US"/>
          </a:p>
        </p:txBody>
      </p:sp>
    </p:spTree>
    <p:extLst>
      <p:ext uri="{BB962C8B-B14F-4D97-AF65-F5344CB8AC3E}">
        <p14:creationId xmlns:p14="http://schemas.microsoft.com/office/powerpoint/2010/main" val="7900407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96375" y="5012321"/>
            <a:ext cx="2762250" cy="1495425"/>
          </a:xfrm>
          <a:prstGeom prst="rect">
            <a:avLst/>
          </a:prstGeom>
          <a:ln>
            <a:solidFill>
              <a:schemeClr val="accent1"/>
            </a:solidFill>
          </a:ln>
        </p:spPr>
      </p:pic>
      <p:sp>
        <p:nvSpPr>
          <p:cNvPr id="7" name="Text Placeholder 6"/>
          <p:cNvSpPr>
            <a:spLocks noGrp="1"/>
          </p:cNvSpPr>
          <p:nvPr>
            <p:ph type="body" sz="quarter" idx="13"/>
          </p:nvPr>
        </p:nvSpPr>
        <p:spPr/>
        <p:txBody>
          <a:bodyPr/>
          <a:lstStyle/>
          <a:p>
            <a:r>
              <a:rPr lang="en-US" dirty="0"/>
              <a:t>Essential Tools for MVC</a:t>
            </a:r>
          </a:p>
        </p:txBody>
      </p:sp>
      <p:sp>
        <p:nvSpPr>
          <p:cNvPr id="8" name="Text Placeholder 7"/>
          <p:cNvSpPr>
            <a:spLocks noGrp="1"/>
          </p:cNvSpPr>
          <p:nvPr>
            <p:ph type="body" sz="quarter" idx="16"/>
          </p:nvPr>
        </p:nvSpPr>
        <p:spPr/>
        <p:txBody>
          <a:bodyPr/>
          <a:lstStyle/>
          <a:p>
            <a:r>
              <a:rPr lang="en-US" dirty="0" smtClean="0"/>
              <a:t>6</a:t>
            </a:r>
            <a:endParaRPr lang="en-US" dirty="0"/>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144</a:t>
            </a:fld>
            <a:endParaRPr lang="en-US"/>
          </a:p>
        </p:txBody>
      </p:sp>
    </p:spTree>
    <p:extLst>
      <p:ext uri="{BB962C8B-B14F-4D97-AF65-F5344CB8AC3E}">
        <p14:creationId xmlns:p14="http://schemas.microsoft.com/office/powerpoint/2010/main" val="10534015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In this chapter, I am going to look at three tools that should be part of every MVC programmer’s arsenal: a dependency injection (DI) container, a unit test framework, and a mocking tool. I have picked three specific implementations of these tools for this book, but there are many alternatives for each type of tool. If you cannot get along with the ones I use, do not worry. There are so many out there, that you are certain to find something that suits the way your mind and workflow operate. As I noted in Chapter 3, Ninject is my preferred DI container. It is simple, elegant, and easy to use. There are more sophisticated alternatives, but I like the way that Ninject works with a minimum of configuration. If you do not like Ninject, I recommend trying Unity, which is an alternative from Microsoft. For unit testing, I am going to be using the built-in Visual Studio testing tools. I used to use NUnit, which is a popular .NET unit-testing framework, but Microsoft has made a big push to improve the unit-testing support in Visual Studio and now includes it in the free Visual Studio editions. The result is a unit test framework that is tightly integrated into the rest of the IDE and which has actually become pretty good. The third tool I selected is Moq, which is a mocking tool kit. I use Moq to create implementations of interfaces to use in unit tests. Programmers either love or hate Moq; there is nothing in the middle. Either you will find the syntax elegant and expressive, or you will be cursing every time you try to use it. If you just cannot get along with it, I suggest looking at Rhino Mocks, which is a nice alternative. I introduce each of these tools and demonstrate their core features, but I do not provide exhaustive coverage of these tools. Each could easily fill a book in its own right. I have given you enough to get started and, critically, to follow the examples in the rest of the book. Table 6-1 provides the summary for this chapter.</a:t>
            </a:r>
          </a:p>
          <a:p>
            <a:endParaRPr lang="en-US" dirty="0"/>
          </a:p>
          <a:p>
            <a:r>
              <a:rPr lang="en-US" dirty="0"/>
              <a:t>(Page 159).</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145</a:t>
            </a:fld>
            <a:endParaRPr lang="en-US" dirty="0"/>
          </a:p>
        </p:txBody>
      </p:sp>
    </p:spTree>
    <p:extLst>
      <p:ext uri="{BB962C8B-B14F-4D97-AF65-F5344CB8AC3E}">
        <p14:creationId xmlns:p14="http://schemas.microsoft.com/office/powerpoint/2010/main" val="31340173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I </a:t>
            </a:r>
            <a:r>
              <a:rPr lang="en-US" dirty="0"/>
              <a:t>am going to start by creating a simple example project, called </a:t>
            </a:r>
            <a:r>
              <a:rPr lang="en-US" dirty="0" err="1"/>
              <a:t>EssentialTools</a:t>
            </a:r>
            <a:r>
              <a:rPr lang="en-US" dirty="0"/>
              <a:t>, which I will use throughout this chapter. I used the ASP.NET MVC Web Application template, selected the Empty option and checked the box to add the basic MVC project content.</a:t>
            </a:r>
          </a:p>
          <a:p>
            <a:endParaRPr lang="en-US" dirty="0"/>
          </a:p>
          <a:p>
            <a:r>
              <a:rPr lang="en-US" dirty="0"/>
              <a:t>(Page 160).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11891885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Ninject</a:t>
            </a:r>
          </a:p>
        </p:txBody>
      </p:sp>
      <p:sp>
        <p:nvSpPr>
          <p:cNvPr id="3" name="Content Placeholder 2"/>
          <p:cNvSpPr>
            <a:spLocks noGrp="1"/>
          </p:cNvSpPr>
          <p:nvPr>
            <p:ph idx="1"/>
          </p:nvPr>
        </p:nvSpPr>
        <p:spPr/>
        <p:txBody>
          <a:bodyPr/>
          <a:lstStyle/>
          <a:p>
            <a:r>
              <a:rPr lang="en-US" dirty="0" smtClean="0"/>
              <a:t>I </a:t>
            </a:r>
            <a:r>
              <a:rPr lang="en-US" dirty="0"/>
              <a:t>introduced dependency injection (DI) in Chapter 3. To recap, the idea is to decouple the components in an MVC application, with a combination of interfaces and DI container that creates instances of objects by creating implementations of the interfaces they depend on and injecting them into the constructor. In the sections that follow, I explain a problem I deliberately created in the example for this chapter and show how to use Ninject–my preferred DI container–to solve it. Do not worry if you find that you cannot get along with Ninject–the basic principles are the same for all DI containers and there are many alternatives from which to choose.</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spTree>
    <p:extLst>
      <p:ext uri="{BB962C8B-B14F-4D97-AF65-F5344CB8AC3E}">
        <p14:creationId xmlns:p14="http://schemas.microsoft.com/office/powerpoint/2010/main" val="10217826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Testing with Visual Studio</a:t>
            </a:r>
          </a:p>
        </p:txBody>
      </p:sp>
      <p:sp>
        <p:nvSpPr>
          <p:cNvPr id="3" name="Content Placeholder 2"/>
          <p:cNvSpPr>
            <a:spLocks noGrp="1"/>
          </p:cNvSpPr>
          <p:nvPr>
            <p:ph idx="1"/>
          </p:nvPr>
        </p:nvSpPr>
        <p:spPr/>
        <p:txBody>
          <a:bodyPr/>
          <a:lstStyle/>
          <a:p>
            <a:r>
              <a:rPr lang="en-US" dirty="0" smtClean="0"/>
              <a:t>In </a:t>
            </a:r>
            <a:r>
              <a:rPr lang="en-US" dirty="0"/>
              <a:t>this book, I use the built-in unit test support that comes with Visual Studio, but there are other .NET unit-test packages available. The most popular is probably NUnit, but all of the test packages do much the same thing. The reason I have selected the Visual Studio test tools is that I like the integration with the rest of the IDE. To demonstrate the Visual Studio unit-test support, I added a new implementation of the </a:t>
            </a:r>
            <a:r>
              <a:rPr lang="en-US" dirty="0" err="1"/>
              <a:t>IDiscountHelper</a:t>
            </a:r>
            <a:r>
              <a:rPr lang="en-US" dirty="0"/>
              <a:t> interface to the example project. Create a new file in the Models folder called </a:t>
            </a:r>
            <a:r>
              <a:rPr lang="en-US" dirty="0" err="1"/>
              <a:t>MinimumDiscountHelper.cs</a:t>
            </a:r>
            <a:r>
              <a:rPr lang="en-US" dirty="0"/>
              <a:t> and ensure that the contents match those shown in Listing 6-26.</a:t>
            </a:r>
          </a:p>
          <a:p>
            <a:endParaRPr lang="en-US" dirty="0"/>
          </a:p>
          <a:p>
            <a:r>
              <a:rPr lang="en-US" dirty="0"/>
              <a:t>(Page 180).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spTree>
    <p:extLst>
      <p:ext uri="{BB962C8B-B14F-4D97-AF65-F5344CB8AC3E}">
        <p14:creationId xmlns:p14="http://schemas.microsoft.com/office/powerpoint/2010/main" val="631641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Moq</a:t>
            </a:r>
          </a:p>
        </p:txBody>
      </p:sp>
      <p:sp>
        <p:nvSpPr>
          <p:cNvPr id="3" name="Content Placeholder 2"/>
          <p:cNvSpPr>
            <a:spLocks noGrp="1"/>
          </p:cNvSpPr>
          <p:nvPr>
            <p:ph idx="1"/>
          </p:nvPr>
        </p:nvSpPr>
        <p:spPr/>
        <p:txBody>
          <a:bodyPr/>
          <a:lstStyle/>
          <a:p>
            <a:r>
              <a:rPr lang="en-US" dirty="0" smtClean="0"/>
              <a:t>One </a:t>
            </a:r>
            <a:r>
              <a:rPr lang="en-US" dirty="0"/>
              <a:t>of the reasons that I am able to keep my tests so simple in the previous section was because I am testing a single class that depends on no other class to function. Such objects exist in real projects, of course, but you will also need to test objects that cannot function in isolation. In these situations, you need to be able to focus on the class or method you are interested in, so that you are not implicitly testing the dependencies as well. One useful approach is to use mock objects, which simulate the functionality of real objects from your project, but in a specific and controlled way. Mock objects let you narrow the focus of your tests so that you only examine the functionality in which you are interested. The paid-for versions of Visual Studio include support for creating mock objects through a feature</a:t>
            </a:r>
          </a:p>
          <a:p>
            <a:endParaRPr lang="en-US" dirty="0"/>
          </a:p>
          <a:p>
            <a:r>
              <a:rPr lang="en-US" dirty="0"/>
              <a:t>(Page 190).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spTree>
    <p:extLst>
      <p:ext uri="{BB962C8B-B14F-4D97-AF65-F5344CB8AC3E}">
        <p14:creationId xmlns:p14="http://schemas.microsoft.com/office/powerpoint/2010/main" val="374327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TDD/BDD Tools</a:t>
            </a:r>
            <a:endParaRPr lang="en-US" dirty="0"/>
          </a:p>
        </p:txBody>
      </p:sp>
      <p:sp>
        <p:nvSpPr>
          <p:cNvPr id="7" name="Content Placeholder 6"/>
          <p:cNvSpPr>
            <a:spLocks noGrp="1"/>
          </p:cNvSpPr>
          <p:nvPr>
            <p:ph idx="1"/>
          </p:nvPr>
        </p:nvSpPr>
        <p:spPr/>
        <p:txBody>
          <a:bodyPr/>
          <a:lstStyle/>
          <a:p>
            <a:r>
              <a:rPr lang="en-US" dirty="0"/>
              <a:t>There’s no shortage of .NET tools to support TDD/BDD, but these tend to not work well with Web Forms</a:t>
            </a:r>
            <a:r>
              <a:rPr lang="en-US" dirty="0" smtClean="0"/>
              <a:t>:</a:t>
            </a:r>
          </a:p>
          <a:p>
            <a:pPr lvl="2"/>
            <a:r>
              <a:rPr lang="en-US" dirty="0">
                <a:solidFill>
                  <a:srgbClr val="0070C0"/>
                </a:solidFill>
              </a:rPr>
              <a:t>Unit testing tools</a:t>
            </a:r>
            <a:r>
              <a:rPr lang="en-US" dirty="0"/>
              <a:t> let you specify the </a:t>
            </a:r>
            <a:r>
              <a:rPr lang="en-US" dirty="0">
                <a:solidFill>
                  <a:srgbClr val="FF0000"/>
                </a:solidFill>
              </a:rPr>
              <a:t>behavior</a:t>
            </a:r>
            <a:r>
              <a:rPr lang="en-US" dirty="0"/>
              <a:t> of </a:t>
            </a:r>
            <a:r>
              <a:rPr lang="en-US" dirty="0">
                <a:solidFill>
                  <a:srgbClr val="FF0000"/>
                </a:solidFill>
              </a:rPr>
              <a:t>individual</a:t>
            </a:r>
            <a:r>
              <a:rPr lang="en-US" dirty="0"/>
              <a:t> </a:t>
            </a:r>
            <a:r>
              <a:rPr lang="en-US" dirty="0">
                <a:solidFill>
                  <a:srgbClr val="0070C0"/>
                </a:solidFill>
              </a:rPr>
              <a:t>classes</a:t>
            </a:r>
            <a:r>
              <a:rPr lang="en-US" dirty="0"/>
              <a:t> or other </a:t>
            </a:r>
            <a:r>
              <a:rPr lang="en-US" dirty="0">
                <a:solidFill>
                  <a:srgbClr val="FF0000"/>
                </a:solidFill>
              </a:rPr>
              <a:t>small code</a:t>
            </a:r>
            <a:r>
              <a:rPr lang="en-US" dirty="0"/>
              <a:t> </a:t>
            </a:r>
            <a:r>
              <a:rPr lang="en-US" dirty="0">
                <a:solidFill>
                  <a:srgbClr val="0070C0"/>
                </a:solidFill>
              </a:rPr>
              <a:t>units</a:t>
            </a:r>
            <a:r>
              <a:rPr lang="en-US" dirty="0"/>
              <a:t> in </a:t>
            </a:r>
            <a:r>
              <a:rPr lang="en-US" dirty="0">
                <a:solidFill>
                  <a:srgbClr val="FF0000"/>
                </a:solidFill>
              </a:rPr>
              <a:t>isolation</a:t>
            </a:r>
            <a:r>
              <a:rPr lang="en-US" dirty="0"/>
              <a:t>. </a:t>
            </a:r>
            <a:endParaRPr lang="en-US" dirty="0" smtClean="0"/>
          </a:p>
          <a:p>
            <a:pPr marL="687388" lvl="2" indent="0">
              <a:buNone/>
            </a:pPr>
            <a:r>
              <a:rPr lang="en-US" dirty="0" smtClean="0"/>
              <a:t>These </a:t>
            </a:r>
            <a:r>
              <a:rPr lang="en-US" dirty="0"/>
              <a:t>can be effectively applied only to software that has been designed as a set of independent </a:t>
            </a:r>
            <a:r>
              <a:rPr lang="en-US" dirty="0">
                <a:solidFill>
                  <a:srgbClr val="FF0000"/>
                </a:solidFill>
              </a:rPr>
              <a:t>modules</a:t>
            </a:r>
            <a:r>
              <a:rPr lang="en-US" dirty="0"/>
              <a:t>, so that each test can be run in </a:t>
            </a:r>
            <a:r>
              <a:rPr lang="en-US" dirty="0" smtClean="0"/>
              <a:t>isolation.</a:t>
            </a:r>
          </a:p>
          <a:p>
            <a:pPr marL="687388" lvl="2" indent="0">
              <a:buNone/>
            </a:pPr>
            <a:r>
              <a:rPr lang="en-US" dirty="0" smtClean="0"/>
              <a:t>Unfortunately</a:t>
            </a:r>
            <a:r>
              <a:rPr lang="en-US" dirty="0"/>
              <a:t>, few Web Forms applications can be tested this way. </a:t>
            </a:r>
            <a:endParaRPr lang="en-US" dirty="0" smtClean="0"/>
          </a:p>
          <a:p>
            <a:pPr lvl="2"/>
            <a:r>
              <a:rPr lang="en-US" dirty="0" smtClean="0">
                <a:solidFill>
                  <a:srgbClr val="0070C0"/>
                </a:solidFill>
              </a:rPr>
              <a:t>UI automation tools</a:t>
            </a:r>
            <a:r>
              <a:rPr lang="en-US" dirty="0" smtClean="0"/>
              <a:t> </a:t>
            </a:r>
            <a:r>
              <a:rPr lang="en-US" dirty="0"/>
              <a:t>let you </a:t>
            </a:r>
            <a:r>
              <a:rPr lang="en-US" dirty="0">
                <a:solidFill>
                  <a:srgbClr val="FF0000"/>
                </a:solidFill>
              </a:rPr>
              <a:t>simulate</a:t>
            </a:r>
            <a:r>
              <a:rPr lang="en-US" dirty="0"/>
              <a:t> a series of </a:t>
            </a:r>
            <a:r>
              <a:rPr lang="en-US" dirty="0">
                <a:solidFill>
                  <a:srgbClr val="FF0000"/>
                </a:solidFill>
              </a:rPr>
              <a:t>user interactions</a:t>
            </a:r>
            <a:r>
              <a:rPr lang="en-US" dirty="0"/>
              <a:t> against a complete running instance of your </a:t>
            </a:r>
            <a:r>
              <a:rPr lang="en-US" dirty="0" smtClean="0"/>
              <a:t>application.</a:t>
            </a:r>
          </a:p>
          <a:p>
            <a:pPr marL="687388" lvl="2" indent="0">
              <a:buNone/>
            </a:pPr>
            <a:r>
              <a:rPr lang="en-US" dirty="0" smtClean="0"/>
              <a:t>These </a:t>
            </a:r>
            <a:r>
              <a:rPr lang="en-US" dirty="0"/>
              <a:t>can be used with Web Forms, but they can break down whenever you make a slight change to your page </a:t>
            </a:r>
            <a:r>
              <a:rPr lang="en-US" dirty="0" smtClean="0"/>
              <a:t>layout.</a:t>
            </a:r>
          </a:p>
          <a:p>
            <a:pPr marL="687388" lvl="2" indent="0">
              <a:buNone/>
            </a:pPr>
            <a:r>
              <a:rPr lang="en-US" dirty="0" smtClean="0"/>
              <a:t>Without </a:t>
            </a:r>
            <a:r>
              <a:rPr lang="en-US" dirty="0"/>
              <a:t>special attention, Web Forms change the HTML structures and element IDs, breaking </a:t>
            </a:r>
            <a:r>
              <a:rPr lang="en-US" dirty="0">
                <a:solidFill>
                  <a:srgbClr val="FF0000"/>
                </a:solidFill>
              </a:rPr>
              <a:t>test </a:t>
            </a:r>
            <a:r>
              <a:rPr lang="en-US" dirty="0" smtClean="0">
                <a:solidFill>
                  <a:srgbClr val="FF0000"/>
                </a:solidFill>
              </a:rPr>
              <a:t>suites</a:t>
            </a:r>
            <a:r>
              <a:rPr lang="en-US" dirty="0" smtClean="0"/>
              <a:t>.</a:t>
            </a:r>
          </a:p>
          <a:p>
            <a:pPr lvl="1"/>
            <a:r>
              <a:rPr lang="en-US" dirty="0" smtClean="0"/>
              <a:t>The </a:t>
            </a:r>
            <a:r>
              <a:rPr lang="en-US" dirty="0"/>
              <a:t>.NET open source and </a:t>
            </a:r>
            <a:r>
              <a:rPr lang="en-US" dirty="0">
                <a:solidFill>
                  <a:srgbClr val="FF0000"/>
                </a:solidFill>
              </a:rPr>
              <a:t>independent software vendor</a:t>
            </a:r>
            <a:r>
              <a:rPr lang="en-US" dirty="0"/>
              <a:t> (</a:t>
            </a:r>
            <a:r>
              <a:rPr lang="en-US" dirty="0">
                <a:solidFill>
                  <a:srgbClr val="FF0000"/>
                </a:solidFill>
              </a:rPr>
              <a:t>ISV</a:t>
            </a:r>
            <a:r>
              <a:rPr lang="en-US" dirty="0"/>
              <a:t> </a:t>
            </a:r>
            <a:r>
              <a:rPr lang="en-US" dirty="0">
                <a:solidFill>
                  <a:srgbClr val="FF0000"/>
                </a:solidFill>
              </a:rPr>
              <a:t>community</a:t>
            </a:r>
            <a:r>
              <a:rPr lang="en-US" dirty="0"/>
              <a:t> has produced no end of top </a:t>
            </a:r>
            <a:r>
              <a:rPr lang="en-US" dirty="0" smtClean="0"/>
              <a:t>quality</a:t>
            </a:r>
          </a:p>
          <a:p>
            <a:pPr lvl="2"/>
            <a:r>
              <a:rPr lang="en-US" dirty="0" smtClean="0"/>
              <a:t>unit </a:t>
            </a:r>
            <a:r>
              <a:rPr lang="en-US" dirty="0"/>
              <a:t>testing frameworks (</a:t>
            </a:r>
            <a:r>
              <a:rPr lang="en-US" dirty="0">
                <a:solidFill>
                  <a:srgbClr val="FF0000"/>
                </a:solidFill>
              </a:rPr>
              <a:t>NUnit</a:t>
            </a:r>
            <a:r>
              <a:rPr lang="en-US" dirty="0"/>
              <a:t> and </a:t>
            </a:r>
            <a:r>
              <a:rPr lang="en-US" dirty="0" smtClean="0">
                <a:solidFill>
                  <a:srgbClr val="FF0000"/>
                </a:solidFill>
              </a:rPr>
              <a:t>xUnit</a:t>
            </a:r>
            <a:r>
              <a:rPr lang="en-US" dirty="0" smtClean="0"/>
              <a:t>)</a:t>
            </a:r>
          </a:p>
          <a:p>
            <a:pPr lvl="2"/>
            <a:r>
              <a:rPr lang="en-US" dirty="0" smtClean="0"/>
              <a:t>mocking </a:t>
            </a:r>
            <a:r>
              <a:rPr lang="en-US" dirty="0"/>
              <a:t>frameworks (</a:t>
            </a:r>
            <a:r>
              <a:rPr lang="en-US" dirty="0">
                <a:solidFill>
                  <a:srgbClr val="FF0000"/>
                </a:solidFill>
              </a:rPr>
              <a:t>Moq</a:t>
            </a:r>
            <a:r>
              <a:rPr lang="en-US" dirty="0"/>
              <a:t> and </a:t>
            </a:r>
            <a:r>
              <a:rPr lang="en-US" dirty="0">
                <a:solidFill>
                  <a:srgbClr val="FF0000"/>
                </a:solidFill>
              </a:rPr>
              <a:t>Rhino </a:t>
            </a:r>
            <a:r>
              <a:rPr lang="en-US" dirty="0" smtClean="0">
                <a:solidFill>
                  <a:srgbClr val="FF0000"/>
                </a:solidFill>
              </a:rPr>
              <a:t>Mocks</a:t>
            </a:r>
            <a:r>
              <a:rPr lang="en-US" dirty="0" smtClean="0"/>
              <a:t>)</a:t>
            </a:r>
          </a:p>
          <a:p>
            <a:pPr lvl="2"/>
            <a:r>
              <a:rPr lang="en-US" dirty="0"/>
              <a:t>inversion-of-control containers (</a:t>
            </a:r>
            <a:r>
              <a:rPr lang="en-US" dirty="0">
                <a:solidFill>
                  <a:srgbClr val="FF0000"/>
                </a:solidFill>
              </a:rPr>
              <a:t>Ninject</a:t>
            </a:r>
            <a:r>
              <a:rPr lang="en-US" dirty="0"/>
              <a:t> and </a:t>
            </a:r>
            <a:r>
              <a:rPr lang="en-US" dirty="0">
                <a:solidFill>
                  <a:srgbClr val="FF0000"/>
                </a:solidFill>
              </a:rPr>
              <a:t>AutoFac</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a:t>
            </a:fld>
            <a:endParaRPr lang="en-US" dirty="0"/>
          </a:p>
        </p:txBody>
      </p:sp>
    </p:spTree>
    <p:extLst>
      <p:ext uri="{BB962C8B-B14F-4D97-AF65-F5344CB8AC3E}">
        <p14:creationId xmlns:p14="http://schemas.microsoft.com/office/powerpoint/2010/main" val="16179361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Deployment</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150</a:t>
            </a:fld>
            <a:endParaRPr lang="en-US"/>
          </a:p>
        </p:txBody>
      </p:sp>
      <p:sp>
        <p:nvSpPr>
          <p:cNvPr id="8" name="Text Placeholder 7"/>
          <p:cNvSpPr>
            <a:spLocks noGrp="1"/>
          </p:cNvSpPr>
          <p:nvPr>
            <p:ph type="body" sz="quarter" idx="16"/>
          </p:nvPr>
        </p:nvSpPr>
        <p:spPr/>
        <p:txBody>
          <a:bodyPr/>
          <a:lstStyle/>
          <a:p>
            <a:r>
              <a:rPr lang="en-US" dirty="0" smtClean="0"/>
              <a:t>13</a:t>
            </a:r>
            <a:endParaRPr lang="en-US" dirty="0"/>
          </a:p>
        </p:txBody>
      </p:sp>
      <p:pic>
        <p:nvPicPr>
          <p:cNvPr id="3" name="Picture 2"/>
          <p:cNvPicPr>
            <a:picLocks noChangeAspect="1"/>
          </p:cNvPicPr>
          <p:nvPr/>
        </p:nvPicPr>
        <p:blipFill>
          <a:blip r:embed="rId2"/>
          <a:stretch>
            <a:fillRect/>
          </a:stretch>
        </p:blipFill>
        <p:spPr>
          <a:xfrm>
            <a:off x="9401175" y="5621921"/>
            <a:ext cx="2457450" cy="885825"/>
          </a:xfrm>
          <a:prstGeom prst="rect">
            <a:avLst/>
          </a:prstGeom>
          <a:ln>
            <a:solidFill>
              <a:srgbClr val="5B9BD5"/>
            </a:solidFill>
          </a:ln>
        </p:spPr>
      </p:pic>
    </p:spTree>
    <p:extLst>
      <p:ext uri="{BB962C8B-B14F-4D97-AF65-F5344CB8AC3E}">
        <p14:creationId xmlns:p14="http://schemas.microsoft.com/office/powerpoint/2010/main" val="276927122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The final, and critical, step in application development is </a:t>
            </a:r>
            <a:r>
              <a:rPr lang="en-US" dirty="0" smtClean="0">
                <a:solidFill>
                  <a:srgbClr val="FF0000"/>
                </a:solidFill>
              </a:rPr>
              <a:t>deployment</a:t>
            </a:r>
            <a:r>
              <a:rPr lang="en-US" dirty="0" smtClean="0"/>
              <a:t>:</a:t>
            </a:r>
          </a:p>
          <a:p>
            <a:pPr lvl="2"/>
            <a:r>
              <a:rPr lang="en-US" dirty="0" smtClean="0"/>
              <a:t>making </a:t>
            </a:r>
            <a:r>
              <a:rPr lang="en-US" dirty="0"/>
              <a:t>your application available for the world to </a:t>
            </a:r>
            <a:r>
              <a:rPr lang="en-US" dirty="0" smtClean="0"/>
              <a:t>use.</a:t>
            </a:r>
          </a:p>
          <a:p>
            <a:pPr lvl="1"/>
            <a:r>
              <a:rPr lang="en-US" dirty="0" smtClean="0"/>
              <a:t>In </a:t>
            </a:r>
            <a:r>
              <a:rPr lang="en-US" dirty="0"/>
              <a:t>this chapter, I'll show you how to prepare and deploy the SportsStore </a:t>
            </a:r>
            <a:r>
              <a:rPr lang="en-US" dirty="0" smtClean="0"/>
              <a:t>application.</a:t>
            </a:r>
          </a:p>
          <a:p>
            <a:pPr lvl="1"/>
            <a:r>
              <a:rPr lang="en-US" dirty="0" smtClean="0"/>
              <a:t>There </a:t>
            </a:r>
            <a:r>
              <a:rPr lang="en-US" dirty="0"/>
              <a:t>are lots of different ways to deploy MVC Framework applications and a wide range of deployment </a:t>
            </a:r>
            <a:r>
              <a:rPr lang="en-US" dirty="0" smtClean="0"/>
              <a:t>targets.</a:t>
            </a:r>
          </a:p>
          <a:p>
            <a:pPr lvl="2"/>
            <a:r>
              <a:rPr lang="en-US" dirty="0" smtClean="0"/>
              <a:t>You </a:t>
            </a:r>
            <a:r>
              <a:rPr lang="en-US" dirty="0"/>
              <a:t>can deploy to a Windows Server machine running Internet Information Services (IIS) which you run and manage </a:t>
            </a:r>
            <a:r>
              <a:rPr lang="en-US" dirty="0" smtClean="0"/>
              <a:t>locally</a:t>
            </a:r>
          </a:p>
          <a:p>
            <a:pPr lvl="2"/>
            <a:r>
              <a:rPr lang="en-US" dirty="0" smtClean="0"/>
              <a:t>you </a:t>
            </a:r>
            <a:r>
              <a:rPr lang="en-US" dirty="0"/>
              <a:t>can deploy to a remote hosting service that manages servers for </a:t>
            </a:r>
            <a:r>
              <a:rPr lang="en-US" dirty="0" smtClean="0"/>
              <a:t>you</a:t>
            </a:r>
            <a:r>
              <a:rPr lang="en-US" dirty="0"/>
              <a:t> </a:t>
            </a:r>
            <a:r>
              <a:rPr lang="en-US" dirty="0" smtClean="0"/>
              <a:t>or</a:t>
            </a:r>
          </a:p>
          <a:p>
            <a:pPr lvl="2"/>
            <a:r>
              <a:rPr lang="en-US" dirty="0" smtClean="0"/>
              <a:t>increasingly</a:t>
            </a:r>
            <a:r>
              <a:rPr lang="en-US" dirty="0"/>
              <a:t>, you can deploy to a cloud infrastructure platform that provisions and scales your application to seamlessly meet </a:t>
            </a:r>
            <a:r>
              <a:rPr lang="en-US" dirty="0" smtClean="0"/>
              <a:t>demand.</a:t>
            </a:r>
          </a:p>
          <a:p>
            <a:pPr lvl="1"/>
            <a:r>
              <a:rPr lang="en-US" dirty="0" smtClean="0"/>
              <a:t>I </a:t>
            </a:r>
            <a:r>
              <a:rPr lang="en-US" dirty="0"/>
              <a:t>thought long and hard about how to create a useful example deployment in this </a:t>
            </a:r>
            <a:r>
              <a:rPr lang="en-US" dirty="0" smtClean="0"/>
              <a:t>chapter.</a:t>
            </a:r>
          </a:p>
          <a:p>
            <a:pPr lvl="1"/>
            <a:r>
              <a:rPr lang="en-US" dirty="0" smtClean="0"/>
              <a:t>I </a:t>
            </a:r>
            <a:r>
              <a:rPr lang="en-US" dirty="0"/>
              <a:t>ruled out showing you how to deploy directly to IIS because the server configuration process is long and complicated, and most MVC Framework developers that are targeting local servers rely on an IT operations group to perform configuration and deployment </a:t>
            </a:r>
            <a:r>
              <a:rPr lang="en-US" dirty="0" smtClean="0"/>
              <a:t>tasks.</a:t>
            </a:r>
          </a:p>
          <a:p>
            <a:pPr lvl="1"/>
            <a:r>
              <a:rPr lang="en-US" dirty="0" smtClean="0"/>
              <a:t>I </a:t>
            </a:r>
            <a:r>
              <a:rPr lang="en-US" dirty="0"/>
              <a:t>also ruled out demonstrating deployment to a managed hosting company because each has its own custom deployment processes and no one company sets the standard for hosting</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151</a:t>
            </a:fld>
            <a:endParaRPr lang="en-US" dirty="0"/>
          </a:p>
        </p:txBody>
      </p:sp>
    </p:spTree>
    <p:extLst>
      <p:ext uri="{BB962C8B-B14F-4D97-AF65-F5344CB8AC3E}">
        <p14:creationId xmlns:p14="http://schemas.microsoft.com/office/powerpoint/2010/main" val="21886254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Windows Azure</a:t>
            </a:r>
            <a:endParaRPr lang="en-US" dirty="0"/>
          </a:p>
        </p:txBody>
      </p:sp>
      <p:sp>
        <p:nvSpPr>
          <p:cNvPr id="7" name="Content Placeholder 6"/>
          <p:cNvSpPr>
            <a:spLocks noGrp="1"/>
          </p:cNvSpPr>
          <p:nvPr>
            <p:ph idx="1"/>
          </p:nvPr>
        </p:nvSpPr>
        <p:spPr/>
        <p:txBody>
          <a:bodyPr/>
          <a:lstStyle/>
          <a:p>
            <a:r>
              <a:rPr lang="en-US" dirty="0"/>
              <a:t>So, somewhat by default, I settled on demonstrating a deployment to </a:t>
            </a:r>
            <a:r>
              <a:rPr lang="en-US" dirty="0">
                <a:solidFill>
                  <a:srgbClr val="FF0000"/>
                </a:solidFill>
              </a:rPr>
              <a:t>Windows Azure</a:t>
            </a:r>
            <a:r>
              <a:rPr lang="en-US" dirty="0"/>
              <a:t>, which is Microsoft’s </a:t>
            </a:r>
            <a:r>
              <a:rPr lang="en-US" dirty="0">
                <a:solidFill>
                  <a:srgbClr val="FF0000"/>
                </a:solidFill>
              </a:rPr>
              <a:t>cloud platform</a:t>
            </a:r>
            <a:r>
              <a:rPr lang="en-US" dirty="0"/>
              <a:t> and which has some nice support for MVC </a:t>
            </a:r>
            <a:r>
              <a:rPr lang="en-US" dirty="0" smtClean="0"/>
              <a:t>applications.</a:t>
            </a:r>
          </a:p>
          <a:p>
            <a:pPr lvl="1"/>
            <a:r>
              <a:rPr lang="en-US" dirty="0" smtClean="0"/>
              <a:t>I </a:t>
            </a:r>
            <a:r>
              <a:rPr lang="en-US" dirty="0"/>
              <a:t>am not suggesting that Azure is suitable for all deployments, but I like the way it works and using it in this chapter allows me to demonstrate the deployment process rather than getting bogged down in IIS and Windows configuring </a:t>
            </a:r>
            <a:r>
              <a:rPr lang="en-US" dirty="0" smtClean="0"/>
              <a:t>issues.</a:t>
            </a:r>
          </a:p>
          <a:p>
            <a:pPr lvl="1"/>
            <a:r>
              <a:rPr lang="en-US" dirty="0" smtClean="0"/>
              <a:t>There </a:t>
            </a:r>
            <a:r>
              <a:rPr lang="en-US" dirty="0"/>
              <a:t>is a free 90-day trial available on Azure as I write this (and MSDN subscriptions include Azure), which means that you should be able to follow the example in this chapter, even if you don’t intend to use Azure to host your application</a:t>
            </a:r>
            <a:r>
              <a:rPr lang="en-US" dirty="0" smtClean="0"/>
              <a:t>.</a:t>
            </a:r>
          </a:p>
          <a:p>
            <a:pPr lvl="1"/>
            <a:r>
              <a:rPr lang="en-US" dirty="0"/>
              <a:t>Deploying a web application used to be a </a:t>
            </a:r>
            <a:r>
              <a:rPr lang="en-US" dirty="0">
                <a:solidFill>
                  <a:srgbClr val="FF0000"/>
                </a:solidFill>
              </a:rPr>
              <a:t>tedious</a:t>
            </a:r>
            <a:r>
              <a:rPr lang="en-US" dirty="0"/>
              <a:t> and </a:t>
            </a:r>
            <a:r>
              <a:rPr lang="en-US" dirty="0">
                <a:solidFill>
                  <a:srgbClr val="FF0000"/>
                </a:solidFill>
              </a:rPr>
              <a:t>error-prone</a:t>
            </a:r>
            <a:r>
              <a:rPr lang="en-US" dirty="0"/>
              <a:t> </a:t>
            </a:r>
            <a:r>
              <a:rPr lang="en-US" dirty="0">
                <a:solidFill>
                  <a:srgbClr val="0070C0"/>
                </a:solidFill>
              </a:rPr>
              <a:t>process</a:t>
            </a:r>
            <a:r>
              <a:rPr lang="en-US" dirty="0"/>
              <a:t>, but Microsoft has put a lot of effort into improving the deployment tools in Visual </a:t>
            </a:r>
            <a:r>
              <a:rPr lang="en-US" dirty="0" smtClean="0"/>
              <a:t>Studio.</a:t>
            </a:r>
          </a:p>
          <a:p>
            <a:pPr lvl="1"/>
            <a:r>
              <a:rPr lang="en-US" dirty="0" smtClean="0"/>
              <a:t>So </a:t>
            </a:r>
            <a:r>
              <a:rPr lang="en-US" dirty="0"/>
              <a:t>even if you need to deploy to a different kind of infrastructure, you will find that Visual Studio is able to do a lot of the heavy lifting for you</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spTree>
    <p:extLst>
      <p:ext uri="{BB962C8B-B14F-4D97-AF65-F5344CB8AC3E}">
        <p14:creationId xmlns:p14="http://schemas.microsoft.com/office/powerpoint/2010/main" val="22472717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a:t>
            </a:r>
            <a:endParaRPr lang="en-US" dirty="0"/>
          </a:p>
        </p:txBody>
      </p:sp>
      <p:sp>
        <p:nvSpPr>
          <p:cNvPr id="3" name="Content Placeholder 2"/>
          <p:cNvSpPr>
            <a:spLocks noGrp="1"/>
          </p:cNvSpPr>
          <p:nvPr>
            <p:ph idx="1"/>
          </p:nvPr>
        </p:nvSpPr>
        <p:spPr/>
        <p:txBody>
          <a:bodyPr/>
          <a:lstStyle/>
          <a:p>
            <a:r>
              <a:rPr lang="en-US" dirty="0" smtClean="0"/>
              <a:t>I </a:t>
            </a:r>
            <a:r>
              <a:rPr lang="en-US" dirty="0"/>
              <a:t>recommend that you </a:t>
            </a:r>
            <a:r>
              <a:rPr lang="en-US" dirty="0">
                <a:solidFill>
                  <a:srgbClr val="FF0000"/>
                </a:solidFill>
              </a:rPr>
              <a:t>practice deployment</a:t>
            </a:r>
            <a:r>
              <a:rPr lang="en-US" dirty="0"/>
              <a:t> using a </a:t>
            </a:r>
            <a:r>
              <a:rPr lang="en-US" dirty="0">
                <a:solidFill>
                  <a:srgbClr val="FF0000"/>
                </a:solidFill>
              </a:rPr>
              <a:t>test application</a:t>
            </a:r>
            <a:r>
              <a:rPr lang="en-US" dirty="0"/>
              <a:t> and </a:t>
            </a:r>
            <a:r>
              <a:rPr lang="en-US" dirty="0">
                <a:solidFill>
                  <a:srgbClr val="FF0000"/>
                </a:solidFill>
              </a:rPr>
              <a:t>server</a:t>
            </a:r>
            <a:r>
              <a:rPr lang="en-US" dirty="0"/>
              <a:t> before attempting to deploy a real application into a production </a:t>
            </a:r>
            <a:r>
              <a:rPr lang="en-US" dirty="0" smtClean="0"/>
              <a:t>environment.</a:t>
            </a:r>
          </a:p>
          <a:p>
            <a:pPr lvl="1"/>
            <a:r>
              <a:rPr lang="en-US" dirty="0" smtClean="0"/>
              <a:t>Like </a:t>
            </a:r>
            <a:r>
              <a:rPr lang="en-US" dirty="0"/>
              <a:t>every other aspect of the software development life cycle, the deployment process benefits from testing. </a:t>
            </a:r>
            <a:endParaRPr lang="en-US" dirty="0" smtClean="0"/>
          </a:p>
          <a:p>
            <a:pPr lvl="1"/>
            <a:r>
              <a:rPr lang="en-US" dirty="0" smtClean="0"/>
              <a:t>I </a:t>
            </a:r>
            <a:r>
              <a:rPr lang="en-US" dirty="0"/>
              <a:t>have a stock of horror stories of project teams who have destroyed operational applications through overly hasty and poorly tested deployment </a:t>
            </a:r>
            <a:r>
              <a:rPr lang="en-US" dirty="0" smtClean="0"/>
              <a:t>procedures.</a:t>
            </a:r>
          </a:p>
          <a:p>
            <a:pPr lvl="1"/>
            <a:r>
              <a:rPr lang="en-US" dirty="0" smtClean="0"/>
              <a:t>It </a:t>
            </a:r>
            <a:r>
              <a:rPr lang="en-US" dirty="0"/>
              <a:t>is not that the ASP.NET deployment features are especially dangerous—they are not—but rather, any interaction that involves a running application with </a:t>
            </a:r>
            <a:r>
              <a:rPr lang="en-US" dirty="0">
                <a:solidFill>
                  <a:srgbClr val="FF0000"/>
                </a:solidFill>
              </a:rPr>
              <a:t>real user data</a:t>
            </a:r>
            <a:r>
              <a:rPr lang="en-US" dirty="0"/>
              <a:t> deserves careful </a:t>
            </a:r>
            <a:r>
              <a:rPr lang="en-US" dirty="0">
                <a:solidFill>
                  <a:srgbClr val="FF0000"/>
                </a:solidFill>
              </a:rPr>
              <a:t>thought</a:t>
            </a:r>
            <a:r>
              <a:rPr lang="en-US" dirty="0"/>
              <a:t> and </a:t>
            </a:r>
            <a:r>
              <a:rPr lang="en-US" dirty="0">
                <a:solidFill>
                  <a:srgbClr val="FF0000"/>
                </a:solidFill>
              </a:rPr>
              <a:t>planning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153</a:t>
            </a:fld>
            <a:endParaRPr lang="en-US" dirty="0"/>
          </a:p>
        </p:txBody>
      </p:sp>
    </p:spTree>
    <p:extLst>
      <p:ext uri="{BB962C8B-B14F-4D97-AF65-F5344CB8AC3E}">
        <p14:creationId xmlns:p14="http://schemas.microsoft.com/office/powerpoint/2010/main" val="23017107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Windows Azure</a:t>
            </a:r>
          </a:p>
        </p:txBody>
      </p:sp>
      <p:sp>
        <p:nvSpPr>
          <p:cNvPr id="3" name="Content Placeholder 2"/>
          <p:cNvSpPr>
            <a:spLocks noGrp="1"/>
          </p:cNvSpPr>
          <p:nvPr>
            <p:ph idx="1"/>
          </p:nvPr>
        </p:nvSpPr>
        <p:spPr/>
        <p:txBody>
          <a:bodyPr/>
          <a:lstStyle/>
          <a:p>
            <a:r>
              <a:rPr lang="en-US" dirty="0" smtClean="0"/>
              <a:t>You </a:t>
            </a:r>
            <a:r>
              <a:rPr lang="en-US" dirty="0"/>
              <a:t>have to create an account before you can use Azure, which you can do by going </a:t>
            </a:r>
            <a:r>
              <a:rPr lang="en-US" dirty="0" smtClean="0"/>
              <a:t>to </a:t>
            </a:r>
            <a:r>
              <a:rPr lang="en-US" dirty="0" smtClean="0">
                <a:hlinkClick r:id="rId2"/>
              </a:rPr>
              <a:t>www.windowsazure.com</a:t>
            </a:r>
            <a:r>
              <a:rPr lang="en-US" dirty="0" smtClean="0"/>
              <a:t>.</a:t>
            </a:r>
          </a:p>
          <a:p>
            <a:pPr lvl="1"/>
            <a:r>
              <a:rPr lang="en-US" dirty="0" smtClean="0"/>
              <a:t>At </a:t>
            </a:r>
            <a:r>
              <a:rPr lang="en-US" dirty="0"/>
              <a:t>the time of writing, Microsoft is offering free trial accounts, and MSDN packages include Azure services. </a:t>
            </a:r>
            <a:endParaRPr lang="en-US" dirty="0" smtClean="0"/>
          </a:p>
          <a:p>
            <a:pPr lvl="1"/>
            <a:r>
              <a:rPr lang="en-US" dirty="0" smtClean="0"/>
              <a:t>Once </a:t>
            </a:r>
            <a:r>
              <a:rPr lang="en-US" dirty="0"/>
              <a:t>you have created your account, you can manage your Azure services by going to http://manage.windowsazure.com to provide your </a:t>
            </a:r>
            <a:r>
              <a:rPr lang="en-US" dirty="0" smtClean="0"/>
              <a:t>credentials.</a:t>
            </a:r>
          </a:p>
          <a:p>
            <a:pPr lvl="1"/>
            <a:r>
              <a:rPr lang="en-US" dirty="0" smtClean="0"/>
              <a:t>When </a:t>
            </a:r>
            <a:r>
              <a:rPr lang="en-US" dirty="0"/>
              <a:t>you start, you will see the summary view shown in </a:t>
            </a:r>
            <a:r>
              <a:rPr lang="en-US" dirty="0">
                <a:solidFill>
                  <a:srgbClr val="FF0000"/>
                </a:solidFill>
              </a:rPr>
              <a:t>Figure 13-1</a:t>
            </a:r>
            <a:r>
              <a:rPr lang="en-US" dirty="0"/>
              <a:t>.</a:t>
            </a:r>
          </a:p>
          <a:p>
            <a:endParaRPr lang="en-US" dirty="0"/>
          </a:p>
          <a:p>
            <a:r>
              <a:rPr lang="en-US" dirty="0"/>
              <a:t>(Page 401).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154</a:t>
            </a:fld>
            <a:endParaRPr lang="en-US" dirty="0"/>
          </a:p>
        </p:txBody>
      </p:sp>
    </p:spTree>
    <p:extLst>
      <p:ext uri="{BB962C8B-B14F-4D97-AF65-F5344CB8AC3E}">
        <p14:creationId xmlns:p14="http://schemas.microsoft.com/office/powerpoint/2010/main" val="38721883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13-1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155</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4252"/>
            <a:ext cx="5151120" cy="5077723"/>
          </a:xfrm>
          <a:prstGeom prst="rect">
            <a:avLst/>
          </a:prstGeom>
          <a:ln>
            <a:solidFill>
              <a:schemeClr val="accent1"/>
            </a:solidFill>
          </a:ln>
        </p:spPr>
      </p:pic>
    </p:spTree>
    <p:extLst>
      <p:ext uri="{BB962C8B-B14F-4D97-AF65-F5344CB8AC3E}">
        <p14:creationId xmlns:p14="http://schemas.microsoft.com/office/powerpoint/2010/main" val="5889261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the Web Site and </a:t>
            </a:r>
            <a:r>
              <a:rPr lang="en-US" dirty="0" smtClean="0"/>
              <a:t>Database</a:t>
            </a:r>
            <a:endParaRPr lang="en-US" dirty="0"/>
          </a:p>
        </p:txBody>
      </p:sp>
      <p:sp>
        <p:nvSpPr>
          <p:cNvPr id="3" name="Content Placeholder 2"/>
          <p:cNvSpPr>
            <a:spLocks noGrp="1"/>
          </p:cNvSpPr>
          <p:nvPr>
            <p:ph idx="1"/>
          </p:nvPr>
        </p:nvSpPr>
        <p:spPr/>
        <p:txBody>
          <a:bodyPr/>
          <a:lstStyle/>
          <a:p>
            <a:r>
              <a:rPr lang="en-US" dirty="0"/>
              <a:t>Creating the Web Site and Database I start by creating a new web site and database service, which are two of the cloud services offered by Azure. </a:t>
            </a:r>
            <a:endParaRPr lang="en-US" dirty="0" smtClean="0"/>
          </a:p>
          <a:p>
            <a:pPr lvl="1"/>
            <a:r>
              <a:rPr lang="en-US" dirty="0" smtClean="0"/>
              <a:t>Click </a:t>
            </a:r>
            <a:r>
              <a:rPr lang="en-US" dirty="0"/>
              <a:t>the large plus sign in the bottom-left corner of the portal window and select Compute =&gt; </a:t>
            </a:r>
            <a:r>
              <a:rPr lang="en-US" dirty="0" smtClean="0"/>
              <a:t>Web Site </a:t>
            </a:r>
            <a:r>
              <a:rPr lang="en-US" dirty="0"/>
              <a:t>=&gt; </a:t>
            </a:r>
            <a:r>
              <a:rPr lang="en-US" dirty="0" smtClean="0"/>
              <a:t>Custom Create.</a:t>
            </a:r>
          </a:p>
          <a:p>
            <a:pPr lvl="1"/>
            <a:r>
              <a:rPr lang="en-US" dirty="0" smtClean="0"/>
              <a:t>You </a:t>
            </a:r>
            <a:r>
              <a:rPr lang="en-US" dirty="0"/>
              <a:t>will see the form illustrated in </a:t>
            </a:r>
            <a:r>
              <a:rPr lang="en-US" dirty="0">
                <a:solidFill>
                  <a:srgbClr val="FF0000"/>
                </a:solidFill>
              </a:rPr>
              <a:t>Figure 13-2</a:t>
            </a:r>
            <a:r>
              <a:rPr lang="en-US" dirty="0" smtClean="0"/>
              <a:t>.</a:t>
            </a:r>
          </a:p>
          <a:p>
            <a:pPr lvl="1"/>
            <a:r>
              <a:rPr lang="en-US" dirty="0"/>
              <a:t>I need to select a </a:t>
            </a:r>
            <a:r>
              <a:rPr lang="en-US" dirty="0" smtClean="0"/>
              <a:t>URL for </a:t>
            </a:r>
            <a:r>
              <a:rPr lang="en-US" dirty="0"/>
              <a:t>my </a:t>
            </a:r>
            <a:r>
              <a:rPr lang="en-US" dirty="0" smtClean="0"/>
              <a:t>application.</a:t>
            </a:r>
          </a:p>
          <a:p>
            <a:pPr lvl="2"/>
            <a:r>
              <a:rPr lang="en-US" dirty="0" smtClean="0"/>
              <a:t>For </a:t>
            </a:r>
            <a:r>
              <a:rPr lang="en-US" dirty="0"/>
              <a:t>the free Azure services, I am restricted to names in the </a:t>
            </a:r>
            <a:r>
              <a:rPr lang="en-US" dirty="0">
                <a:solidFill>
                  <a:srgbClr val="FF0000"/>
                </a:solidFill>
              </a:rPr>
              <a:t>azurewebsites.net</a:t>
            </a:r>
            <a:r>
              <a:rPr lang="en-US" dirty="0"/>
              <a:t> </a:t>
            </a:r>
            <a:r>
              <a:rPr lang="en-US" dirty="0" smtClean="0">
                <a:solidFill>
                  <a:srgbClr val="0070C0"/>
                </a:solidFill>
              </a:rPr>
              <a:t>domain</a:t>
            </a:r>
            <a:r>
              <a:rPr lang="en-US" dirty="0" smtClean="0"/>
              <a:t>.</a:t>
            </a:r>
          </a:p>
          <a:p>
            <a:pPr lvl="2"/>
            <a:r>
              <a:rPr lang="en-US" dirty="0" smtClean="0"/>
              <a:t>I </a:t>
            </a:r>
            <a:r>
              <a:rPr lang="en-US" dirty="0"/>
              <a:t>have chosen the name </a:t>
            </a:r>
            <a:r>
              <a:rPr lang="en-US" dirty="0">
                <a:solidFill>
                  <a:srgbClr val="0070C0"/>
                </a:solidFill>
              </a:rPr>
              <a:t>mvc5sportsstore</a:t>
            </a:r>
            <a:r>
              <a:rPr lang="en-US" dirty="0"/>
              <a:t>, but you will have to choose your own name since each Azure web site requires a unique </a:t>
            </a:r>
            <a:r>
              <a:rPr lang="en-US" dirty="0" smtClean="0"/>
              <a:t>name.</a:t>
            </a:r>
          </a:p>
          <a:p>
            <a:pPr lvl="2"/>
            <a:r>
              <a:rPr lang="en-US" dirty="0" smtClean="0"/>
              <a:t>Select </a:t>
            </a:r>
            <a:r>
              <a:rPr lang="en-US" dirty="0"/>
              <a:t>the region that you want your application deployed to and ensure that the Create a new </a:t>
            </a:r>
            <a:r>
              <a:rPr lang="en-US" dirty="0">
                <a:solidFill>
                  <a:srgbClr val="FF0000"/>
                </a:solidFill>
              </a:rPr>
              <a:t>SQL database</a:t>
            </a:r>
            <a:r>
              <a:rPr lang="en-US" dirty="0"/>
              <a:t> option is selected for the Database field. (Azure can use MySql, which the SportsStore application is not set up to use, so I want the option that gives me a </a:t>
            </a:r>
            <a:r>
              <a:rPr lang="en-US" dirty="0" smtClean="0"/>
              <a:t>SQL Server </a:t>
            </a:r>
            <a:r>
              <a:rPr lang="en-US" dirty="0"/>
              <a:t>database</a:t>
            </a:r>
            <a:r>
              <a:rPr lang="en-US" dirty="0" smtClean="0"/>
              <a:t>.)</a:t>
            </a:r>
          </a:p>
          <a:p>
            <a:pPr lvl="2"/>
            <a:r>
              <a:rPr lang="en-US" dirty="0" smtClean="0"/>
              <a:t>Set </a:t>
            </a:r>
            <a:r>
              <a:rPr lang="en-US" dirty="0"/>
              <a:t>the DB Connection String Name field to </a:t>
            </a:r>
            <a:r>
              <a:rPr lang="en-US" dirty="0" smtClean="0"/>
              <a:t>EFDbContext.</a:t>
            </a:r>
          </a:p>
          <a:p>
            <a:pPr lvl="2"/>
            <a:r>
              <a:rPr lang="en-US" dirty="0" smtClean="0"/>
              <a:t>This </a:t>
            </a:r>
            <a:r>
              <a:rPr lang="en-US" dirty="0"/>
              <a:t>is the name the SportsStore application uses to get a database connection from the </a:t>
            </a:r>
            <a:r>
              <a:rPr lang="en-US" dirty="0">
                <a:solidFill>
                  <a:srgbClr val="FF0000"/>
                </a:solidFill>
              </a:rPr>
              <a:t>Web.config</a:t>
            </a:r>
            <a:r>
              <a:rPr lang="en-US" dirty="0"/>
              <a:t> file, and by using this name in the Azure service, I ensure that the application code works in deployment without modification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170288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the Web Site and </a:t>
            </a:r>
            <a:r>
              <a:rPr lang="en-US" dirty="0" smtClean="0"/>
              <a:t>Database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When </a:t>
            </a:r>
            <a:r>
              <a:rPr lang="en-US" dirty="0"/>
              <a:t>you have filled out the form, click the arrow button to proceed to the form shown in </a:t>
            </a:r>
            <a:r>
              <a:rPr lang="en-US" dirty="0">
                <a:solidFill>
                  <a:srgbClr val="FF0000"/>
                </a:solidFill>
              </a:rPr>
              <a:t>Figure 13-3</a:t>
            </a:r>
            <a:r>
              <a:rPr lang="en-US" dirty="0" smtClean="0"/>
              <a:t>.</a:t>
            </a:r>
          </a:p>
          <a:p>
            <a:pPr lvl="1"/>
            <a:r>
              <a:rPr lang="en-US" dirty="0"/>
              <a:t>Set a name for the </a:t>
            </a:r>
            <a:r>
              <a:rPr lang="en-US" dirty="0" smtClean="0"/>
              <a:t>database.</a:t>
            </a:r>
          </a:p>
          <a:p>
            <a:pPr lvl="2"/>
            <a:r>
              <a:rPr lang="en-US" dirty="0" smtClean="0"/>
              <a:t>I </a:t>
            </a:r>
            <a:r>
              <a:rPr lang="en-US" dirty="0"/>
              <a:t>have used mvc5sportsstore_db so that it is obvious which application the database relates </a:t>
            </a:r>
            <a:r>
              <a:rPr lang="en-US" dirty="0" smtClean="0"/>
              <a:t>to.</a:t>
            </a:r>
          </a:p>
          <a:p>
            <a:pPr lvl="2"/>
            <a:r>
              <a:rPr lang="en-US" dirty="0" smtClean="0"/>
              <a:t>Select </a:t>
            </a:r>
            <a:r>
              <a:rPr lang="en-US" dirty="0"/>
              <a:t>the New SQL Data Server option for the Server field and enter a login name and </a:t>
            </a:r>
            <a:r>
              <a:rPr lang="en-US" dirty="0" smtClean="0"/>
              <a:t>password.</a:t>
            </a:r>
          </a:p>
          <a:p>
            <a:pPr lvl="2"/>
            <a:r>
              <a:rPr lang="en-US" dirty="0" smtClean="0"/>
              <a:t>I </a:t>
            </a:r>
            <a:r>
              <a:rPr lang="en-US" dirty="0"/>
              <a:t>specified a name of sportsstore and followed the guidance provided by the form to select a password containing mixed-case letters and </a:t>
            </a:r>
            <a:r>
              <a:rPr lang="en-US" dirty="0" smtClean="0"/>
              <a:t>numbers.</a:t>
            </a:r>
          </a:p>
          <a:p>
            <a:pPr lvl="2"/>
            <a:r>
              <a:rPr lang="en-US" dirty="0" smtClean="0"/>
              <a:t>Make </a:t>
            </a:r>
            <a:r>
              <a:rPr lang="en-US" dirty="0"/>
              <a:t>a note of the username and password you use because you will need them in the next </a:t>
            </a:r>
            <a:r>
              <a:rPr lang="en-US" dirty="0" smtClean="0"/>
              <a:t>section.</a:t>
            </a:r>
          </a:p>
          <a:p>
            <a:pPr lvl="2"/>
            <a:r>
              <a:rPr lang="en-US" dirty="0" smtClean="0"/>
              <a:t>Click </a:t>
            </a:r>
            <a:r>
              <a:rPr lang="en-US" dirty="0"/>
              <a:t>the check mark button to complete the setup </a:t>
            </a:r>
            <a:r>
              <a:rPr lang="en-US" dirty="0" smtClean="0"/>
              <a:t>process.</a:t>
            </a:r>
          </a:p>
          <a:p>
            <a:pPr lvl="1"/>
            <a:r>
              <a:rPr lang="en-US" dirty="0" smtClean="0"/>
              <a:t>Azure </a:t>
            </a:r>
            <a:r>
              <a:rPr lang="en-US" dirty="0"/>
              <a:t>will create new web site and database services, which can take a few </a:t>
            </a:r>
            <a:r>
              <a:rPr lang="en-US" dirty="0" smtClean="0"/>
              <a:t>minutes.</a:t>
            </a:r>
          </a:p>
          <a:p>
            <a:pPr lvl="1"/>
            <a:r>
              <a:rPr lang="en-US" dirty="0" smtClean="0"/>
              <a:t>You </a:t>
            </a:r>
            <a:r>
              <a:rPr lang="en-US" dirty="0"/>
              <a:t>will be returned to the overview when setup is complete and you will see that the Web Sites and SQL Databases categories each report one item, as shown in </a:t>
            </a:r>
            <a:r>
              <a:rPr lang="en-US" dirty="0">
                <a:solidFill>
                  <a:srgbClr val="FF0000"/>
                </a:solidFill>
              </a:rPr>
              <a:t>Figure 13-4</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23804001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13-2</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3324"/>
            <a:ext cx="6816497" cy="4751121"/>
          </a:xfrm>
          <a:prstGeom prst="rect">
            <a:avLst/>
          </a:prstGeom>
          <a:ln>
            <a:solidFill>
              <a:schemeClr val="accent1"/>
            </a:solidFill>
          </a:ln>
        </p:spPr>
      </p:pic>
    </p:spTree>
    <p:extLst>
      <p:ext uri="{BB962C8B-B14F-4D97-AF65-F5344CB8AC3E}">
        <p14:creationId xmlns:p14="http://schemas.microsoft.com/office/powerpoint/2010/main" val="10565305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13-3</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159</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1030"/>
            <a:ext cx="7026320" cy="4956551"/>
          </a:xfrm>
          <a:prstGeom prst="rect">
            <a:avLst/>
          </a:prstGeom>
          <a:ln>
            <a:solidFill>
              <a:schemeClr val="accent1"/>
            </a:solidFill>
          </a:ln>
        </p:spPr>
      </p:pic>
    </p:spTree>
    <p:extLst>
      <p:ext uri="{BB962C8B-B14F-4D97-AF65-F5344CB8AC3E}">
        <p14:creationId xmlns:p14="http://schemas.microsoft.com/office/powerpoint/2010/main" val="52306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TDD/BDD Tools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2"/>
            <a:r>
              <a:rPr lang="en-US" dirty="0" smtClean="0"/>
              <a:t>continuous </a:t>
            </a:r>
            <a:r>
              <a:rPr lang="en-US" dirty="0"/>
              <a:t>integration servers (</a:t>
            </a:r>
            <a:r>
              <a:rPr lang="en-US" dirty="0">
                <a:solidFill>
                  <a:srgbClr val="FF0000"/>
                </a:solidFill>
              </a:rPr>
              <a:t>Cruise Control</a:t>
            </a:r>
            <a:r>
              <a:rPr lang="en-US" dirty="0"/>
              <a:t> and </a:t>
            </a:r>
            <a:r>
              <a:rPr lang="en-US" dirty="0">
                <a:solidFill>
                  <a:srgbClr val="FF0000"/>
                </a:solidFill>
              </a:rPr>
              <a:t>TeamCity</a:t>
            </a:r>
            <a:r>
              <a:rPr lang="en-US" dirty="0" smtClean="0"/>
              <a:t>),</a:t>
            </a:r>
          </a:p>
          <a:p>
            <a:pPr lvl="2"/>
            <a:r>
              <a:rPr lang="en-US" dirty="0" smtClean="0"/>
              <a:t>object-relational </a:t>
            </a:r>
            <a:r>
              <a:rPr lang="en-US" dirty="0"/>
              <a:t>mappers (</a:t>
            </a:r>
            <a:r>
              <a:rPr lang="en-US" dirty="0">
                <a:solidFill>
                  <a:srgbClr val="FF0000"/>
                </a:solidFill>
              </a:rPr>
              <a:t>NHibernate</a:t>
            </a:r>
            <a:r>
              <a:rPr lang="en-US" dirty="0"/>
              <a:t> and </a:t>
            </a:r>
            <a:r>
              <a:rPr lang="en-US" dirty="0">
                <a:solidFill>
                  <a:srgbClr val="FF0000"/>
                </a:solidFill>
              </a:rPr>
              <a:t>Subsonic</a:t>
            </a:r>
            <a:r>
              <a:rPr lang="en-US" dirty="0"/>
              <a:t>), and the </a:t>
            </a:r>
            <a:r>
              <a:rPr lang="en-US" dirty="0" smtClean="0"/>
              <a:t>like.</a:t>
            </a:r>
          </a:p>
          <a:p>
            <a:pPr lvl="1"/>
            <a:r>
              <a:rPr lang="en-US" dirty="0"/>
              <a:t>Traditional ASP.NET Web Forms is not amenable to these tools and techniques because of its monolithic design, and so Web Forms gets little respect from these projects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a:t>
            </a:fld>
            <a:endParaRPr lang="en-US" dirty="0"/>
          </a:p>
        </p:txBody>
      </p:sp>
    </p:spTree>
    <p:extLst>
      <p:ext uri="{BB962C8B-B14F-4D97-AF65-F5344CB8AC3E}">
        <p14:creationId xmlns:p14="http://schemas.microsoft.com/office/powerpoint/2010/main" val="27513151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13-4</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160</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9929"/>
            <a:ext cx="8688224" cy="4599648"/>
          </a:xfrm>
          <a:prstGeom prst="rect">
            <a:avLst/>
          </a:prstGeom>
          <a:ln>
            <a:solidFill>
              <a:schemeClr val="accent1"/>
            </a:solidFill>
          </a:ln>
        </p:spPr>
      </p:pic>
    </p:spTree>
    <p:extLst>
      <p:ext uri="{BB962C8B-B14F-4D97-AF65-F5344CB8AC3E}">
        <p14:creationId xmlns:p14="http://schemas.microsoft.com/office/powerpoint/2010/main" val="21654666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Preparing </a:t>
            </a:r>
            <a:r>
              <a:rPr lang="en-US" dirty="0" smtClean="0"/>
              <a:t>Database </a:t>
            </a:r>
            <a:r>
              <a:rPr lang="en-US" dirty="0"/>
              <a:t>for Remote Administration</a:t>
            </a:r>
          </a:p>
        </p:txBody>
      </p:sp>
      <p:sp>
        <p:nvSpPr>
          <p:cNvPr id="3" name="Content Placeholder 2"/>
          <p:cNvSpPr>
            <a:spLocks noGrp="1"/>
          </p:cNvSpPr>
          <p:nvPr>
            <p:ph idx="1"/>
          </p:nvPr>
        </p:nvSpPr>
        <p:spPr/>
        <p:txBody>
          <a:bodyPr/>
          <a:lstStyle/>
          <a:p>
            <a:r>
              <a:rPr lang="en-US" dirty="0" smtClean="0"/>
              <a:t>The </a:t>
            </a:r>
            <a:r>
              <a:rPr lang="en-US" dirty="0"/>
              <a:t>next step is to configure the </a:t>
            </a:r>
            <a:r>
              <a:rPr lang="en-US" dirty="0">
                <a:solidFill>
                  <a:srgbClr val="FF0000"/>
                </a:solidFill>
              </a:rPr>
              <a:t>Azure database</a:t>
            </a:r>
            <a:r>
              <a:rPr lang="en-US" dirty="0"/>
              <a:t> so that it contains the same </a:t>
            </a:r>
            <a:r>
              <a:rPr lang="en-US" dirty="0">
                <a:solidFill>
                  <a:srgbClr val="FF0000"/>
                </a:solidFill>
              </a:rPr>
              <a:t>schema</a:t>
            </a:r>
            <a:r>
              <a:rPr lang="en-US" dirty="0"/>
              <a:t> and </a:t>
            </a:r>
            <a:r>
              <a:rPr lang="en-US" dirty="0">
                <a:solidFill>
                  <a:srgbClr val="FF0000"/>
                </a:solidFill>
              </a:rPr>
              <a:t>data</a:t>
            </a:r>
            <a:r>
              <a:rPr lang="en-US" dirty="0"/>
              <a:t> that I used in Chapter </a:t>
            </a:r>
            <a:r>
              <a:rPr lang="en-US" dirty="0" smtClean="0"/>
              <a:t>7.</a:t>
            </a:r>
          </a:p>
          <a:p>
            <a:pPr lvl="1"/>
            <a:r>
              <a:rPr lang="en-US" dirty="0" smtClean="0"/>
              <a:t>Click </a:t>
            </a:r>
            <a:r>
              <a:rPr lang="en-US" dirty="0"/>
              <a:t>the SQL Databases link in the Azure summary page and then click the entry that appears in the SQL Databases table. (If you are following my example, the database will be called mvc5sportsstore_db</a:t>
            </a:r>
            <a:r>
              <a:rPr lang="en-US" dirty="0" smtClean="0"/>
              <a:t>.)</a:t>
            </a:r>
          </a:p>
          <a:p>
            <a:pPr lvl="1"/>
            <a:r>
              <a:rPr lang="en-US" dirty="0" smtClean="0"/>
              <a:t>The </a:t>
            </a:r>
            <a:r>
              <a:rPr lang="en-US" dirty="0"/>
              <a:t>portal will show you details of the database and various options for configuring and managing </a:t>
            </a:r>
            <a:r>
              <a:rPr lang="en-US" dirty="0" smtClean="0"/>
              <a:t>it.</a:t>
            </a:r>
          </a:p>
          <a:p>
            <a:pPr lvl="1"/>
            <a:r>
              <a:rPr lang="en-US" dirty="0" smtClean="0"/>
              <a:t>Click </a:t>
            </a:r>
            <a:r>
              <a:rPr lang="en-US" dirty="0"/>
              <a:t>the Set up </a:t>
            </a:r>
            <a:r>
              <a:rPr lang="en-US" dirty="0">
                <a:solidFill>
                  <a:srgbClr val="FF0000"/>
                </a:solidFill>
              </a:rPr>
              <a:t>Windows Azure firewall rules</a:t>
            </a:r>
            <a:r>
              <a:rPr lang="en-US" dirty="0"/>
              <a:t> for this address link, which you will find in the Design Your Database section of the page. You will see a message that tells you that your current IP address (which is to say the IP address of your workstation) is not in the firewall </a:t>
            </a:r>
            <a:r>
              <a:rPr lang="en-US" dirty="0" smtClean="0"/>
              <a:t>rules.</a:t>
            </a:r>
          </a:p>
          <a:p>
            <a:pPr lvl="1"/>
            <a:r>
              <a:rPr lang="en-US" dirty="0" smtClean="0"/>
              <a:t>Click </a:t>
            </a:r>
            <a:r>
              <a:rPr lang="en-US" dirty="0"/>
              <a:t>the Yes button as shown in </a:t>
            </a:r>
            <a:r>
              <a:rPr lang="en-US" dirty="0">
                <a:solidFill>
                  <a:srgbClr val="FF0000"/>
                </a:solidFill>
              </a:rPr>
              <a:t>Figure 13-5</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161</a:t>
            </a:fld>
            <a:endParaRPr lang="en-US" dirty="0"/>
          </a:p>
        </p:txBody>
      </p:sp>
    </p:spTree>
    <p:extLst>
      <p:ext uri="{BB962C8B-B14F-4D97-AF65-F5344CB8AC3E}">
        <p14:creationId xmlns:p14="http://schemas.microsoft.com/office/powerpoint/2010/main" val="634498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13-5</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162</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6936"/>
            <a:ext cx="9726521" cy="1566070"/>
          </a:xfrm>
          <a:prstGeom prst="rect">
            <a:avLst/>
          </a:prstGeom>
          <a:ln>
            <a:solidFill>
              <a:schemeClr val="accent1"/>
            </a:solidFill>
          </a:ln>
        </p:spPr>
      </p:pic>
    </p:spTree>
    <p:extLst>
      <p:ext uri="{BB962C8B-B14F-4D97-AF65-F5344CB8AC3E}">
        <p14:creationId xmlns:p14="http://schemas.microsoft.com/office/powerpoint/2010/main" val="30914231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a:t>
            </a:r>
            <a:endParaRPr lang="en-US" dirty="0"/>
          </a:p>
        </p:txBody>
      </p:sp>
      <p:sp>
        <p:nvSpPr>
          <p:cNvPr id="3" name="Content Placeholder 2"/>
          <p:cNvSpPr>
            <a:spLocks noGrp="1"/>
          </p:cNvSpPr>
          <p:nvPr>
            <p:ph idx="1"/>
          </p:nvPr>
        </p:nvSpPr>
        <p:spPr/>
        <p:txBody>
          <a:bodyPr/>
          <a:lstStyle/>
          <a:p>
            <a:r>
              <a:rPr lang="en-US" dirty="0" smtClean="0"/>
              <a:t>Visual </a:t>
            </a:r>
            <a:r>
              <a:rPr lang="en-US" dirty="0"/>
              <a:t>Studio has support for deploying the database along with the </a:t>
            </a:r>
            <a:r>
              <a:rPr lang="en-US" dirty="0" smtClean="0"/>
              <a:t>application.</a:t>
            </a:r>
          </a:p>
          <a:p>
            <a:pPr lvl="1"/>
            <a:r>
              <a:rPr lang="en-US" dirty="0" smtClean="0"/>
              <a:t>I </a:t>
            </a:r>
            <a:r>
              <a:rPr lang="en-US" dirty="0"/>
              <a:t>recommend against using this feature since it is trivially easy to wipe out your real application data with a careless menu </a:t>
            </a:r>
            <a:r>
              <a:rPr lang="en-US" dirty="0" smtClean="0"/>
              <a:t>selection.</a:t>
            </a:r>
          </a:p>
          <a:p>
            <a:pPr lvl="1"/>
            <a:r>
              <a:rPr lang="en-US" dirty="0" smtClean="0"/>
              <a:t>Always </a:t>
            </a:r>
            <a:r>
              <a:rPr lang="en-US" dirty="0"/>
              <a:t>update your database separately and test thoroughly before doing so</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2417462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the Schema</a:t>
            </a:r>
          </a:p>
        </p:txBody>
      </p:sp>
      <p:sp>
        <p:nvSpPr>
          <p:cNvPr id="3" name="Content Placeholder 2"/>
          <p:cNvSpPr>
            <a:spLocks noGrp="1"/>
          </p:cNvSpPr>
          <p:nvPr>
            <p:ph idx="1"/>
          </p:nvPr>
        </p:nvSpPr>
        <p:spPr/>
        <p:txBody>
          <a:bodyPr/>
          <a:lstStyle/>
          <a:p>
            <a:r>
              <a:rPr lang="en-US" dirty="0" smtClean="0"/>
              <a:t>The </a:t>
            </a:r>
            <a:r>
              <a:rPr lang="en-US" dirty="0"/>
              <a:t>next step is to create the schema for the </a:t>
            </a:r>
            <a:r>
              <a:rPr lang="en-US" dirty="0" smtClean="0"/>
              <a:t>database.</a:t>
            </a:r>
          </a:p>
          <a:p>
            <a:pPr lvl="1"/>
            <a:r>
              <a:rPr lang="en-US" dirty="0" smtClean="0"/>
              <a:t>Click </a:t>
            </a:r>
            <a:r>
              <a:rPr lang="en-US" dirty="0"/>
              <a:t>the Design your SQL database link in the Connect to your Database </a:t>
            </a:r>
            <a:r>
              <a:rPr lang="en-US" dirty="0" smtClean="0"/>
              <a:t>section.</a:t>
            </a:r>
          </a:p>
          <a:p>
            <a:pPr lvl="1"/>
            <a:r>
              <a:rPr lang="en-US" dirty="0" smtClean="0"/>
              <a:t>Enter </a:t>
            </a:r>
            <a:r>
              <a:rPr lang="en-US" dirty="0"/>
              <a:t>the database name (mvc5sportsstore_db), username (sportsstore), and the password that you defined when creating the database, and click the Log On button, as shown in </a:t>
            </a:r>
            <a:r>
              <a:rPr lang="en-US" dirty="0">
                <a:solidFill>
                  <a:srgbClr val="FF0000"/>
                </a:solidFill>
              </a:rPr>
              <a:t>Figure 13-6</a:t>
            </a:r>
            <a:r>
              <a:rPr lang="en-US" dirty="0" smtClean="0"/>
              <a:t>.</a:t>
            </a:r>
          </a:p>
          <a:p>
            <a:pPr lvl="1"/>
            <a:r>
              <a:rPr lang="en-US" dirty="0"/>
              <a:t>At the top of the window you will see a New Query </a:t>
            </a:r>
            <a:r>
              <a:rPr lang="en-US" dirty="0" smtClean="0"/>
              <a:t>button.</a:t>
            </a:r>
          </a:p>
          <a:p>
            <a:pPr lvl="2"/>
            <a:r>
              <a:rPr lang="en-US" dirty="0" smtClean="0"/>
              <a:t>Click </a:t>
            </a:r>
            <a:r>
              <a:rPr lang="en-US" dirty="0"/>
              <a:t>the button and a text area will enter into which you can type </a:t>
            </a:r>
            <a:r>
              <a:rPr lang="en-US" dirty="0" smtClean="0"/>
              <a:t>SQL commands.</a:t>
            </a:r>
          </a:p>
          <a:p>
            <a:pPr lvl="2"/>
            <a:r>
              <a:rPr lang="en-US" dirty="0" smtClean="0"/>
              <a:t>This </a:t>
            </a:r>
            <a:r>
              <a:rPr lang="en-US" dirty="0"/>
              <a:t>is where I am going to provide the SQL commands that will create the database table I need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spTree>
    <p:extLst>
      <p:ext uri="{BB962C8B-B14F-4D97-AF65-F5344CB8AC3E}">
        <p14:creationId xmlns:p14="http://schemas.microsoft.com/office/powerpoint/2010/main" val="966327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13-6</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4035"/>
            <a:ext cx="4071564" cy="4884283"/>
          </a:xfrm>
          <a:prstGeom prst="rect">
            <a:avLst/>
          </a:prstGeom>
          <a:ln>
            <a:solidFill>
              <a:schemeClr val="accent1"/>
            </a:solidFill>
          </a:ln>
        </p:spPr>
      </p:pic>
    </p:spTree>
    <p:extLst>
      <p:ext uri="{BB962C8B-B14F-4D97-AF65-F5344CB8AC3E}">
        <p14:creationId xmlns:p14="http://schemas.microsoft.com/office/powerpoint/2010/main" val="29392838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Managing </a:t>
            </a:r>
            <a:r>
              <a:rPr lang="en-US" dirty="0"/>
              <a:t>the database requires </a:t>
            </a:r>
            <a:r>
              <a:rPr lang="en-US" dirty="0">
                <a:solidFill>
                  <a:srgbClr val="FF0000"/>
                </a:solidFill>
              </a:rPr>
              <a:t>Silverlight</a:t>
            </a:r>
            <a:r>
              <a:rPr lang="en-US" dirty="0"/>
              <a:t>, which you may need to install in your browser before you can continue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spTree>
    <p:extLst>
      <p:ext uri="{BB962C8B-B14F-4D97-AF65-F5344CB8AC3E}">
        <p14:creationId xmlns:p14="http://schemas.microsoft.com/office/powerpoint/2010/main" val="30391280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the Schema Command</a:t>
            </a:r>
          </a:p>
        </p:txBody>
      </p:sp>
      <p:sp>
        <p:nvSpPr>
          <p:cNvPr id="3" name="Content Placeholder 2"/>
          <p:cNvSpPr>
            <a:spLocks noGrp="1"/>
          </p:cNvSpPr>
          <p:nvPr>
            <p:ph idx="1"/>
          </p:nvPr>
        </p:nvSpPr>
        <p:spPr/>
        <p:txBody>
          <a:bodyPr/>
          <a:lstStyle/>
          <a:p>
            <a:r>
              <a:rPr lang="en-US" dirty="0" smtClean="0"/>
              <a:t>I </a:t>
            </a:r>
            <a:r>
              <a:rPr lang="en-US" dirty="0"/>
              <a:t>can get the </a:t>
            </a:r>
            <a:r>
              <a:rPr lang="en-US" dirty="0" smtClean="0"/>
              <a:t>SQL statements </a:t>
            </a:r>
            <a:r>
              <a:rPr lang="en-US" dirty="0"/>
              <a:t>I need from Visual </a:t>
            </a:r>
            <a:r>
              <a:rPr lang="en-US" dirty="0" smtClean="0"/>
              <a:t>Studio.</a:t>
            </a:r>
          </a:p>
          <a:p>
            <a:pPr lvl="1"/>
            <a:r>
              <a:rPr lang="en-US" dirty="0" smtClean="0"/>
              <a:t>Open </a:t>
            </a:r>
            <a:r>
              <a:rPr lang="en-US" dirty="0"/>
              <a:t>the Server Explorer window and expand the items it contains until you reach the entry for the Products table in the development SportsStore </a:t>
            </a:r>
            <a:r>
              <a:rPr lang="en-US" dirty="0" smtClean="0"/>
              <a:t>application.</a:t>
            </a:r>
          </a:p>
          <a:p>
            <a:pPr lvl="1"/>
            <a:r>
              <a:rPr lang="en-US" dirty="0" smtClean="0"/>
              <a:t>Right-click </a:t>
            </a:r>
            <a:r>
              <a:rPr lang="en-US" dirty="0"/>
              <a:t>the Products table and select Open Table </a:t>
            </a:r>
            <a:r>
              <a:rPr lang="en-US" dirty="0" smtClean="0"/>
              <a:t>Definition.</a:t>
            </a:r>
          </a:p>
          <a:p>
            <a:pPr lvl="1"/>
            <a:r>
              <a:rPr lang="en-US" dirty="0" smtClean="0"/>
              <a:t>The </a:t>
            </a:r>
            <a:r>
              <a:rPr lang="en-US" dirty="0"/>
              <a:t>editor for the table schema will be </a:t>
            </a:r>
            <a:r>
              <a:rPr lang="en-US" dirty="0" smtClean="0"/>
              <a:t>opened.</a:t>
            </a:r>
          </a:p>
          <a:p>
            <a:pPr lvl="1"/>
            <a:r>
              <a:rPr lang="en-US" dirty="0" smtClean="0"/>
              <a:t>In </a:t>
            </a:r>
            <a:r>
              <a:rPr lang="en-US" dirty="0"/>
              <a:t>the </a:t>
            </a:r>
            <a:r>
              <a:rPr lang="en-US" dirty="0" smtClean="0"/>
              <a:t>T-SQL tab</a:t>
            </a:r>
            <a:r>
              <a:rPr lang="en-US" dirty="0"/>
              <a:t>, you will see the </a:t>
            </a:r>
            <a:r>
              <a:rPr lang="en-US" dirty="0" smtClean="0"/>
              <a:t>SQL shown </a:t>
            </a:r>
            <a:r>
              <a:rPr lang="en-US" dirty="0"/>
              <a:t>in </a:t>
            </a:r>
            <a:r>
              <a:rPr lang="en-US" dirty="0">
                <a:solidFill>
                  <a:srgbClr val="FF0000"/>
                </a:solidFill>
              </a:rPr>
              <a:t>Listing 13-1</a:t>
            </a:r>
            <a:r>
              <a:rPr lang="en-US" dirty="0" smtClean="0"/>
              <a:t>.</a:t>
            </a:r>
          </a:p>
          <a:p>
            <a:pPr lvl="1"/>
            <a:r>
              <a:rPr lang="en-US" dirty="0"/>
              <a:t>Copy the </a:t>
            </a:r>
            <a:r>
              <a:rPr lang="en-US" dirty="0" smtClean="0"/>
              <a:t>SQL from </a:t>
            </a:r>
            <a:r>
              <a:rPr lang="en-US" dirty="0"/>
              <a:t>Visual Studio, paste it into the text area in the browser, and click the Run button at the top of the browser </a:t>
            </a:r>
            <a:r>
              <a:rPr lang="en-US" dirty="0" smtClean="0"/>
              <a:t>window.</a:t>
            </a:r>
          </a:p>
          <a:p>
            <a:pPr lvl="1"/>
            <a:r>
              <a:rPr lang="en-US" dirty="0" smtClean="0"/>
              <a:t>After </a:t>
            </a:r>
            <a:r>
              <a:rPr lang="en-US" dirty="0"/>
              <a:t>a second, you will see the message Command(s) completed successfully, which indicates that the Azure database contains a Product database using the same schema as I defined in the SportsStore application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spTree>
    <p:extLst>
      <p:ext uri="{BB962C8B-B14F-4D97-AF65-F5344CB8AC3E}">
        <p14:creationId xmlns:p14="http://schemas.microsoft.com/office/powerpoint/2010/main" val="31807875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13-1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0475"/>
            <a:ext cx="8764089" cy="3180760"/>
          </a:xfrm>
          <a:prstGeom prst="rect">
            <a:avLst/>
          </a:prstGeom>
          <a:ln>
            <a:solidFill>
              <a:schemeClr val="accent1"/>
            </a:solidFill>
          </a:ln>
        </p:spPr>
      </p:pic>
    </p:spTree>
    <p:extLst>
      <p:ext uri="{BB962C8B-B14F-4D97-AF65-F5344CB8AC3E}">
        <p14:creationId xmlns:p14="http://schemas.microsoft.com/office/powerpoint/2010/main" val="26682803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the Table Data</a:t>
            </a:r>
          </a:p>
        </p:txBody>
      </p:sp>
      <p:sp>
        <p:nvSpPr>
          <p:cNvPr id="3" name="Content Placeholder 2"/>
          <p:cNvSpPr>
            <a:spLocks noGrp="1"/>
          </p:cNvSpPr>
          <p:nvPr>
            <p:ph idx="1"/>
          </p:nvPr>
        </p:nvSpPr>
        <p:spPr/>
        <p:txBody>
          <a:bodyPr/>
          <a:lstStyle/>
          <a:p>
            <a:r>
              <a:rPr lang="en-US" dirty="0" smtClean="0"/>
              <a:t>Now </a:t>
            </a:r>
            <a:r>
              <a:rPr lang="en-US" dirty="0"/>
              <a:t>that I have created the table, I can populate it with the product data that I used in Chapter </a:t>
            </a:r>
            <a:r>
              <a:rPr lang="en-US" dirty="0" smtClean="0"/>
              <a:t>7.</a:t>
            </a:r>
          </a:p>
          <a:p>
            <a:pPr lvl="1"/>
            <a:r>
              <a:rPr lang="en-US" dirty="0" smtClean="0"/>
              <a:t>Return </a:t>
            </a:r>
            <a:r>
              <a:rPr lang="en-US" dirty="0"/>
              <a:t>to the Products entry in the Database Explorer window, right-click, and select Show Table Data from the pop-up </a:t>
            </a:r>
            <a:r>
              <a:rPr lang="en-US" dirty="0" smtClean="0"/>
              <a:t>menu.</a:t>
            </a:r>
          </a:p>
          <a:p>
            <a:pPr lvl="1"/>
            <a:r>
              <a:rPr lang="en-US" dirty="0" smtClean="0"/>
              <a:t>You </a:t>
            </a:r>
            <a:r>
              <a:rPr lang="en-US" dirty="0"/>
              <a:t>will find a Script button at the top of the window that is opened, as shown in </a:t>
            </a:r>
            <a:r>
              <a:rPr lang="en-US" dirty="0">
                <a:solidFill>
                  <a:srgbClr val="FF0000"/>
                </a:solidFill>
              </a:rPr>
              <a:t>Figure 13-7</a:t>
            </a:r>
            <a:r>
              <a:rPr lang="en-US" dirty="0" smtClean="0"/>
              <a:t>.</a:t>
            </a:r>
          </a:p>
          <a:p>
            <a:pPr lvl="1"/>
            <a:r>
              <a:rPr lang="en-US" dirty="0"/>
              <a:t>A new window will open containing another </a:t>
            </a:r>
            <a:r>
              <a:rPr lang="en-US" dirty="0" smtClean="0"/>
              <a:t>SQL statement.</a:t>
            </a:r>
          </a:p>
          <a:p>
            <a:pPr lvl="1"/>
            <a:r>
              <a:rPr lang="en-US" dirty="0"/>
              <a:t>Clear the text area in the Azure browser window and paste the </a:t>
            </a:r>
            <a:r>
              <a:rPr lang="en-US" dirty="0" smtClean="0"/>
              <a:t>SQL in </a:t>
            </a:r>
            <a:r>
              <a:rPr lang="en-US" dirty="0"/>
              <a:t>its </a:t>
            </a:r>
            <a:r>
              <a:rPr lang="en-US" dirty="0" smtClean="0"/>
              <a:t>place.</a:t>
            </a:r>
          </a:p>
          <a:p>
            <a:pPr lvl="1"/>
            <a:r>
              <a:rPr lang="en-US" dirty="0" smtClean="0"/>
              <a:t>Click </a:t>
            </a:r>
            <a:r>
              <a:rPr lang="en-US" dirty="0"/>
              <a:t>the Run button. The script will be executed and add the data to the table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394441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Ruby on Rails</a:t>
            </a:r>
          </a:p>
        </p:txBody>
      </p:sp>
      <p:sp>
        <p:nvSpPr>
          <p:cNvPr id="3" name="Content Placeholder 2"/>
          <p:cNvSpPr>
            <a:spLocks noGrp="1"/>
          </p:cNvSpPr>
          <p:nvPr>
            <p:ph idx="1"/>
          </p:nvPr>
        </p:nvSpPr>
        <p:spPr/>
        <p:txBody>
          <a:bodyPr/>
          <a:lstStyle/>
          <a:p>
            <a:r>
              <a:rPr lang="en-US" dirty="0"/>
              <a:t>In </a:t>
            </a:r>
            <a:r>
              <a:rPr lang="en-US" dirty="0">
                <a:solidFill>
                  <a:srgbClr val="FF0000"/>
                </a:solidFill>
              </a:rPr>
              <a:t>2004</a:t>
            </a:r>
            <a:r>
              <a:rPr lang="en-US" dirty="0"/>
              <a:t>, </a:t>
            </a:r>
            <a:r>
              <a:rPr lang="en-US" dirty="0">
                <a:solidFill>
                  <a:srgbClr val="FF0000"/>
                </a:solidFill>
              </a:rPr>
              <a:t>Ruby on Rails</a:t>
            </a:r>
            <a:r>
              <a:rPr lang="en-US" dirty="0"/>
              <a:t> was a quiet, open source contribution from an </a:t>
            </a:r>
            <a:r>
              <a:rPr lang="en-US" dirty="0">
                <a:solidFill>
                  <a:srgbClr val="FF0000"/>
                </a:solidFill>
              </a:rPr>
              <a:t>unknown </a:t>
            </a:r>
            <a:r>
              <a:rPr lang="en-US" dirty="0" smtClean="0">
                <a:solidFill>
                  <a:srgbClr val="FF0000"/>
                </a:solidFill>
              </a:rPr>
              <a:t>player</a:t>
            </a:r>
            <a:r>
              <a:rPr lang="en-US" dirty="0" smtClean="0"/>
              <a:t>.</a:t>
            </a:r>
          </a:p>
          <a:p>
            <a:pPr lvl="1"/>
            <a:r>
              <a:rPr lang="en-US" dirty="0" smtClean="0"/>
              <a:t>Suddenly </a:t>
            </a:r>
            <a:r>
              <a:rPr lang="en-US" dirty="0"/>
              <a:t>fame hit, transforming the rules of Web </a:t>
            </a:r>
            <a:r>
              <a:rPr lang="en-US" dirty="0" smtClean="0"/>
              <a:t>development.</a:t>
            </a:r>
          </a:p>
          <a:p>
            <a:pPr lvl="1"/>
            <a:r>
              <a:rPr lang="en-US" dirty="0" smtClean="0"/>
              <a:t>It’s </a:t>
            </a:r>
            <a:r>
              <a:rPr lang="en-US" dirty="0"/>
              <a:t>not that Ruby on Rails contained revolutionary technology but that the </a:t>
            </a:r>
            <a:r>
              <a:rPr lang="en-US" dirty="0">
                <a:solidFill>
                  <a:srgbClr val="FF0000"/>
                </a:solidFill>
              </a:rPr>
              <a:t>concept</a:t>
            </a:r>
            <a:r>
              <a:rPr lang="en-US" dirty="0"/>
              <a:t> took </a:t>
            </a:r>
            <a:r>
              <a:rPr lang="en-US" dirty="0">
                <a:solidFill>
                  <a:srgbClr val="FF0000"/>
                </a:solidFill>
              </a:rPr>
              <a:t>existing ingredients</a:t>
            </a:r>
            <a:r>
              <a:rPr lang="en-US" dirty="0"/>
              <a:t> and </a:t>
            </a:r>
            <a:r>
              <a:rPr lang="en-US" dirty="0">
                <a:solidFill>
                  <a:srgbClr val="FF0000"/>
                </a:solidFill>
              </a:rPr>
              <a:t>blended</a:t>
            </a:r>
            <a:r>
              <a:rPr lang="en-US" dirty="0"/>
              <a:t> them in such a </a:t>
            </a:r>
            <a:r>
              <a:rPr lang="en-US" dirty="0">
                <a:solidFill>
                  <a:srgbClr val="FF0000"/>
                </a:solidFill>
              </a:rPr>
              <a:t>compelling</a:t>
            </a:r>
            <a:r>
              <a:rPr lang="en-US" dirty="0"/>
              <a:t> and </a:t>
            </a:r>
            <a:r>
              <a:rPr lang="en-US" dirty="0">
                <a:solidFill>
                  <a:srgbClr val="FF0000"/>
                </a:solidFill>
              </a:rPr>
              <a:t>appealing</a:t>
            </a:r>
            <a:r>
              <a:rPr lang="en-US" dirty="0"/>
              <a:t> way as to put existing platforms to </a:t>
            </a:r>
            <a:r>
              <a:rPr lang="en-US" dirty="0" smtClean="0"/>
              <a:t>shame.</a:t>
            </a:r>
          </a:p>
          <a:p>
            <a:pPr lvl="1"/>
            <a:r>
              <a:rPr lang="en-US" dirty="0" smtClean="0"/>
              <a:t>Ruby </a:t>
            </a:r>
            <a:r>
              <a:rPr lang="en-US" dirty="0"/>
              <a:t>on Rails (or just Rails, as it is commonly called) </a:t>
            </a:r>
            <a:r>
              <a:rPr lang="en-US" dirty="0">
                <a:solidFill>
                  <a:srgbClr val="FF0000"/>
                </a:solidFill>
              </a:rPr>
              <a:t>embraced</a:t>
            </a:r>
            <a:r>
              <a:rPr lang="en-US" dirty="0"/>
              <a:t> an </a:t>
            </a:r>
            <a:r>
              <a:rPr lang="en-US" dirty="0">
                <a:solidFill>
                  <a:srgbClr val="FF0000"/>
                </a:solidFill>
              </a:rPr>
              <a:t>MVC architecture</a:t>
            </a:r>
            <a:r>
              <a:rPr lang="en-US" dirty="0"/>
              <a:t>, which I describe in Chapter </a:t>
            </a:r>
            <a:r>
              <a:rPr lang="en-US" dirty="0" smtClean="0"/>
              <a:t>3.</a:t>
            </a:r>
          </a:p>
          <a:p>
            <a:pPr lvl="1"/>
            <a:r>
              <a:rPr lang="en-US" dirty="0" smtClean="0"/>
              <a:t>By </a:t>
            </a:r>
            <a:r>
              <a:rPr lang="en-US" dirty="0"/>
              <a:t>applying MVC and working in tune with the </a:t>
            </a:r>
            <a:r>
              <a:rPr lang="en-US" dirty="0">
                <a:solidFill>
                  <a:srgbClr val="FF0000"/>
                </a:solidFill>
              </a:rPr>
              <a:t>HTTP protocol</a:t>
            </a:r>
            <a:r>
              <a:rPr lang="en-US" dirty="0"/>
              <a:t>, by promoting conventions instead of the need for configuration, and by integrating an object-relational mapping (</a:t>
            </a:r>
            <a:r>
              <a:rPr lang="en-US" dirty="0" smtClean="0">
                <a:solidFill>
                  <a:srgbClr val="FF0000"/>
                </a:solidFill>
              </a:rPr>
              <a:t>ORM</a:t>
            </a:r>
            <a:r>
              <a:rPr lang="en-US" dirty="0" smtClean="0"/>
              <a:t>) </a:t>
            </a:r>
            <a:r>
              <a:rPr lang="en-US" dirty="0"/>
              <a:t>tool into its core, </a:t>
            </a:r>
            <a:r>
              <a:rPr lang="en-US" dirty="0">
                <a:solidFill>
                  <a:srgbClr val="FF0000"/>
                </a:solidFill>
              </a:rPr>
              <a:t>Rails applications</a:t>
            </a:r>
            <a:r>
              <a:rPr lang="en-US" dirty="0"/>
              <a:t> more or less fell into place without much </a:t>
            </a:r>
            <a:r>
              <a:rPr lang="en-US" dirty="0" smtClean="0"/>
              <a:t>effort.</a:t>
            </a:r>
          </a:p>
          <a:p>
            <a:pPr lvl="1"/>
            <a:r>
              <a:rPr lang="en-US" dirty="0" smtClean="0"/>
              <a:t>It </a:t>
            </a:r>
            <a:r>
              <a:rPr lang="en-US" dirty="0"/>
              <a:t>was as if this was how Web development should have been all </a:t>
            </a:r>
            <a:r>
              <a:rPr lang="en-US" dirty="0" smtClean="0"/>
              <a:t>along.</a:t>
            </a:r>
          </a:p>
          <a:p>
            <a:pPr lvl="1"/>
            <a:r>
              <a:rPr lang="en-US" dirty="0" smtClean="0"/>
              <a:t>Rails </a:t>
            </a:r>
            <a:r>
              <a:rPr lang="en-US" dirty="0"/>
              <a:t>showed that </a:t>
            </a:r>
            <a:r>
              <a:rPr lang="en-US" dirty="0">
                <a:solidFill>
                  <a:srgbClr val="FF0000"/>
                </a:solidFill>
              </a:rPr>
              <a:t>Web standards compliance</a:t>
            </a:r>
            <a:r>
              <a:rPr lang="en-US" dirty="0"/>
              <a:t> and </a:t>
            </a:r>
            <a:r>
              <a:rPr lang="en-US" dirty="0">
                <a:solidFill>
                  <a:srgbClr val="FF0000"/>
                </a:solidFill>
              </a:rPr>
              <a:t>RESTfulness</a:t>
            </a:r>
            <a:r>
              <a:rPr lang="en-US" dirty="0"/>
              <a:t> don’t need to be </a:t>
            </a:r>
            <a:r>
              <a:rPr lang="en-US" dirty="0" smtClean="0"/>
              <a:t>hard.</a:t>
            </a:r>
          </a:p>
          <a:p>
            <a:pPr lvl="1"/>
            <a:r>
              <a:rPr lang="en-US" dirty="0" smtClean="0"/>
              <a:t>It </a:t>
            </a:r>
            <a:r>
              <a:rPr lang="en-US" dirty="0"/>
              <a:t>also showed that agile development and TDD work best when the framework is designed to support them. </a:t>
            </a:r>
            <a:endParaRPr lang="en-US" dirty="0" smtClean="0"/>
          </a:p>
          <a:p>
            <a:pPr lvl="1"/>
            <a:r>
              <a:rPr lang="en-US" dirty="0" smtClean="0"/>
              <a:t>The </a:t>
            </a:r>
            <a:r>
              <a:rPr lang="en-US" dirty="0"/>
              <a:t>rest of the Web development world has been catching up ever since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a:t>
            </a:fld>
            <a:endParaRPr lang="en-US" dirty="0"/>
          </a:p>
        </p:txBody>
      </p:sp>
    </p:spTree>
    <p:extLst>
      <p:ext uri="{BB962C8B-B14F-4D97-AF65-F5344CB8AC3E}">
        <p14:creationId xmlns:p14="http://schemas.microsoft.com/office/powerpoint/2010/main" val="2235097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13-7</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170</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2861"/>
            <a:ext cx="9478055" cy="3829817"/>
          </a:xfrm>
          <a:prstGeom prst="rect">
            <a:avLst/>
          </a:prstGeom>
          <a:ln>
            <a:solidFill>
              <a:schemeClr val="accent1"/>
            </a:solidFill>
          </a:ln>
        </p:spPr>
      </p:pic>
    </p:spTree>
    <p:extLst>
      <p:ext uri="{BB962C8B-B14F-4D97-AF65-F5344CB8AC3E}">
        <p14:creationId xmlns:p14="http://schemas.microsoft.com/office/powerpoint/2010/main" val="35067487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Deploying the Application</a:t>
            </a:r>
          </a:p>
        </p:txBody>
      </p:sp>
      <p:sp>
        <p:nvSpPr>
          <p:cNvPr id="3" name="Content Placeholder 2"/>
          <p:cNvSpPr>
            <a:spLocks noGrp="1"/>
          </p:cNvSpPr>
          <p:nvPr>
            <p:ph idx="1"/>
          </p:nvPr>
        </p:nvSpPr>
        <p:spPr/>
        <p:txBody>
          <a:bodyPr/>
          <a:lstStyle/>
          <a:p>
            <a:r>
              <a:rPr lang="en-US" dirty="0" smtClean="0"/>
              <a:t>Now </a:t>
            </a:r>
            <a:r>
              <a:rPr lang="en-US" dirty="0"/>
              <a:t>that the setup is complete, deploying the application is </a:t>
            </a:r>
            <a:r>
              <a:rPr lang="en-US" dirty="0" smtClean="0"/>
              <a:t>simple.</a:t>
            </a:r>
          </a:p>
          <a:p>
            <a:pPr lvl="1"/>
            <a:r>
              <a:rPr lang="en-US" dirty="0" smtClean="0"/>
              <a:t>Return </a:t>
            </a:r>
            <a:r>
              <a:rPr lang="en-US" dirty="0"/>
              <a:t>to the main Azure portal and click the Web Sites </a:t>
            </a:r>
            <a:r>
              <a:rPr lang="en-US" dirty="0" smtClean="0"/>
              <a:t>button.</a:t>
            </a:r>
          </a:p>
          <a:p>
            <a:pPr lvl="1"/>
            <a:r>
              <a:rPr lang="en-US" dirty="0" smtClean="0"/>
              <a:t>Click </a:t>
            </a:r>
            <a:r>
              <a:rPr lang="en-US" dirty="0"/>
              <a:t>the </a:t>
            </a:r>
            <a:r>
              <a:rPr lang="en-US" dirty="0">
                <a:solidFill>
                  <a:srgbClr val="FF0000"/>
                </a:solidFill>
              </a:rPr>
              <a:t>mvc5sportsstore</a:t>
            </a:r>
            <a:r>
              <a:rPr lang="en-US" dirty="0"/>
              <a:t> web site to open the dashboard page and click the Download the publish profile link in the Publish your app </a:t>
            </a:r>
            <a:r>
              <a:rPr lang="en-US" dirty="0" smtClean="0"/>
              <a:t>section.</a:t>
            </a:r>
          </a:p>
          <a:p>
            <a:pPr lvl="1"/>
            <a:r>
              <a:rPr lang="en-US" dirty="0" smtClean="0"/>
              <a:t>Save </a:t>
            </a:r>
            <a:r>
              <a:rPr lang="en-US" dirty="0"/>
              <a:t>this file in a prominent </a:t>
            </a:r>
            <a:r>
              <a:rPr lang="en-US" dirty="0" smtClean="0"/>
              <a:t>location.</a:t>
            </a:r>
          </a:p>
          <a:p>
            <a:pPr lvl="1"/>
            <a:r>
              <a:rPr lang="en-US" dirty="0" smtClean="0"/>
              <a:t>For </a:t>
            </a:r>
            <a:r>
              <a:rPr lang="en-US" dirty="0"/>
              <a:t>my Azure service, the file is called </a:t>
            </a:r>
            <a:r>
              <a:rPr lang="en-US" dirty="0">
                <a:solidFill>
                  <a:srgbClr val="FF0000"/>
                </a:solidFill>
              </a:rPr>
              <a:t>mvc5sportsstore.azurewebsites.net.PublishSettings</a:t>
            </a:r>
            <a:r>
              <a:rPr lang="en-US" dirty="0"/>
              <a:t> and I saved it to the </a:t>
            </a:r>
            <a:r>
              <a:rPr lang="en-US" dirty="0" smtClean="0"/>
              <a:t>desktop.</a:t>
            </a:r>
          </a:p>
          <a:p>
            <a:pPr lvl="1"/>
            <a:r>
              <a:rPr lang="en-US" dirty="0" smtClean="0"/>
              <a:t>This </a:t>
            </a:r>
            <a:r>
              <a:rPr lang="en-US" dirty="0"/>
              <a:t>file contains the details that Visual Studio needs to publish your app to the Azure </a:t>
            </a:r>
            <a:r>
              <a:rPr lang="en-US" dirty="0" smtClean="0"/>
              <a:t>infrastructure.</a:t>
            </a:r>
          </a:p>
          <a:p>
            <a:pPr lvl="1"/>
            <a:r>
              <a:rPr lang="en-US" dirty="0" smtClean="0"/>
              <a:t>Return </a:t>
            </a:r>
            <a:r>
              <a:rPr lang="en-US" dirty="0"/>
              <a:t>to Visual Studio and right-click the </a:t>
            </a:r>
            <a:r>
              <a:rPr lang="en-US" dirty="0">
                <a:solidFill>
                  <a:srgbClr val="FF0000"/>
                </a:solidFill>
              </a:rPr>
              <a:t>SportsStore.WebUI</a:t>
            </a:r>
            <a:r>
              <a:rPr lang="en-US" dirty="0"/>
              <a:t> project in the Solution Explorer and select </a:t>
            </a:r>
            <a:r>
              <a:rPr lang="en-US" dirty="0">
                <a:solidFill>
                  <a:srgbClr val="FF0000"/>
                </a:solidFill>
              </a:rPr>
              <a:t>Publish</a:t>
            </a:r>
            <a:r>
              <a:rPr lang="en-US" dirty="0"/>
              <a:t> from the pop-up </a:t>
            </a:r>
            <a:r>
              <a:rPr lang="en-US" dirty="0" smtClean="0"/>
              <a:t>menu.</a:t>
            </a:r>
          </a:p>
          <a:p>
            <a:pPr lvl="1"/>
            <a:r>
              <a:rPr lang="en-US" dirty="0" smtClean="0"/>
              <a:t>You </a:t>
            </a:r>
            <a:r>
              <a:rPr lang="en-US" dirty="0"/>
              <a:t>will see the Publish Web dialog window, as illustrated by </a:t>
            </a:r>
            <a:r>
              <a:rPr lang="en-US" dirty="0">
                <a:solidFill>
                  <a:srgbClr val="FF0000"/>
                </a:solidFill>
              </a:rPr>
              <a:t>Figure 13-8</a:t>
            </a:r>
            <a:r>
              <a:rPr lang="en-US" dirty="0" smtClean="0"/>
              <a:t>.</a:t>
            </a:r>
          </a:p>
          <a:p>
            <a:pPr lvl="1"/>
            <a:r>
              <a:rPr lang="en-US" dirty="0"/>
              <a:t>Click the Import button and locate the file that you downloaded from the Azure </a:t>
            </a:r>
            <a:r>
              <a:rPr lang="en-US" dirty="0" smtClean="0"/>
              <a:t>portal.</a:t>
            </a:r>
          </a:p>
          <a:p>
            <a:pPr lvl="1"/>
            <a:r>
              <a:rPr lang="en-US" dirty="0" smtClean="0"/>
              <a:t>Visual </a:t>
            </a:r>
            <a:r>
              <a:rPr lang="en-US" dirty="0"/>
              <a:t>Studio will process the file and display the details of your </a:t>
            </a:r>
            <a:r>
              <a:rPr lang="en-US" dirty="0">
                <a:solidFill>
                  <a:srgbClr val="FF0000"/>
                </a:solidFill>
              </a:rPr>
              <a:t>Azure service configuration</a:t>
            </a:r>
            <a:r>
              <a:rPr lang="en-US" dirty="0"/>
              <a:t>, as shown in </a:t>
            </a:r>
            <a:r>
              <a:rPr lang="en-US" dirty="0">
                <a:solidFill>
                  <a:srgbClr val="FF0000"/>
                </a:solidFill>
              </a:rPr>
              <a:t>Figure 13-9</a:t>
            </a:r>
            <a:r>
              <a:rPr lang="en-US" dirty="0"/>
              <a:t>. </a:t>
            </a:r>
          </a:p>
          <a:p>
            <a:pPr lvl="1"/>
            <a:r>
              <a:rPr lang="en-US" dirty="0" smtClean="0"/>
              <a:t>Your </a:t>
            </a:r>
            <a:r>
              <a:rPr lang="en-US" dirty="0"/>
              <a:t>details will reflect the name you selected for your web site</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spTree>
    <p:extLst>
      <p:ext uri="{BB962C8B-B14F-4D97-AF65-F5344CB8AC3E}">
        <p14:creationId xmlns:p14="http://schemas.microsoft.com/office/powerpoint/2010/main" val="23150988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the </a:t>
            </a:r>
            <a:r>
              <a:rPr lang="en-US" dirty="0" smtClean="0"/>
              <a:t>Application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There </a:t>
            </a:r>
            <a:r>
              <a:rPr lang="en-US" dirty="0"/>
              <a:t>is no need to change any of the values that are </a:t>
            </a:r>
            <a:r>
              <a:rPr lang="en-US" dirty="0" smtClean="0"/>
              <a:t>displayed.</a:t>
            </a:r>
          </a:p>
          <a:p>
            <a:pPr lvl="1"/>
            <a:r>
              <a:rPr lang="en-US" dirty="0" smtClean="0"/>
              <a:t>Click </a:t>
            </a:r>
            <a:r>
              <a:rPr lang="en-US" dirty="0"/>
              <a:t>the Next button to move to the next stage of the deployment process, which you can see in </a:t>
            </a:r>
            <a:r>
              <a:rPr lang="en-US" dirty="0">
                <a:solidFill>
                  <a:srgbClr val="FF0000"/>
                </a:solidFill>
              </a:rPr>
              <a:t>Figure </a:t>
            </a:r>
            <a:r>
              <a:rPr lang="en-US" dirty="0" smtClean="0">
                <a:solidFill>
                  <a:srgbClr val="FF0000"/>
                </a:solidFill>
              </a:rPr>
              <a:t>13-10</a:t>
            </a:r>
            <a:r>
              <a:rPr lang="en-US" dirty="0"/>
              <a:t>.</a:t>
            </a:r>
          </a:p>
          <a:p>
            <a:pPr lvl="1"/>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spTree>
    <p:extLst>
      <p:ext uri="{BB962C8B-B14F-4D97-AF65-F5344CB8AC3E}">
        <p14:creationId xmlns:p14="http://schemas.microsoft.com/office/powerpoint/2010/main" val="2772665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13-8</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7529"/>
            <a:ext cx="8368121" cy="4445974"/>
          </a:xfrm>
          <a:prstGeom prst="rect">
            <a:avLst/>
          </a:prstGeom>
          <a:ln>
            <a:solidFill>
              <a:schemeClr val="accent1"/>
            </a:solidFill>
          </a:ln>
        </p:spPr>
      </p:pic>
    </p:spTree>
    <p:extLst>
      <p:ext uri="{BB962C8B-B14F-4D97-AF65-F5344CB8AC3E}">
        <p14:creationId xmlns:p14="http://schemas.microsoft.com/office/powerpoint/2010/main" val="23177845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13-9</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 y="1272007"/>
            <a:ext cx="6254475" cy="5120084"/>
          </a:xfrm>
          <a:prstGeom prst="rect">
            <a:avLst/>
          </a:prstGeom>
          <a:ln>
            <a:solidFill>
              <a:schemeClr val="accent1"/>
            </a:solidFill>
          </a:ln>
        </p:spPr>
      </p:pic>
    </p:spTree>
    <p:extLst>
      <p:ext uri="{BB962C8B-B14F-4D97-AF65-F5344CB8AC3E}">
        <p14:creationId xmlns:p14="http://schemas.microsoft.com/office/powerpoint/2010/main" val="23913168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13-10</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9448"/>
            <a:ext cx="6717847" cy="4948538"/>
          </a:xfrm>
          <a:prstGeom prst="rect">
            <a:avLst/>
          </a:prstGeom>
        </p:spPr>
      </p:pic>
    </p:spTree>
    <p:extLst>
      <p:ext uri="{BB962C8B-B14F-4D97-AF65-F5344CB8AC3E}">
        <p14:creationId xmlns:p14="http://schemas.microsoft.com/office/powerpoint/2010/main" val="13704661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5" y="5336171"/>
            <a:ext cx="3238500" cy="1171575"/>
          </a:xfrm>
          <a:prstGeom prst="rect">
            <a:avLst/>
          </a:prstGeom>
          <a:ln>
            <a:solidFill>
              <a:srgbClr val="5B9BD5"/>
            </a:solidFill>
          </a:ln>
        </p:spPr>
      </p:pic>
      <p:sp>
        <p:nvSpPr>
          <p:cNvPr id="7" name="Text Placeholder 6"/>
          <p:cNvSpPr>
            <a:spLocks noGrp="1"/>
          </p:cNvSpPr>
          <p:nvPr>
            <p:ph type="body" sz="quarter" idx="13"/>
          </p:nvPr>
        </p:nvSpPr>
        <p:spPr/>
        <p:txBody>
          <a:bodyPr/>
          <a:lstStyle/>
          <a:p>
            <a:r>
              <a:rPr lang="en-US" dirty="0"/>
              <a:t>Overview of MVC Project</a:t>
            </a:r>
          </a:p>
        </p:txBody>
      </p:sp>
      <p:sp>
        <p:nvSpPr>
          <p:cNvPr id="8" name="Text Placeholder 7"/>
          <p:cNvSpPr>
            <a:spLocks noGrp="1"/>
          </p:cNvSpPr>
          <p:nvPr>
            <p:ph type="body" sz="quarter" idx="16"/>
          </p:nvPr>
        </p:nvSpPr>
        <p:spPr/>
        <p:txBody>
          <a:bodyPr/>
          <a:lstStyle/>
          <a:p>
            <a:r>
              <a:rPr lang="en-US" dirty="0" smtClean="0"/>
              <a:t>14</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176</a:t>
            </a:fld>
            <a:endParaRPr lang="en-US"/>
          </a:p>
        </p:txBody>
      </p:sp>
    </p:spTree>
    <p:extLst>
      <p:ext uri="{BB962C8B-B14F-4D97-AF65-F5344CB8AC3E}">
        <p14:creationId xmlns:p14="http://schemas.microsoft.com/office/powerpoint/2010/main" val="268767156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I am going to provide some additional context before diving into </a:t>
            </a:r>
            <a:r>
              <a:rPr lang="en-US" sz="2000" dirty="0">
                <a:solidFill>
                  <a:srgbClr val="FF0000"/>
                </a:solidFill>
              </a:rPr>
              <a:t>MVC Framework</a:t>
            </a:r>
            <a:r>
              <a:rPr lang="en-US" sz="2000" dirty="0"/>
              <a:t> </a:t>
            </a:r>
            <a:r>
              <a:rPr lang="en-US" sz="2000" dirty="0" smtClean="0"/>
              <a:t>features.</a:t>
            </a:r>
          </a:p>
          <a:p>
            <a:pPr marL="461963">
              <a:buFont typeface="Wingdings" panose="05000000000000000000" pitchFamily="2" charset="2"/>
              <a:buChar char="§"/>
            </a:pPr>
            <a:r>
              <a:rPr lang="en-US" sz="2000" dirty="0" smtClean="0"/>
              <a:t>This </a:t>
            </a:r>
            <a:r>
              <a:rPr lang="en-US" sz="2000" dirty="0"/>
              <a:t>chapter gives an overview </a:t>
            </a:r>
            <a:r>
              <a:rPr lang="en-US" sz="2000" dirty="0" smtClean="0"/>
              <a:t>of</a:t>
            </a:r>
          </a:p>
          <a:p>
            <a:pPr marL="809626" lvl="1" indent="-342900">
              <a:buFont typeface="Wingdings" panose="05000000000000000000" pitchFamily="2" charset="2"/>
              <a:buChar char="ü"/>
            </a:pPr>
            <a:r>
              <a:rPr lang="en-US" dirty="0" smtClean="0"/>
              <a:t>the </a:t>
            </a:r>
            <a:r>
              <a:rPr lang="en-US" dirty="0">
                <a:solidFill>
                  <a:srgbClr val="FF0000"/>
                </a:solidFill>
              </a:rPr>
              <a:t>structure</a:t>
            </a:r>
            <a:r>
              <a:rPr lang="en-US" dirty="0"/>
              <a:t> and </a:t>
            </a:r>
            <a:r>
              <a:rPr lang="en-US" dirty="0">
                <a:solidFill>
                  <a:srgbClr val="FF0000"/>
                </a:solidFill>
              </a:rPr>
              <a:t>nature</a:t>
            </a:r>
            <a:r>
              <a:rPr lang="en-US" dirty="0"/>
              <a:t> of an </a:t>
            </a:r>
            <a:r>
              <a:rPr lang="en-US" dirty="0">
                <a:solidFill>
                  <a:srgbClr val="FF0000"/>
                </a:solidFill>
              </a:rPr>
              <a:t>ASP.NET MVC </a:t>
            </a:r>
            <a:r>
              <a:rPr lang="en-US" dirty="0" smtClean="0">
                <a:solidFill>
                  <a:srgbClr val="FF0000"/>
                </a:solidFill>
              </a:rPr>
              <a:t>application</a:t>
            </a:r>
            <a:endParaRPr lang="en-US" dirty="0"/>
          </a:p>
          <a:p>
            <a:pPr marL="809626" lvl="1" indent="-342900">
              <a:buFont typeface="Wingdings" panose="05000000000000000000" pitchFamily="2" charset="2"/>
              <a:buChar char="ü"/>
            </a:pPr>
            <a:r>
              <a:rPr lang="en-US" dirty="0" smtClean="0"/>
              <a:t>including </a:t>
            </a:r>
            <a:r>
              <a:rPr lang="en-US" dirty="0"/>
              <a:t>the default project structure and naming </a:t>
            </a:r>
            <a:r>
              <a:rPr lang="en-US" dirty="0" smtClean="0"/>
              <a:t>conventions,</a:t>
            </a:r>
          </a:p>
          <a:p>
            <a:pPr marL="809626" lvl="1" indent="-342900">
              <a:buFont typeface="Wingdings" panose="05000000000000000000" pitchFamily="2" charset="2"/>
              <a:buChar char="ü"/>
            </a:pPr>
            <a:r>
              <a:rPr lang="en-US" dirty="0" smtClean="0"/>
              <a:t>some </a:t>
            </a:r>
            <a:r>
              <a:rPr lang="en-US" dirty="0"/>
              <a:t>of which are optional and some of which are hard-coded into the way that the MVC Framework </a:t>
            </a:r>
            <a:r>
              <a:rPr lang="en-US" dirty="0" smtClean="0"/>
              <a:t>operates</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177</a:t>
            </a:fld>
            <a:endParaRPr lang="en-US"/>
          </a:p>
        </p:txBody>
      </p:sp>
    </p:spTree>
    <p:extLst>
      <p:ext uri="{BB962C8B-B14F-4D97-AF65-F5344CB8AC3E}">
        <p14:creationId xmlns:p14="http://schemas.microsoft.com/office/powerpoint/2010/main" val="273537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Visual Studio MVC Projects </a:t>
            </a:r>
          </a:p>
        </p:txBody>
      </p:sp>
      <p:sp>
        <p:nvSpPr>
          <p:cNvPr id="3" name="Content Placeholder 2"/>
          <p:cNvSpPr>
            <a:spLocks noGrp="1"/>
          </p:cNvSpPr>
          <p:nvPr>
            <p:ph idx="1"/>
          </p:nvPr>
        </p:nvSpPr>
        <p:spPr/>
        <p:txBody>
          <a:bodyPr/>
          <a:lstStyle/>
          <a:p>
            <a:r>
              <a:rPr lang="en-US" dirty="0"/>
              <a:t>When you create a new ASP.NET project, Visual Studio gives you a number of choices as to the </a:t>
            </a:r>
            <a:r>
              <a:rPr lang="en-US" dirty="0">
                <a:solidFill>
                  <a:srgbClr val="FF0000"/>
                </a:solidFill>
              </a:rPr>
              <a:t>initial content</a:t>
            </a:r>
            <a:r>
              <a:rPr lang="en-US" dirty="0"/>
              <a:t> you want in the project.</a:t>
            </a:r>
          </a:p>
          <a:p>
            <a:pPr lvl="1"/>
            <a:r>
              <a:rPr lang="en-US" dirty="0"/>
              <a:t>The idea is to ease the learning process for new developers and apply some time-saving best practices for common features and tasks.</a:t>
            </a:r>
          </a:p>
          <a:p>
            <a:pPr lvl="1"/>
            <a:r>
              <a:rPr lang="en-US" dirty="0"/>
              <a:t>This support continues with templates used to create controllers and views that are created with template code for listing data objects, editing model properties and so on.</a:t>
            </a:r>
          </a:p>
          <a:p>
            <a:pPr lvl="1"/>
            <a:r>
              <a:rPr lang="en-US" dirty="0"/>
              <a:t>With Visual Studio 2013 and MVC 5, Microsoft has updated the </a:t>
            </a:r>
            <a:r>
              <a:rPr lang="en-US" dirty="0">
                <a:solidFill>
                  <a:srgbClr val="FF0000"/>
                </a:solidFill>
              </a:rPr>
              <a:t>templates</a:t>
            </a:r>
            <a:r>
              <a:rPr lang="en-US" dirty="0"/>
              <a:t> and </a:t>
            </a:r>
            <a:r>
              <a:rPr lang="en-US" dirty="0">
                <a:solidFill>
                  <a:srgbClr val="FF0000"/>
                </a:solidFill>
              </a:rPr>
              <a:t>scaffolding</a:t>
            </a:r>
            <a:r>
              <a:rPr lang="en-US" dirty="0"/>
              <a:t>, as it is known, to blur the boundaries between different kinds of ASP.NET project and to provide a wider range of project templates and code configurations</a:t>
            </a:r>
            <a:r>
              <a:rPr lang="en-US" dirty="0" smtClean="0"/>
              <a:t>.</a:t>
            </a:r>
          </a:p>
          <a:p>
            <a:pPr lvl="1"/>
            <a:r>
              <a:rPr lang="en-US" dirty="0"/>
              <a:t>Part 1 of this book will have left you in no doubt that I am not a fan of this kind of approach to cookie cutter project or code.</a:t>
            </a:r>
          </a:p>
          <a:p>
            <a:pPr lvl="1"/>
            <a:r>
              <a:rPr lang="en-US" dirty="0"/>
              <a:t>The intent is good, but the execution is always underwhelming.</a:t>
            </a:r>
          </a:p>
          <a:p>
            <a:pPr lvl="1"/>
            <a:endParaRPr lang="en-US" dirty="0" smtClean="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178</a:t>
            </a:fld>
            <a:endParaRPr lang="en-US" dirty="0"/>
          </a:p>
        </p:txBody>
      </p:sp>
    </p:spTree>
    <p:extLst>
      <p:ext uri="{BB962C8B-B14F-4D97-AF65-F5344CB8AC3E}">
        <p14:creationId xmlns:p14="http://schemas.microsoft.com/office/powerpoint/2010/main" val="401752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Framework Flexibility</a:t>
            </a:r>
            <a:endParaRPr lang="en-US" dirty="0"/>
          </a:p>
        </p:txBody>
      </p:sp>
      <p:sp>
        <p:nvSpPr>
          <p:cNvPr id="3" name="Content Placeholder 2"/>
          <p:cNvSpPr>
            <a:spLocks noGrp="1"/>
          </p:cNvSpPr>
          <p:nvPr>
            <p:ph idx="1"/>
          </p:nvPr>
        </p:nvSpPr>
        <p:spPr/>
        <p:txBody>
          <a:bodyPr/>
          <a:lstStyle/>
          <a:p>
            <a:r>
              <a:rPr lang="en-US" dirty="0" smtClean="0"/>
              <a:t>One </a:t>
            </a:r>
            <a:r>
              <a:rPr lang="en-US" dirty="0"/>
              <a:t>of the characteristics I like most about ASP.NET and the MVC Framework is just how much flexibility I have in tailoring the platform to suit my development style, and the projects, classes and views that Visual Studio creates and populates make me feel constrained to work in someone else’s </a:t>
            </a:r>
            <a:r>
              <a:rPr lang="en-US" dirty="0" smtClean="0"/>
              <a:t>style.</a:t>
            </a:r>
          </a:p>
          <a:p>
            <a:pPr lvl="1"/>
            <a:r>
              <a:rPr lang="en-US" dirty="0" smtClean="0"/>
              <a:t>I </a:t>
            </a:r>
            <a:r>
              <a:rPr lang="en-US" dirty="0"/>
              <a:t>also find the content and configuration too generic and too bland to be </a:t>
            </a:r>
            <a:r>
              <a:rPr lang="en-US" dirty="0" smtClean="0"/>
              <a:t>useful.</a:t>
            </a:r>
          </a:p>
          <a:p>
            <a:pPr lvl="1"/>
            <a:r>
              <a:rPr lang="en-US" dirty="0" smtClean="0"/>
              <a:t>In </a:t>
            </a:r>
            <a:r>
              <a:rPr lang="en-US" dirty="0"/>
              <a:t>Chapter 10, I mentioned that one of the dangers of using </a:t>
            </a:r>
            <a:r>
              <a:rPr lang="en-US" dirty="0">
                <a:solidFill>
                  <a:srgbClr val="FF0000"/>
                </a:solidFill>
              </a:rPr>
              <a:t>responsive design</a:t>
            </a:r>
            <a:r>
              <a:rPr lang="en-US" dirty="0"/>
              <a:t> to target mobile devices is a kind of averaging that ends up compromising the experience for all devices, and something similar has happened to the Visual Studio </a:t>
            </a:r>
            <a:r>
              <a:rPr lang="en-US" dirty="0" smtClean="0"/>
              <a:t>templates.</a:t>
            </a:r>
          </a:p>
          <a:p>
            <a:pPr lvl="1"/>
            <a:r>
              <a:rPr lang="en-US" dirty="0" smtClean="0"/>
              <a:t>Microsoft </a:t>
            </a:r>
            <a:r>
              <a:rPr lang="en-US" dirty="0"/>
              <a:t>can’t possibly know what kind of application you need to create and so they cover all the bases, but in such a drab and generalized way that I end up just ripping out the default content </a:t>
            </a:r>
            <a:r>
              <a:rPr lang="en-US" dirty="0" smtClean="0"/>
              <a:t>anyway.</a:t>
            </a:r>
          </a:p>
          <a:p>
            <a:pPr lvl="1"/>
            <a:r>
              <a:rPr lang="en-US" dirty="0" smtClean="0"/>
              <a:t>My </a:t>
            </a:r>
            <a:r>
              <a:rPr lang="en-US" dirty="0"/>
              <a:t>advice (given to anyone who makes the mistake of asking) is to start with an empty project and add the folders, files, and packages that you </a:t>
            </a:r>
            <a:r>
              <a:rPr lang="en-US" dirty="0" smtClean="0"/>
              <a:t>need.</a:t>
            </a:r>
          </a:p>
          <a:p>
            <a:pPr lvl="1"/>
            <a:r>
              <a:rPr lang="en-US" dirty="0" smtClean="0"/>
              <a:t>Not </a:t>
            </a:r>
            <a:r>
              <a:rPr lang="en-US" dirty="0"/>
              <a:t>only will you learn more about the way that the MVC Framework works, but you will have complete control over what your application </a:t>
            </a:r>
            <a:r>
              <a:rPr lang="en-US" dirty="0" smtClean="0"/>
              <a:t>contains.</a:t>
            </a:r>
          </a:p>
          <a:p>
            <a:pPr lvl="1"/>
            <a:r>
              <a:rPr lang="en-US" dirty="0" smtClean="0"/>
              <a:t>But </a:t>
            </a:r>
            <a:r>
              <a:rPr lang="en-US" dirty="0"/>
              <a:t>my preferences should not color your development experience. You may find the templates and scaffolding more useful than I do, especially if you are new to ASP.NET development and you have not yet developed a distinctive personal development style that suits you</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179</a:t>
            </a:fld>
            <a:endParaRPr lang="en-US" dirty="0"/>
          </a:p>
        </p:txBody>
      </p:sp>
    </p:spTree>
    <p:extLst>
      <p:ext uri="{BB962C8B-B14F-4D97-AF65-F5344CB8AC3E}">
        <p14:creationId xmlns:p14="http://schemas.microsoft.com/office/powerpoint/2010/main" val="3071638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a:t>
            </a:r>
            <a:endParaRPr lang="en-US" dirty="0"/>
          </a:p>
        </p:txBody>
      </p:sp>
      <p:sp>
        <p:nvSpPr>
          <p:cNvPr id="3" name="Content Placeholder 2"/>
          <p:cNvSpPr>
            <a:spLocks noGrp="1"/>
          </p:cNvSpPr>
          <p:nvPr>
            <p:ph idx="1"/>
          </p:nvPr>
        </p:nvSpPr>
        <p:spPr/>
        <p:txBody>
          <a:bodyPr/>
          <a:lstStyle/>
          <a:p>
            <a:r>
              <a:rPr lang="en-US" dirty="0"/>
              <a:t>Another significant trend is the </a:t>
            </a:r>
            <a:r>
              <a:rPr lang="en-US" dirty="0">
                <a:solidFill>
                  <a:srgbClr val="FF0000"/>
                </a:solidFill>
              </a:rPr>
              <a:t>movement</a:t>
            </a:r>
            <a:r>
              <a:rPr lang="en-US" dirty="0"/>
              <a:t> toward using </a:t>
            </a:r>
            <a:r>
              <a:rPr lang="en-US" dirty="0">
                <a:solidFill>
                  <a:srgbClr val="FF0000"/>
                </a:solidFill>
              </a:rPr>
              <a:t>JavaScript</a:t>
            </a:r>
            <a:r>
              <a:rPr lang="en-US" dirty="0"/>
              <a:t> as a </a:t>
            </a:r>
            <a:r>
              <a:rPr lang="en-US" dirty="0">
                <a:solidFill>
                  <a:srgbClr val="FF0000"/>
                </a:solidFill>
              </a:rPr>
              <a:t>primary programming </a:t>
            </a:r>
            <a:r>
              <a:rPr lang="en-US" dirty="0" smtClean="0">
                <a:solidFill>
                  <a:srgbClr val="0070C0"/>
                </a:solidFill>
              </a:rPr>
              <a:t>language</a:t>
            </a:r>
            <a:r>
              <a:rPr lang="en-US" dirty="0" smtClean="0"/>
              <a:t>.</a:t>
            </a:r>
          </a:p>
          <a:p>
            <a:pPr lvl="2"/>
            <a:r>
              <a:rPr lang="en-US" dirty="0" smtClean="0">
                <a:solidFill>
                  <a:srgbClr val="FF0000"/>
                </a:solidFill>
              </a:rPr>
              <a:t>AJAX</a:t>
            </a:r>
            <a:r>
              <a:rPr lang="en-US" dirty="0" smtClean="0"/>
              <a:t> </a:t>
            </a:r>
            <a:r>
              <a:rPr lang="en-US" dirty="0"/>
              <a:t>first showed that </a:t>
            </a:r>
            <a:r>
              <a:rPr lang="en-US" dirty="0">
                <a:solidFill>
                  <a:srgbClr val="FF0000"/>
                </a:solidFill>
              </a:rPr>
              <a:t>JavaScript</a:t>
            </a:r>
            <a:r>
              <a:rPr lang="en-US" dirty="0"/>
              <a:t> is </a:t>
            </a:r>
            <a:r>
              <a:rPr lang="en-US" dirty="0" smtClean="0"/>
              <a:t>important</a:t>
            </a:r>
          </a:p>
          <a:p>
            <a:pPr lvl="2"/>
            <a:r>
              <a:rPr lang="en-US" dirty="0" smtClean="0">
                <a:solidFill>
                  <a:srgbClr val="FF0000"/>
                </a:solidFill>
              </a:rPr>
              <a:t>jQuery</a:t>
            </a:r>
            <a:r>
              <a:rPr lang="en-US" dirty="0" smtClean="0"/>
              <a:t> </a:t>
            </a:r>
            <a:r>
              <a:rPr lang="en-US" dirty="0"/>
              <a:t>showed us that it could be powerful and </a:t>
            </a:r>
            <a:r>
              <a:rPr lang="en-US" dirty="0" smtClean="0"/>
              <a:t>elegant</a:t>
            </a:r>
          </a:p>
          <a:p>
            <a:pPr lvl="2"/>
            <a:r>
              <a:rPr lang="en-US" dirty="0" smtClean="0"/>
              <a:t>Google’s </a:t>
            </a:r>
            <a:r>
              <a:rPr lang="en-US" dirty="0"/>
              <a:t>open source </a:t>
            </a:r>
            <a:r>
              <a:rPr lang="en-US" dirty="0">
                <a:solidFill>
                  <a:srgbClr val="FF0000"/>
                </a:solidFill>
              </a:rPr>
              <a:t>V8 JavaScript engine</a:t>
            </a:r>
            <a:r>
              <a:rPr lang="en-US" dirty="0"/>
              <a:t> showed us that it could be </a:t>
            </a:r>
            <a:r>
              <a:rPr lang="en-US" dirty="0" smtClean="0"/>
              <a:t>fast</a:t>
            </a:r>
          </a:p>
          <a:p>
            <a:pPr lvl="1"/>
            <a:r>
              <a:rPr lang="en-US" dirty="0" smtClean="0"/>
              <a:t>Today</a:t>
            </a:r>
            <a:r>
              <a:rPr lang="en-US" dirty="0"/>
              <a:t>, JavaScript is becoming a serious </a:t>
            </a:r>
            <a:r>
              <a:rPr lang="en-US" dirty="0">
                <a:solidFill>
                  <a:srgbClr val="FF0000"/>
                </a:solidFill>
              </a:rPr>
              <a:t>server-side programming </a:t>
            </a:r>
            <a:r>
              <a:rPr lang="en-US" dirty="0" smtClean="0">
                <a:solidFill>
                  <a:srgbClr val="0070C0"/>
                </a:solidFill>
              </a:rPr>
              <a:t>language</a:t>
            </a:r>
            <a:r>
              <a:rPr lang="en-US" dirty="0" smtClean="0"/>
              <a:t>.</a:t>
            </a:r>
          </a:p>
          <a:p>
            <a:pPr lvl="1"/>
            <a:r>
              <a:rPr lang="en-US" dirty="0" smtClean="0"/>
              <a:t>It </a:t>
            </a:r>
            <a:r>
              <a:rPr lang="en-US" dirty="0"/>
              <a:t>serves as the data storage and querying language for several non-relational databases, including </a:t>
            </a:r>
            <a:r>
              <a:rPr lang="en-US" dirty="0">
                <a:solidFill>
                  <a:srgbClr val="FF0000"/>
                </a:solidFill>
              </a:rPr>
              <a:t>CouchDB</a:t>
            </a:r>
            <a:r>
              <a:rPr lang="en-US" dirty="0"/>
              <a:t> and </a:t>
            </a:r>
            <a:r>
              <a:rPr lang="en-US" dirty="0">
                <a:solidFill>
                  <a:srgbClr val="FF0000"/>
                </a:solidFill>
              </a:rPr>
              <a:t>Mongo</a:t>
            </a:r>
            <a:r>
              <a:rPr lang="en-US" dirty="0"/>
              <a:t>, and it is used as a general-purpose language in </a:t>
            </a:r>
            <a:r>
              <a:rPr lang="en-US" dirty="0">
                <a:solidFill>
                  <a:srgbClr val="FF0000"/>
                </a:solidFill>
              </a:rPr>
              <a:t>server-side </a:t>
            </a:r>
            <a:r>
              <a:rPr lang="en-US" dirty="0">
                <a:solidFill>
                  <a:srgbClr val="0070C0"/>
                </a:solidFill>
              </a:rPr>
              <a:t>platforms</a:t>
            </a:r>
            <a:r>
              <a:rPr lang="en-US" dirty="0"/>
              <a:t> such as </a:t>
            </a:r>
            <a:r>
              <a:rPr lang="en-US" dirty="0" smtClean="0">
                <a:solidFill>
                  <a:srgbClr val="FF0000"/>
                </a:solidFill>
              </a:rPr>
              <a:t>Node.js</a:t>
            </a:r>
            <a:r>
              <a:rPr lang="en-US" dirty="0" smtClean="0"/>
              <a:t>.</a:t>
            </a:r>
          </a:p>
          <a:p>
            <a:pPr lvl="1"/>
            <a:r>
              <a:rPr lang="en-US" dirty="0" smtClean="0"/>
              <a:t>Node.js </a:t>
            </a:r>
            <a:r>
              <a:rPr lang="en-US" dirty="0"/>
              <a:t>has been around since 2009 and gained acceptance </a:t>
            </a:r>
            <a:r>
              <a:rPr lang="en-US" dirty="0" smtClean="0"/>
              <a:t>quickly.</a:t>
            </a:r>
          </a:p>
          <a:p>
            <a:pPr lvl="1"/>
            <a:r>
              <a:rPr lang="en-US" dirty="0" smtClean="0"/>
              <a:t>Its </a:t>
            </a:r>
            <a:r>
              <a:rPr lang="en-US" dirty="0"/>
              <a:t>key innovations are as </a:t>
            </a:r>
            <a:r>
              <a:rPr lang="en-US" dirty="0" smtClean="0"/>
              <a:t>follows:</a:t>
            </a:r>
          </a:p>
          <a:p>
            <a:pPr lvl="2"/>
            <a:r>
              <a:rPr lang="en-US" dirty="0" smtClean="0">
                <a:solidFill>
                  <a:srgbClr val="0070C0"/>
                </a:solidFill>
              </a:rPr>
              <a:t>Using </a:t>
            </a:r>
            <a:r>
              <a:rPr lang="en-US" dirty="0">
                <a:solidFill>
                  <a:srgbClr val="0070C0"/>
                </a:solidFill>
              </a:rPr>
              <a:t>JavaScript:</a:t>
            </a:r>
            <a:r>
              <a:rPr lang="en-US" dirty="0"/>
              <a:t> Developers need to work only in a </a:t>
            </a:r>
            <a:r>
              <a:rPr lang="en-US" dirty="0">
                <a:solidFill>
                  <a:srgbClr val="FF0000"/>
                </a:solidFill>
              </a:rPr>
              <a:t>single language</a:t>
            </a:r>
            <a:r>
              <a:rPr lang="en-US" dirty="0"/>
              <a:t>, from </a:t>
            </a:r>
            <a:r>
              <a:rPr lang="en-US" dirty="0">
                <a:solidFill>
                  <a:srgbClr val="FF0000"/>
                </a:solidFill>
              </a:rPr>
              <a:t>clientside</a:t>
            </a:r>
            <a:r>
              <a:rPr lang="en-US" dirty="0"/>
              <a:t> code, through </a:t>
            </a:r>
            <a:r>
              <a:rPr lang="en-US" dirty="0">
                <a:solidFill>
                  <a:srgbClr val="FF0000"/>
                </a:solidFill>
              </a:rPr>
              <a:t>server-side logic</a:t>
            </a:r>
            <a:r>
              <a:rPr lang="en-US" dirty="0"/>
              <a:t>, and even into </a:t>
            </a:r>
            <a:r>
              <a:rPr lang="en-US" dirty="0">
                <a:solidFill>
                  <a:srgbClr val="FF0000"/>
                </a:solidFill>
              </a:rPr>
              <a:t>data-querying</a:t>
            </a:r>
            <a:r>
              <a:rPr lang="en-US" dirty="0"/>
              <a:t> </a:t>
            </a:r>
            <a:r>
              <a:rPr lang="en-US" dirty="0">
                <a:solidFill>
                  <a:srgbClr val="FF0000"/>
                </a:solidFill>
              </a:rPr>
              <a:t>logic</a:t>
            </a:r>
            <a:r>
              <a:rPr lang="en-US" dirty="0"/>
              <a:t> via </a:t>
            </a:r>
            <a:r>
              <a:rPr lang="en-US" dirty="0">
                <a:solidFill>
                  <a:srgbClr val="FF0000"/>
                </a:solidFill>
              </a:rPr>
              <a:t>CouchDB</a:t>
            </a:r>
            <a:r>
              <a:rPr lang="en-US" dirty="0"/>
              <a:t> or the </a:t>
            </a:r>
            <a:r>
              <a:rPr lang="en-US" dirty="0" smtClean="0"/>
              <a:t>like.</a:t>
            </a:r>
          </a:p>
          <a:p>
            <a:pPr lvl="2"/>
            <a:r>
              <a:rPr lang="en-US" dirty="0" smtClean="0">
                <a:solidFill>
                  <a:srgbClr val="0070C0"/>
                </a:solidFill>
              </a:rPr>
              <a:t>Being </a:t>
            </a:r>
            <a:r>
              <a:rPr lang="en-US" dirty="0">
                <a:solidFill>
                  <a:srgbClr val="0070C0"/>
                </a:solidFill>
              </a:rPr>
              <a:t>completely asynchronous:</a:t>
            </a:r>
            <a:r>
              <a:rPr lang="en-US" dirty="0"/>
              <a:t> Node.js’s core API doesn’t expose any way of </a:t>
            </a:r>
            <a:r>
              <a:rPr lang="en-US" dirty="0">
                <a:solidFill>
                  <a:srgbClr val="FF0000"/>
                </a:solidFill>
              </a:rPr>
              <a:t>blocking</a:t>
            </a:r>
            <a:r>
              <a:rPr lang="en-US" dirty="0"/>
              <a:t> a </a:t>
            </a:r>
            <a:r>
              <a:rPr lang="en-US" dirty="0">
                <a:solidFill>
                  <a:srgbClr val="FF0000"/>
                </a:solidFill>
              </a:rPr>
              <a:t>thread</a:t>
            </a:r>
            <a:r>
              <a:rPr lang="en-US" dirty="0"/>
              <a:t> while waiting for input/output (</a:t>
            </a:r>
            <a:r>
              <a:rPr lang="en-US" dirty="0">
                <a:solidFill>
                  <a:srgbClr val="FF0000"/>
                </a:solidFill>
              </a:rPr>
              <a:t>I/O</a:t>
            </a:r>
            <a:r>
              <a:rPr lang="en-US" dirty="0"/>
              <a:t>) or any </a:t>
            </a:r>
            <a:r>
              <a:rPr lang="en-US" dirty="0">
                <a:solidFill>
                  <a:srgbClr val="FF0000"/>
                </a:solidFill>
              </a:rPr>
              <a:t>other </a:t>
            </a:r>
            <a:r>
              <a:rPr lang="en-US" dirty="0" smtClean="0">
                <a:solidFill>
                  <a:srgbClr val="FF0000"/>
                </a:solidFill>
              </a:rPr>
              <a:t>operation</a:t>
            </a:r>
            <a:r>
              <a:rPr lang="en-US" dirty="0" smtClean="0"/>
              <a:t>.</a:t>
            </a:r>
          </a:p>
          <a:p>
            <a:pPr marL="687388" lvl="2" indent="0">
              <a:buNone/>
            </a:pPr>
            <a:r>
              <a:rPr lang="en-US" dirty="0" smtClean="0"/>
              <a:t>All </a:t>
            </a:r>
            <a:r>
              <a:rPr lang="en-US" dirty="0"/>
              <a:t>I/O is implemented by </a:t>
            </a:r>
            <a:r>
              <a:rPr lang="en-US" dirty="0">
                <a:solidFill>
                  <a:srgbClr val="FF0000"/>
                </a:solidFill>
              </a:rPr>
              <a:t>beginning</a:t>
            </a:r>
            <a:r>
              <a:rPr lang="en-US" dirty="0"/>
              <a:t> the operation and then later </a:t>
            </a:r>
            <a:r>
              <a:rPr lang="en-US" dirty="0">
                <a:solidFill>
                  <a:srgbClr val="FF0000"/>
                </a:solidFill>
              </a:rPr>
              <a:t>receiving</a:t>
            </a:r>
            <a:r>
              <a:rPr lang="en-US" dirty="0"/>
              <a:t> a </a:t>
            </a:r>
            <a:r>
              <a:rPr lang="en-US" dirty="0">
                <a:solidFill>
                  <a:srgbClr val="FF0000"/>
                </a:solidFill>
              </a:rPr>
              <a:t>callback</a:t>
            </a:r>
            <a:r>
              <a:rPr lang="en-US" dirty="0"/>
              <a:t> when the I/O is completed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a:t>
            </a:fld>
            <a:endParaRPr lang="en-US" dirty="0"/>
          </a:p>
        </p:txBody>
      </p:sp>
    </p:spTree>
    <p:extLst>
      <p:ext uri="{BB962C8B-B14F-4D97-AF65-F5344CB8AC3E}">
        <p14:creationId xmlns:p14="http://schemas.microsoft.com/office/powerpoint/2010/main" val="90468450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Framework Flexibility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You </a:t>
            </a:r>
            <a:r>
              <a:rPr lang="en-US" dirty="0"/>
              <a:t>may also find the project templates a useful resource and a source of ideas, although you should be cautious about adding any functionality to an application before you completely understand how it works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180</a:t>
            </a:fld>
            <a:endParaRPr lang="en-US" dirty="0"/>
          </a:p>
        </p:txBody>
      </p:sp>
    </p:spTree>
    <p:extLst>
      <p:ext uri="{BB962C8B-B14F-4D97-AF65-F5344CB8AC3E}">
        <p14:creationId xmlns:p14="http://schemas.microsoft.com/office/powerpoint/2010/main" val="10066501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the Project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When you first create a new MVC Framework project, you have two basic starting points to choose </a:t>
            </a:r>
            <a:r>
              <a:rPr lang="en-US" sz="2000" dirty="0" smtClean="0"/>
              <a:t>from:</a:t>
            </a:r>
          </a:p>
          <a:p>
            <a:pPr marL="684213">
              <a:buFont typeface="Wingdings" panose="05000000000000000000" pitchFamily="2" charset="2"/>
              <a:buChar char="ü"/>
            </a:pPr>
            <a:r>
              <a:rPr lang="en-US" sz="2000" dirty="0" smtClean="0"/>
              <a:t>the </a:t>
            </a:r>
            <a:r>
              <a:rPr lang="en-US" sz="2000" dirty="0"/>
              <a:t>Empty template </a:t>
            </a:r>
            <a:r>
              <a:rPr lang="en-US" sz="2000" dirty="0" smtClean="0"/>
              <a:t>and</a:t>
            </a:r>
          </a:p>
          <a:p>
            <a:pPr marL="684213">
              <a:buFont typeface="Wingdings" panose="05000000000000000000" pitchFamily="2" charset="2"/>
              <a:buChar char="ü"/>
            </a:pPr>
            <a:r>
              <a:rPr lang="en-US" sz="2000" dirty="0" smtClean="0"/>
              <a:t>the </a:t>
            </a:r>
            <a:r>
              <a:rPr lang="en-US" sz="2000" dirty="0"/>
              <a:t>MVC </a:t>
            </a:r>
            <a:r>
              <a:rPr lang="en-US" sz="2000" dirty="0" smtClean="0"/>
              <a:t>template</a:t>
            </a:r>
          </a:p>
          <a:p>
            <a:pPr marL="461963">
              <a:buFont typeface="Wingdings" panose="05000000000000000000" pitchFamily="2" charset="2"/>
              <a:buChar char="§"/>
            </a:pPr>
            <a:r>
              <a:rPr lang="en-US" sz="2000" dirty="0" smtClean="0"/>
              <a:t>The </a:t>
            </a:r>
            <a:r>
              <a:rPr lang="en-US" sz="2000" dirty="0"/>
              <a:t>names are a little misleading, because you can add the basic folders and assemblies required for the MVC Framework to any project template by checking the MVC option in the Add Folders and Core References section of the New ASP.NET Project dialog window, as shown in </a:t>
            </a:r>
            <a:r>
              <a:rPr lang="en-US" sz="2000" dirty="0">
                <a:solidFill>
                  <a:srgbClr val="FF0000"/>
                </a:solidFill>
              </a:rPr>
              <a:t>Figure </a:t>
            </a:r>
            <a:r>
              <a:rPr lang="en-US" sz="2000" dirty="0" smtClean="0">
                <a:solidFill>
                  <a:srgbClr val="FF0000"/>
                </a:solidFill>
              </a:rPr>
              <a:t>14-1</a:t>
            </a:r>
            <a:r>
              <a:rPr lang="en-US" sz="2000" dirty="0" smtClean="0"/>
              <a:t>.</a:t>
            </a:r>
          </a:p>
          <a:p>
            <a:pPr marL="461963">
              <a:buFont typeface="Wingdings" panose="05000000000000000000" pitchFamily="2" charset="2"/>
              <a:buChar char="§"/>
            </a:pPr>
            <a:r>
              <a:rPr lang="en-US" sz="2000" dirty="0" smtClean="0"/>
              <a:t>For </a:t>
            </a:r>
            <a:r>
              <a:rPr lang="en-US" sz="2000" dirty="0"/>
              <a:t>the MVC option, this option is checked for </a:t>
            </a:r>
            <a:r>
              <a:rPr lang="en-US" sz="2000" dirty="0" smtClean="0"/>
              <a:t>you.</a:t>
            </a:r>
          </a:p>
          <a:p>
            <a:pPr marL="461963">
              <a:buFont typeface="Wingdings" panose="05000000000000000000" pitchFamily="2" charset="2"/>
              <a:buChar char="§"/>
            </a:pPr>
            <a:r>
              <a:rPr lang="en-US" sz="2000" dirty="0" smtClean="0"/>
              <a:t>The </a:t>
            </a:r>
            <a:r>
              <a:rPr lang="en-US" sz="2000" dirty="0"/>
              <a:t>real difference is the additional content that the MVC project template adds to new projects, which </a:t>
            </a:r>
            <a:r>
              <a:rPr lang="en-US" sz="2000" dirty="0" smtClean="0"/>
              <a:t>provides </a:t>
            </a:r>
            <a:r>
              <a:rPr lang="en-US" sz="2000" dirty="0"/>
              <a:t>a ready-made starting point that </a:t>
            </a:r>
            <a:r>
              <a:rPr lang="en-US" sz="2000" dirty="0" smtClean="0"/>
              <a:t>includes</a:t>
            </a:r>
          </a:p>
          <a:p>
            <a:pPr marL="687388" indent="-225425">
              <a:buFont typeface="Wingdings" panose="05000000000000000000" pitchFamily="2" charset="2"/>
              <a:buChar char="ü"/>
            </a:pPr>
            <a:r>
              <a:rPr lang="en-US" sz="2000" dirty="0" smtClean="0"/>
              <a:t>some </a:t>
            </a:r>
            <a:r>
              <a:rPr lang="en-US" sz="2000" dirty="0"/>
              <a:t>default controllers and </a:t>
            </a:r>
            <a:r>
              <a:rPr lang="en-US" sz="2000" dirty="0" smtClean="0"/>
              <a:t>views,</a:t>
            </a:r>
          </a:p>
          <a:p>
            <a:pPr marL="687388" indent="-225425">
              <a:buFont typeface="Wingdings" panose="05000000000000000000" pitchFamily="2" charset="2"/>
              <a:buChar char="ü"/>
            </a:pPr>
            <a:r>
              <a:rPr lang="en-US" sz="2000" dirty="0" smtClean="0"/>
              <a:t>a security configuration,</a:t>
            </a:r>
          </a:p>
          <a:p>
            <a:pPr marL="687388" indent="-225425">
              <a:buFont typeface="Wingdings" panose="05000000000000000000" pitchFamily="2" charset="2"/>
              <a:buChar char="ü"/>
            </a:pPr>
            <a:r>
              <a:rPr lang="en-US" sz="2000" dirty="0" smtClean="0"/>
              <a:t>some popular JavaScript and CSS packages (such as jQuery and Bootstrap) and</a:t>
            </a:r>
          </a:p>
          <a:p>
            <a:pPr marL="687388" indent="-225425">
              <a:buFont typeface="Wingdings" panose="05000000000000000000" pitchFamily="2" charset="2"/>
              <a:buChar char="ü"/>
            </a:pPr>
            <a:r>
              <a:rPr lang="en-US" sz="2000" dirty="0" smtClean="0"/>
              <a:t>a </a:t>
            </a:r>
            <a:r>
              <a:rPr lang="en-US" sz="2000" dirty="0"/>
              <a:t>layout that uses </a:t>
            </a:r>
            <a:r>
              <a:rPr lang="en-US" sz="2000" dirty="0" smtClean="0"/>
              <a:t>Bootstrap</a:t>
            </a:r>
          </a:p>
          <a:p>
            <a:pPr marL="461963" indent="0">
              <a:buNone/>
            </a:pPr>
            <a:r>
              <a:rPr lang="en-US" sz="2000" dirty="0" smtClean="0"/>
              <a:t>to </a:t>
            </a:r>
            <a:r>
              <a:rPr lang="en-US" sz="2000" dirty="0"/>
              <a:t>provide a theme for the application content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181</a:t>
            </a:fld>
            <a:endParaRPr lang="en-US"/>
          </a:p>
        </p:txBody>
      </p:sp>
    </p:spTree>
    <p:extLst>
      <p:ext uri="{BB962C8B-B14F-4D97-AF65-F5344CB8AC3E}">
        <p14:creationId xmlns:p14="http://schemas.microsoft.com/office/powerpoint/2010/main" val="29971399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a:t>
            </a:r>
            <a:r>
              <a:rPr lang="en-US" dirty="0"/>
              <a:t>14-1</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182</a:t>
            </a:fld>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99" y="1268361"/>
            <a:ext cx="6196149" cy="4281259"/>
          </a:xfrm>
          <a:prstGeom prst="rect">
            <a:avLst/>
          </a:prstGeom>
          <a:ln>
            <a:solidFill>
              <a:srgbClr val="5B9BD5"/>
            </a:solidFill>
          </a:ln>
        </p:spPr>
      </p:pic>
    </p:spTree>
    <p:extLst>
      <p:ext uri="{BB962C8B-B14F-4D97-AF65-F5344CB8AC3E}">
        <p14:creationId xmlns:p14="http://schemas.microsoft.com/office/powerpoint/2010/main" val="39644894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Templates: Comparison</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a:solidFill>
                  <a:srgbClr val="FF0000"/>
                </a:solidFill>
              </a:rPr>
              <a:t>Empty project</a:t>
            </a:r>
            <a:r>
              <a:rPr lang="en-US" sz="2000" dirty="0"/>
              <a:t> option just contains the basic references required for an MVC framework and the barebones folder </a:t>
            </a:r>
            <a:r>
              <a:rPr lang="en-US" sz="2000" dirty="0" smtClean="0"/>
              <a:t>structure.</a:t>
            </a:r>
          </a:p>
          <a:p>
            <a:pPr marL="461963">
              <a:buFont typeface="Wingdings" panose="05000000000000000000" pitchFamily="2" charset="2"/>
              <a:buChar char="§"/>
            </a:pPr>
            <a:r>
              <a:rPr lang="en-US" sz="2000" dirty="0" smtClean="0"/>
              <a:t>There </a:t>
            </a:r>
            <a:r>
              <a:rPr lang="en-US" sz="2000" dirty="0"/>
              <a:t>is a fair amount of content added by the MVC template and you can see the differences in </a:t>
            </a:r>
            <a:r>
              <a:rPr lang="en-US" sz="2000" dirty="0">
                <a:solidFill>
                  <a:srgbClr val="FF0000"/>
                </a:solidFill>
              </a:rPr>
              <a:t>Figure 14-2</a:t>
            </a:r>
            <a:r>
              <a:rPr lang="en-US" sz="2000" dirty="0"/>
              <a:t>, which shows the contents of two newly created </a:t>
            </a:r>
            <a:r>
              <a:rPr lang="en-US" sz="2000" dirty="0" smtClean="0"/>
              <a:t>projects.</a:t>
            </a:r>
          </a:p>
          <a:p>
            <a:pPr marL="461963">
              <a:buFont typeface="Wingdings" panose="05000000000000000000" pitchFamily="2" charset="2"/>
              <a:buChar char="§"/>
            </a:pPr>
            <a:r>
              <a:rPr lang="en-US" sz="2000" dirty="0" smtClean="0"/>
              <a:t>The </a:t>
            </a:r>
            <a:r>
              <a:rPr lang="en-US" sz="2000" dirty="0"/>
              <a:t>one on the left was created with the </a:t>
            </a:r>
            <a:r>
              <a:rPr lang="en-US" sz="2000" dirty="0">
                <a:solidFill>
                  <a:srgbClr val="FF0000"/>
                </a:solidFill>
              </a:rPr>
              <a:t>Empty template</a:t>
            </a:r>
            <a:r>
              <a:rPr lang="en-US" sz="2000" dirty="0"/>
              <a:t> with the MVC folders and references option </a:t>
            </a:r>
            <a:r>
              <a:rPr lang="en-US" sz="2000" dirty="0" smtClean="0"/>
              <a:t>checked.</a:t>
            </a:r>
          </a:p>
          <a:p>
            <a:pPr marL="461963">
              <a:buFont typeface="Wingdings" panose="05000000000000000000" pitchFamily="2" charset="2"/>
              <a:buChar char="§"/>
            </a:pPr>
            <a:r>
              <a:rPr lang="en-US" sz="2000" dirty="0" smtClean="0"/>
              <a:t>The </a:t>
            </a:r>
            <a:r>
              <a:rPr lang="en-US" sz="2000" dirty="0"/>
              <a:t>others show the content of a project that was created with the </a:t>
            </a:r>
            <a:r>
              <a:rPr lang="en-US" sz="2000" dirty="0">
                <a:solidFill>
                  <a:srgbClr val="FF0000"/>
                </a:solidFill>
              </a:rPr>
              <a:t>MVC </a:t>
            </a:r>
            <a:r>
              <a:rPr lang="en-US" sz="2000" dirty="0" smtClean="0">
                <a:solidFill>
                  <a:srgbClr val="FF0000"/>
                </a:solidFill>
              </a:rPr>
              <a:t>template</a:t>
            </a:r>
            <a:r>
              <a:rPr lang="en-US" sz="2000" dirty="0" smtClean="0"/>
              <a:t>.</a:t>
            </a:r>
          </a:p>
          <a:p>
            <a:pPr marL="461963">
              <a:buFont typeface="Wingdings" panose="05000000000000000000" pitchFamily="2" charset="2"/>
              <a:buChar char="§"/>
            </a:pPr>
            <a:r>
              <a:rPr lang="en-US" sz="2000" dirty="0" smtClean="0"/>
              <a:t>The </a:t>
            </a:r>
            <a:r>
              <a:rPr lang="en-US" sz="2000" dirty="0"/>
              <a:t>extra files that the MVC project adds look worse than they really </a:t>
            </a:r>
            <a:r>
              <a:rPr lang="en-US" sz="2000" dirty="0" smtClean="0"/>
              <a:t>are. Some </a:t>
            </a:r>
            <a:r>
              <a:rPr lang="en-US" sz="2000" dirty="0"/>
              <a:t>are related to authentication and others are JavaScript and CSS files for which there are regular and minified </a:t>
            </a:r>
            <a:r>
              <a:rPr lang="en-US" sz="2000" dirty="0" smtClean="0"/>
              <a:t>versions.</a:t>
            </a:r>
          </a:p>
          <a:p>
            <a:pPr marL="461963">
              <a:buFont typeface="Wingdings" panose="05000000000000000000" pitchFamily="2" charset="2"/>
              <a:buChar char="§"/>
            </a:pPr>
            <a:r>
              <a:rPr lang="en-US" sz="2000" dirty="0" smtClean="0"/>
              <a:t>Visual </a:t>
            </a:r>
            <a:r>
              <a:rPr lang="en-US" sz="2000" dirty="0"/>
              <a:t>Studio assembles a project created with the MVC template using </a:t>
            </a:r>
            <a:r>
              <a:rPr lang="en-US" sz="2000" dirty="0">
                <a:solidFill>
                  <a:srgbClr val="FF0000"/>
                </a:solidFill>
              </a:rPr>
              <a:t>NuGet packages</a:t>
            </a:r>
            <a:r>
              <a:rPr lang="en-US" sz="2000" dirty="0"/>
              <a:t>, which means that you can see which packages are used by selecting Manage NuGet Packages for Solution from the Visual Studio Tools Library Package Manager </a:t>
            </a:r>
            <a:r>
              <a:rPr lang="en-US" sz="2000" dirty="0" smtClean="0"/>
              <a:t>menu.</a:t>
            </a:r>
          </a:p>
          <a:p>
            <a:pPr marL="461963">
              <a:buFont typeface="Wingdings" panose="05000000000000000000" pitchFamily="2" charset="2"/>
              <a:buChar char="§"/>
            </a:pPr>
            <a:r>
              <a:rPr lang="en-US" sz="2000" dirty="0" smtClean="0"/>
              <a:t>It </a:t>
            </a:r>
            <a:r>
              <a:rPr lang="en-US" sz="2000" dirty="0"/>
              <a:t>also means that you can add the same packages to any project, including one created with the Empty </a:t>
            </a:r>
            <a:r>
              <a:rPr lang="en-US" sz="2000" dirty="0" smtClean="0"/>
              <a:t>template.</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183</a:t>
            </a:fld>
            <a:endParaRPr lang="en-US"/>
          </a:p>
        </p:txBody>
      </p:sp>
    </p:spTree>
    <p:extLst>
      <p:ext uri="{BB962C8B-B14F-4D97-AF65-F5344CB8AC3E}">
        <p14:creationId xmlns:p14="http://schemas.microsoft.com/office/powerpoint/2010/main" val="65386767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Templates: Comparison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Whichever </a:t>
            </a:r>
            <a:r>
              <a:rPr lang="en-US" sz="2000" dirty="0"/>
              <a:t>template you choose, you will notice that the resulting projects have similar </a:t>
            </a:r>
            <a:r>
              <a:rPr lang="en-US" sz="2000" dirty="0">
                <a:solidFill>
                  <a:srgbClr val="FF0000"/>
                </a:solidFill>
              </a:rPr>
              <a:t>folder structures</a:t>
            </a:r>
            <a:r>
              <a:rPr lang="en-US" sz="2000" dirty="0"/>
              <a:t>. </a:t>
            </a:r>
            <a:endParaRPr lang="en-US" sz="2000" dirty="0" smtClean="0"/>
          </a:p>
          <a:p>
            <a:pPr marL="461963">
              <a:buFont typeface="Wingdings" panose="05000000000000000000" pitchFamily="2" charset="2"/>
              <a:buChar char="§"/>
            </a:pPr>
            <a:r>
              <a:rPr lang="en-US" sz="2000" dirty="0" smtClean="0"/>
              <a:t>Some </a:t>
            </a:r>
            <a:r>
              <a:rPr lang="en-US" sz="2000" dirty="0"/>
              <a:t>of the items in an MVC project have special roles, which are hard-coded into ASP.NET or the MVC </a:t>
            </a:r>
            <a:r>
              <a:rPr lang="en-US" sz="2000" dirty="0" smtClean="0"/>
              <a:t>Framework.</a:t>
            </a:r>
          </a:p>
          <a:p>
            <a:pPr marL="461963">
              <a:buFont typeface="Wingdings" panose="05000000000000000000" pitchFamily="2" charset="2"/>
              <a:buChar char="§"/>
            </a:pPr>
            <a:r>
              <a:rPr lang="en-US" sz="2000" dirty="0" smtClean="0"/>
              <a:t>Others </a:t>
            </a:r>
            <a:r>
              <a:rPr lang="en-US" sz="2000" dirty="0"/>
              <a:t>are subject to </a:t>
            </a:r>
            <a:r>
              <a:rPr lang="en-US" sz="2000" dirty="0">
                <a:solidFill>
                  <a:srgbClr val="FF0000"/>
                </a:solidFill>
              </a:rPr>
              <a:t>naming conventions</a:t>
            </a:r>
            <a:r>
              <a:rPr lang="en-US" sz="2000" dirty="0"/>
              <a:t>. </a:t>
            </a:r>
            <a:r>
              <a:rPr lang="en-US" sz="2000" dirty="0" smtClean="0"/>
              <a:t>The description of </a:t>
            </a:r>
            <a:r>
              <a:rPr lang="en-US" sz="2000" dirty="0"/>
              <a:t>t</a:t>
            </a:r>
            <a:r>
              <a:rPr lang="en-US" sz="2000" dirty="0" smtClean="0"/>
              <a:t>he </a:t>
            </a:r>
            <a:r>
              <a:rPr lang="en-US" sz="2000" dirty="0"/>
              <a:t>core files and folders in </a:t>
            </a:r>
            <a:r>
              <a:rPr lang="en-US" sz="2000" dirty="0" smtClean="0"/>
              <a:t>shown in Table </a:t>
            </a:r>
            <a:r>
              <a:rPr lang="en-US" sz="2000" dirty="0"/>
              <a:t>14-1, some of which are not present in projects by </a:t>
            </a:r>
            <a:r>
              <a:rPr lang="en-US" sz="2000" dirty="0" smtClean="0"/>
              <a:t>default</a:t>
            </a:r>
            <a:endParaRPr lang="en-US" sz="2000"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184</a:t>
            </a:fld>
            <a:endParaRPr lang="en-US"/>
          </a:p>
        </p:txBody>
      </p:sp>
    </p:spTree>
    <p:extLst>
      <p:ext uri="{BB962C8B-B14F-4D97-AF65-F5344CB8AC3E}">
        <p14:creationId xmlns:p14="http://schemas.microsoft.com/office/powerpoint/2010/main" val="16494824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a:t>
            </a:r>
            <a:r>
              <a:rPr lang="en-US" dirty="0"/>
              <a:t>14-2</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185</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68363"/>
            <a:ext cx="8773886" cy="5111918"/>
          </a:xfrm>
          <a:prstGeom prst="rect">
            <a:avLst/>
          </a:prstGeom>
          <a:ln>
            <a:solidFill>
              <a:srgbClr val="5B9BD5"/>
            </a:solidFill>
          </a:ln>
        </p:spPr>
      </p:pic>
    </p:spTree>
    <p:extLst>
      <p:ext uri="{BB962C8B-B14F-4D97-AF65-F5344CB8AC3E}">
        <p14:creationId xmlns:p14="http://schemas.microsoft.com/office/powerpoint/2010/main" val="14760014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14-1</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826593" cy="5036644"/>
          </a:xfrm>
          <a:prstGeom prst="rect">
            <a:avLst/>
          </a:prstGeom>
          <a:ln>
            <a:solidFill>
              <a:srgbClr val="5B9BD5"/>
            </a:solidFill>
          </a:ln>
        </p:spPr>
      </p:pic>
    </p:spTree>
    <p:extLst>
      <p:ext uri="{BB962C8B-B14F-4D97-AF65-F5344CB8AC3E}">
        <p14:creationId xmlns:p14="http://schemas.microsoft.com/office/powerpoint/2010/main" val="37805313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14-1			     							   </a:t>
            </a:r>
            <a:r>
              <a:rPr lang="en-US" dirty="0" smtClean="0">
                <a:solidFill>
                  <a:srgbClr val="C00000"/>
                </a:solidFill>
              </a:rPr>
              <a:t>|</a:t>
            </a:r>
            <a:endParaRPr lang="en-US" dirty="0">
              <a:solidFill>
                <a:srgbClr val="C00000"/>
              </a:solidFill>
            </a:endParaRP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187</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1428097" cy="4545173"/>
          </a:xfrm>
          <a:prstGeom prst="rect">
            <a:avLst/>
          </a:prstGeom>
          <a:ln>
            <a:solidFill>
              <a:schemeClr val="accent1"/>
            </a:solidFill>
          </a:ln>
        </p:spPr>
      </p:pic>
    </p:spTree>
    <p:extLst>
      <p:ext uri="{BB962C8B-B14F-4D97-AF65-F5344CB8AC3E}">
        <p14:creationId xmlns:p14="http://schemas.microsoft.com/office/powerpoint/2010/main" val="37548180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Table 14-1			     							</a:t>
            </a:r>
            <a:r>
              <a:rPr lang="en-US" dirty="0" smtClean="0"/>
              <a:t>  </a:t>
            </a:r>
            <a:r>
              <a:rPr lang="en-US" dirty="0" smtClean="0">
                <a:solidFill>
                  <a:srgbClr val="C00000"/>
                </a:solidFill>
              </a:rPr>
              <a:t>||</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188</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6714"/>
            <a:ext cx="9876345" cy="3853487"/>
          </a:xfrm>
          <a:prstGeom prst="rect">
            <a:avLst/>
          </a:prstGeom>
          <a:ln>
            <a:solidFill>
              <a:schemeClr val="accent1"/>
            </a:solidFill>
          </a:ln>
        </p:spPr>
      </p:pic>
    </p:spTree>
    <p:extLst>
      <p:ext uri="{BB962C8B-B14F-4D97-AF65-F5344CB8AC3E}">
        <p14:creationId xmlns:p14="http://schemas.microsoft.com/office/powerpoint/2010/main" val="11258919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Understanding MVC Conventions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There are two kinds of conventions in an MVC </a:t>
            </a:r>
            <a:r>
              <a:rPr lang="en-US" sz="2000" dirty="0" smtClean="0"/>
              <a:t>project.</a:t>
            </a:r>
          </a:p>
          <a:p>
            <a:pPr marL="461963">
              <a:buFont typeface="Wingdings" panose="05000000000000000000" pitchFamily="2" charset="2"/>
              <a:buChar char="§"/>
            </a:pPr>
            <a:r>
              <a:rPr lang="en-US" sz="2000" dirty="0" smtClean="0"/>
              <a:t>The </a:t>
            </a:r>
            <a:r>
              <a:rPr lang="en-US" sz="2000" dirty="0"/>
              <a:t>first kind is </a:t>
            </a:r>
            <a:r>
              <a:rPr lang="en-US" sz="2000" dirty="0">
                <a:solidFill>
                  <a:srgbClr val="FF0000"/>
                </a:solidFill>
              </a:rPr>
              <a:t>just suggestions</a:t>
            </a:r>
            <a:r>
              <a:rPr lang="en-US" sz="2000" dirty="0"/>
              <a:t> as to how you might like to structure your </a:t>
            </a:r>
            <a:r>
              <a:rPr lang="en-US" sz="2000" dirty="0" smtClean="0"/>
              <a:t>project.</a:t>
            </a:r>
          </a:p>
          <a:p>
            <a:pPr marL="684213" indent="-222250">
              <a:buFont typeface="Wingdings" panose="05000000000000000000" pitchFamily="2" charset="2"/>
              <a:buChar char="ü"/>
            </a:pPr>
            <a:r>
              <a:rPr lang="en-US" sz="2000" dirty="0" smtClean="0"/>
              <a:t>For </a:t>
            </a:r>
            <a:r>
              <a:rPr lang="en-US" sz="2000" dirty="0"/>
              <a:t>example, it is conventional to put your JavaScript files in the Scripts folder. This is where other MVC developers would expect to find them, and where NuGet packages will install </a:t>
            </a:r>
            <a:r>
              <a:rPr lang="en-US" sz="2000" dirty="0" smtClean="0"/>
              <a:t>them.</a:t>
            </a:r>
          </a:p>
          <a:p>
            <a:pPr marL="684213" indent="-222250">
              <a:buFont typeface="Wingdings" panose="05000000000000000000" pitchFamily="2" charset="2"/>
              <a:buChar char="ü"/>
            </a:pPr>
            <a:r>
              <a:rPr lang="en-US" sz="2000" dirty="0" smtClean="0"/>
              <a:t>But </a:t>
            </a:r>
            <a:r>
              <a:rPr lang="en-US" sz="2000" dirty="0"/>
              <a:t>you are free to rename the Scripts folder, or remove it entirely and put your scripts somewhere else. </a:t>
            </a:r>
            <a:endParaRPr lang="en-US" sz="2000" dirty="0" smtClean="0"/>
          </a:p>
          <a:p>
            <a:pPr marL="684213" indent="-222250">
              <a:buFont typeface="Wingdings" panose="05000000000000000000" pitchFamily="2" charset="2"/>
              <a:buChar char="ü"/>
            </a:pPr>
            <a:r>
              <a:rPr lang="en-US" sz="2000" dirty="0" smtClean="0"/>
              <a:t>That </a:t>
            </a:r>
            <a:r>
              <a:rPr lang="en-US" sz="2000" dirty="0"/>
              <a:t>would not prevent the MVC Framework from running your application as long as the script elements in your views refer to the location you settle </a:t>
            </a:r>
            <a:r>
              <a:rPr lang="en-US" sz="2000" dirty="0" smtClean="0"/>
              <a:t>on.</a:t>
            </a:r>
          </a:p>
          <a:p>
            <a:pPr marL="461963">
              <a:buFont typeface="Wingdings" panose="05000000000000000000" pitchFamily="2" charset="2"/>
              <a:buChar char="§"/>
            </a:pPr>
            <a:r>
              <a:rPr lang="en-US" sz="2000" dirty="0" smtClean="0"/>
              <a:t>The </a:t>
            </a:r>
            <a:r>
              <a:rPr lang="en-US" sz="2000" dirty="0"/>
              <a:t>other kind of convention arises from the principle of </a:t>
            </a:r>
            <a:r>
              <a:rPr lang="en-US" sz="2000" dirty="0">
                <a:solidFill>
                  <a:srgbClr val="FF0000"/>
                </a:solidFill>
              </a:rPr>
              <a:t>convention over configuration</a:t>
            </a:r>
            <a:r>
              <a:rPr lang="en-US" sz="2000" dirty="0"/>
              <a:t>, which was one of the main selling points that made Ruby on Rails so popular. </a:t>
            </a:r>
            <a:endParaRPr lang="en-US" sz="2000" dirty="0" smtClean="0"/>
          </a:p>
          <a:p>
            <a:pPr marL="684213" indent="-222250">
              <a:buFont typeface="Wingdings" panose="05000000000000000000" pitchFamily="2" charset="2"/>
              <a:buChar char="ü"/>
            </a:pPr>
            <a:r>
              <a:rPr lang="en-US" sz="2000" dirty="0" smtClean="0"/>
              <a:t>Convention </a:t>
            </a:r>
            <a:r>
              <a:rPr lang="en-US" sz="2000" dirty="0"/>
              <a:t>over configuration means that you don’t need to explicitly configure associations between controllers and their views, for </a:t>
            </a:r>
            <a:r>
              <a:rPr lang="en-US" sz="2000" dirty="0" smtClean="0"/>
              <a:t>example.</a:t>
            </a:r>
          </a:p>
          <a:p>
            <a:pPr marL="684213" indent="-222250">
              <a:buFont typeface="Wingdings" panose="05000000000000000000" pitchFamily="2" charset="2"/>
              <a:buChar char="ü"/>
            </a:pPr>
            <a:r>
              <a:rPr lang="en-US" sz="2000" dirty="0" smtClean="0"/>
              <a:t>You </a:t>
            </a:r>
            <a:r>
              <a:rPr lang="en-US" sz="2000" dirty="0"/>
              <a:t>just follow a certain naming convention for your files, and everything just </a:t>
            </a:r>
            <a:r>
              <a:rPr lang="en-US" sz="2000" dirty="0" smtClean="0"/>
              <a:t>works.</a:t>
            </a:r>
          </a:p>
          <a:p>
            <a:pPr marL="684213" indent="-222250">
              <a:buFont typeface="Wingdings" panose="05000000000000000000" pitchFamily="2" charset="2"/>
              <a:buChar char="ü"/>
            </a:pPr>
            <a:r>
              <a:rPr lang="en-US" sz="2000" dirty="0" smtClean="0"/>
              <a:t>There </a:t>
            </a:r>
            <a:r>
              <a:rPr lang="en-US" sz="2000" dirty="0"/>
              <a:t>is less flexibility in changing your project structure when dealing with this kind of convention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189</a:t>
            </a:fld>
            <a:endParaRPr lang="en-US"/>
          </a:p>
        </p:txBody>
      </p:sp>
    </p:spTree>
    <p:extLst>
      <p:ext uri="{BB962C8B-B14F-4D97-AF65-F5344CB8AC3E}">
        <p14:creationId xmlns:p14="http://schemas.microsoft.com/office/powerpoint/2010/main" val="412567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687388" lvl="2" indent="0">
              <a:buNone/>
            </a:pPr>
            <a:r>
              <a:rPr lang="en-US" dirty="0" smtClean="0"/>
              <a:t>This </a:t>
            </a:r>
            <a:r>
              <a:rPr lang="en-US" dirty="0"/>
              <a:t>means that Node.js makes extremely </a:t>
            </a:r>
            <a:r>
              <a:rPr lang="en-US" dirty="0">
                <a:solidFill>
                  <a:srgbClr val="FF0000"/>
                </a:solidFill>
              </a:rPr>
              <a:t>efficient</a:t>
            </a:r>
            <a:r>
              <a:rPr lang="en-US" dirty="0"/>
              <a:t> use of </a:t>
            </a:r>
            <a:r>
              <a:rPr lang="en-US" dirty="0">
                <a:solidFill>
                  <a:srgbClr val="FF0000"/>
                </a:solidFill>
              </a:rPr>
              <a:t>system resources</a:t>
            </a:r>
            <a:r>
              <a:rPr lang="en-US" dirty="0"/>
              <a:t> and may handle tens of thousands of concurrent requests per CPU. (Alternative platforms tend to be limited to about one hundred concurrent requests per CPU</a:t>
            </a:r>
            <a:r>
              <a:rPr lang="en-US" dirty="0" smtClean="0"/>
              <a:t>.)</a:t>
            </a:r>
          </a:p>
          <a:p>
            <a:pPr lvl="1"/>
            <a:r>
              <a:rPr lang="en-US" dirty="0" smtClean="0"/>
              <a:t>Node.js </a:t>
            </a:r>
            <a:r>
              <a:rPr lang="en-US" dirty="0"/>
              <a:t>remains a niche </a:t>
            </a:r>
            <a:r>
              <a:rPr lang="en-US" dirty="0" smtClean="0"/>
              <a:t>technology.</a:t>
            </a:r>
          </a:p>
          <a:p>
            <a:pPr lvl="2"/>
            <a:r>
              <a:rPr lang="en-US" dirty="0" smtClean="0"/>
              <a:t>Its </a:t>
            </a:r>
            <a:r>
              <a:rPr lang="en-US" dirty="0"/>
              <a:t>biggest contribution to </a:t>
            </a:r>
            <a:r>
              <a:rPr lang="en-US" dirty="0">
                <a:solidFill>
                  <a:srgbClr val="FF0000"/>
                </a:solidFill>
              </a:rPr>
              <a:t>web app development</a:t>
            </a:r>
            <a:r>
              <a:rPr lang="en-US" dirty="0"/>
              <a:t> has, rather oddly, been to </a:t>
            </a:r>
            <a:r>
              <a:rPr lang="en-US" dirty="0">
                <a:solidFill>
                  <a:srgbClr val="FF0000"/>
                </a:solidFill>
              </a:rPr>
              <a:t>provide</a:t>
            </a:r>
            <a:r>
              <a:rPr lang="en-US" dirty="0"/>
              <a:t> a consistent </a:t>
            </a:r>
            <a:r>
              <a:rPr lang="en-US" dirty="0">
                <a:solidFill>
                  <a:srgbClr val="FF0000"/>
                </a:solidFill>
              </a:rPr>
              <a:t>JavaScript engine</a:t>
            </a:r>
            <a:r>
              <a:rPr lang="en-US" dirty="0"/>
              <a:t> on which </a:t>
            </a:r>
            <a:r>
              <a:rPr lang="en-US" dirty="0">
                <a:solidFill>
                  <a:srgbClr val="FF0000"/>
                </a:solidFill>
              </a:rPr>
              <a:t>development tools</a:t>
            </a:r>
            <a:r>
              <a:rPr lang="en-US" dirty="0"/>
              <a:t> can be </a:t>
            </a:r>
            <a:r>
              <a:rPr lang="en-US" dirty="0" smtClean="0">
                <a:solidFill>
                  <a:srgbClr val="FF0000"/>
                </a:solidFill>
              </a:rPr>
              <a:t>written</a:t>
            </a:r>
            <a:r>
              <a:rPr lang="en-US" dirty="0" smtClean="0"/>
              <a:t>.</a:t>
            </a:r>
          </a:p>
          <a:p>
            <a:pPr lvl="2"/>
            <a:r>
              <a:rPr lang="en-US" dirty="0" smtClean="0"/>
              <a:t>Many </a:t>
            </a:r>
            <a:r>
              <a:rPr lang="en-US" dirty="0"/>
              <a:t>emerging client-side JavaScript frameworks, such as </a:t>
            </a:r>
            <a:r>
              <a:rPr lang="en-US" dirty="0">
                <a:solidFill>
                  <a:srgbClr val="FF0000"/>
                </a:solidFill>
              </a:rPr>
              <a:t>AngularJS</a:t>
            </a:r>
            <a:r>
              <a:rPr lang="en-US" dirty="0"/>
              <a:t>, have good </a:t>
            </a:r>
            <a:r>
              <a:rPr lang="en-US" dirty="0">
                <a:solidFill>
                  <a:srgbClr val="FF0000"/>
                </a:solidFill>
              </a:rPr>
              <a:t>tooling</a:t>
            </a:r>
            <a:r>
              <a:rPr lang="en-US" dirty="0"/>
              <a:t> support based on the use of </a:t>
            </a:r>
            <a:r>
              <a:rPr lang="en-US" dirty="0">
                <a:solidFill>
                  <a:srgbClr val="FF0000"/>
                </a:solidFill>
              </a:rPr>
              <a:t>Node.js</a:t>
            </a:r>
            <a:r>
              <a:rPr lang="en-US" dirty="0" smtClean="0"/>
              <a:t>.</a:t>
            </a:r>
          </a:p>
          <a:p>
            <a:pPr lvl="1"/>
            <a:r>
              <a:rPr lang="en-US" dirty="0"/>
              <a:t>Node.js adoption for </a:t>
            </a:r>
            <a:r>
              <a:rPr lang="en-US" dirty="0">
                <a:solidFill>
                  <a:srgbClr val="FF0000"/>
                </a:solidFill>
              </a:rPr>
              <a:t>deploying</a:t>
            </a:r>
            <a:r>
              <a:rPr lang="en-US" dirty="0"/>
              <a:t> </a:t>
            </a:r>
            <a:r>
              <a:rPr lang="en-US" dirty="0">
                <a:solidFill>
                  <a:srgbClr val="FF0000"/>
                </a:solidFill>
              </a:rPr>
              <a:t>web apps</a:t>
            </a:r>
            <a:r>
              <a:rPr lang="en-US" dirty="0"/>
              <a:t> has been </a:t>
            </a:r>
            <a:r>
              <a:rPr lang="en-US" dirty="0" smtClean="0"/>
              <a:t>slower.</a:t>
            </a:r>
          </a:p>
          <a:p>
            <a:pPr lvl="2"/>
            <a:r>
              <a:rPr lang="en-US" dirty="0" smtClean="0"/>
              <a:t>Most </a:t>
            </a:r>
            <a:r>
              <a:rPr lang="en-US" dirty="0"/>
              <a:t>businesses building real applications in limited time frames typically need the infrastructure in full-stack frameworks such as </a:t>
            </a:r>
            <a:r>
              <a:rPr lang="en-US" dirty="0">
                <a:solidFill>
                  <a:srgbClr val="FF0000"/>
                </a:solidFill>
              </a:rPr>
              <a:t>Ruby on Rails</a:t>
            </a:r>
            <a:r>
              <a:rPr lang="en-US" dirty="0"/>
              <a:t> and </a:t>
            </a:r>
            <a:r>
              <a:rPr lang="en-US" dirty="0">
                <a:solidFill>
                  <a:srgbClr val="FF0000"/>
                </a:solidFill>
              </a:rPr>
              <a:t>ASP.NET </a:t>
            </a:r>
            <a:r>
              <a:rPr lang="en-US" dirty="0" smtClean="0">
                <a:solidFill>
                  <a:srgbClr val="FF0000"/>
                </a:solidFill>
              </a:rPr>
              <a:t>MVC</a:t>
            </a:r>
            <a:r>
              <a:rPr lang="en-US" dirty="0" smtClean="0"/>
              <a:t>.</a:t>
            </a:r>
          </a:p>
          <a:p>
            <a:pPr lvl="1"/>
            <a:r>
              <a:rPr lang="en-US" dirty="0" smtClean="0"/>
              <a:t>Node.js </a:t>
            </a:r>
            <a:r>
              <a:rPr lang="en-US" dirty="0"/>
              <a:t>is mentioned here only to put some of ASP.NET MVC’s design into context against industry trends. </a:t>
            </a:r>
            <a:endParaRPr lang="en-US" dirty="0" smtClean="0"/>
          </a:p>
          <a:p>
            <a:pPr lvl="2"/>
            <a:r>
              <a:rPr lang="en-US" dirty="0" smtClean="0"/>
              <a:t>For </a:t>
            </a:r>
            <a:r>
              <a:rPr lang="en-US" dirty="0"/>
              <a:t>example, ASP.NET MVC includes asynchronous controllers (which I describe in Chapter 19</a:t>
            </a:r>
            <a:r>
              <a:rPr lang="en-US" dirty="0" smtClean="0"/>
              <a:t>).</a:t>
            </a:r>
          </a:p>
          <a:p>
            <a:pPr lvl="2"/>
            <a:r>
              <a:rPr lang="en-US" dirty="0" smtClean="0"/>
              <a:t>This </a:t>
            </a:r>
            <a:r>
              <a:rPr lang="en-US" dirty="0"/>
              <a:t>is a way to handle </a:t>
            </a:r>
            <a:r>
              <a:rPr lang="en-US" dirty="0">
                <a:solidFill>
                  <a:srgbClr val="FF0000"/>
                </a:solidFill>
              </a:rPr>
              <a:t>HTTP requests</a:t>
            </a:r>
            <a:r>
              <a:rPr lang="en-US" dirty="0"/>
              <a:t> with </a:t>
            </a:r>
            <a:r>
              <a:rPr lang="en-US" dirty="0" smtClean="0">
                <a:solidFill>
                  <a:srgbClr val="FF0000"/>
                </a:solidFill>
              </a:rPr>
              <a:t>non-blocking </a:t>
            </a:r>
            <a:r>
              <a:rPr lang="en-US" dirty="0">
                <a:solidFill>
                  <a:srgbClr val="FF0000"/>
                </a:solidFill>
              </a:rPr>
              <a:t>I/O</a:t>
            </a:r>
            <a:r>
              <a:rPr lang="en-US" dirty="0"/>
              <a:t> and scale up to handle more requests per CPU</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a:t>
            </a:fld>
            <a:endParaRPr lang="en-US" dirty="0"/>
          </a:p>
        </p:txBody>
      </p:sp>
    </p:spTree>
    <p:extLst>
      <p:ext uri="{BB962C8B-B14F-4D97-AF65-F5344CB8AC3E}">
        <p14:creationId xmlns:p14="http://schemas.microsoft.com/office/powerpoint/2010/main" val="31383265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Following Conventions for Controller </a:t>
            </a:r>
            <a:r>
              <a:rPr lang="en-US" dirty="0" smtClean="0"/>
              <a:t>Classes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Controller classes must have names that end with Controller, such as ProductController, AdminController, and </a:t>
            </a:r>
            <a:r>
              <a:rPr lang="en-US" sz="2000" dirty="0" smtClean="0"/>
              <a:t>HomeController.</a:t>
            </a:r>
          </a:p>
          <a:p>
            <a:pPr marL="461963">
              <a:buFont typeface="Wingdings" panose="05000000000000000000" pitchFamily="2" charset="2"/>
              <a:buChar char="§"/>
            </a:pPr>
            <a:r>
              <a:rPr lang="en-US" sz="2000" dirty="0" smtClean="0"/>
              <a:t>When </a:t>
            </a:r>
            <a:r>
              <a:rPr lang="en-US" sz="2000" dirty="0"/>
              <a:t>referencing a controller from elsewhere in the project, such as when using an </a:t>
            </a:r>
            <a:r>
              <a:rPr lang="en-US" sz="2000" dirty="0">
                <a:solidFill>
                  <a:srgbClr val="FF0000"/>
                </a:solidFill>
              </a:rPr>
              <a:t>HTMLhelper</a:t>
            </a:r>
            <a:r>
              <a:rPr lang="en-US" sz="2000" dirty="0"/>
              <a:t> method, you specify the first part of the name (such as Product), and the MVC Framework automatically appends Controller to the name and starts looking for the controller </a:t>
            </a:r>
            <a:r>
              <a:rPr lang="en-US" sz="2000" dirty="0" smtClean="0"/>
              <a:t>class.</a:t>
            </a:r>
          </a:p>
          <a:p>
            <a:pPr marL="461963">
              <a:buFont typeface="Wingdings" panose="05000000000000000000" pitchFamily="2" charset="2"/>
              <a:buChar char="§"/>
            </a:pPr>
            <a:r>
              <a:rPr lang="en-US" sz="2000" dirty="0" smtClean="0"/>
              <a:t>You </a:t>
            </a:r>
            <a:r>
              <a:rPr lang="en-US" sz="2000" dirty="0"/>
              <a:t>can change this behavior by creating your own implementation of the </a:t>
            </a:r>
            <a:r>
              <a:rPr lang="en-US" sz="2000" dirty="0">
                <a:solidFill>
                  <a:srgbClr val="FF0000"/>
                </a:solidFill>
              </a:rPr>
              <a:t>IControllerFactory</a:t>
            </a:r>
            <a:r>
              <a:rPr lang="en-US" sz="2000" dirty="0"/>
              <a:t> </a:t>
            </a:r>
            <a:r>
              <a:rPr lang="en-US" sz="2000" dirty="0" smtClean="0"/>
              <a:t>interface.</a:t>
            </a:r>
            <a:endParaRPr lang="en-US" sz="2000"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190</a:t>
            </a:fld>
            <a:endParaRPr lang="en-US"/>
          </a:p>
        </p:txBody>
      </p:sp>
    </p:spTree>
    <p:extLst>
      <p:ext uri="{BB962C8B-B14F-4D97-AF65-F5344CB8AC3E}">
        <p14:creationId xmlns:p14="http://schemas.microsoft.com/office/powerpoint/2010/main" val="28872669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Following Conventions for </a:t>
            </a:r>
            <a:r>
              <a:rPr lang="en-US" dirty="0" smtClean="0"/>
              <a:t>Views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a:t>Views and partial views go into the folder </a:t>
            </a:r>
            <a:r>
              <a:rPr lang="en-US" sz="2000" dirty="0">
                <a:solidFill>
                  <a:srgbClr val="FF0000"/>
                </a:solidFill>
              </a:rPr>
              <a:t>/Views/ </a:t>
            </a:r>
            <a:r>
              <a:rPr lang="en-US" sz="2000" dirty="0" smtClean="0">
                <a:solidFill>
                  <a:srgbClr val="FF0000"/>
                </a:solidFill>
              </a:rPr>
              <a:t>Controllername</a:t>
            </a:r>
            <a:r>
              <a:rPr lang="en-US" sz="2000" dirty="0" smtClean="0"/>
              <a:t>.</a:t>
            </a:r>
          </a:p>
          <a:p>
            <a:pPr marL="461963">
              <a:buFont typeface="Wingdings" panose="05000000000000000000" pitchFamily="2" charset="2"/>
              <a:buChar char="§"/>
            </a:pPr>
            <a:r>
              <a:rPr lang="en-US" sz="2000" dirty="0" smtClean="0"/>
              <a:t>For </a:t>
            </a:r>
            <a:r>
              <a:rPr lang="en-US" sz="2000" dirty="0"/>
              <a:t>example, a view associated with the ProductController class would go in the /Views/Product </a:t>
            </a:r>
            <a:r>
              <a:rPr lang="en-US" sz="2000" dirty="0" smtClean="0"/>
              <a:t>folder.</a:t>
            </a:r>
          </a:p>
          <a:p>
            <a:pPr marL="461963">
              <a:buFont typeface="Wingdings" panose="05000000000000000000" pitchFamily="2" charset="2"/>
              <a:buChar char="§"/>
            </a:pPr>
            <a:r>
              <a:rPr lang="en-US" sz="2000" dirty="0" smtClean="0"/>
              <a:t>Notice </a:t>
            </a:r>
            <a:r>
              <a:rPr lang="en-US" sz="2000" dirty="0"/>
              <a:t>that </a:t>
            </a:r>
            <a:r>
              <a:rPr lang="en-US" sz="2000" dirty="0" smtClean="0"/>
              <a:t>the </a:t>
            </a:r>
            <a:r>
              <a:rPr lang="en-US" sz="2000" dirty="0"/>
              <a:t>Controller </a:t>
            </a:r>
            <a:r>
              <a:rPr lang="en-US" sz="2000" dirty="0" smtClean="0"/>
              <a:t>suffix is omitted from </a:t>
            </a:r>
            <a:r>
              <a:rPr lang="en-US" sz="2000" dirty="0"/>
              <a:t>the Views folder: /</a:t>
            </a:r>
            <a:r>
              <a:rPr lang="en-US" sz="2000" dirty="0" smtClean="0"/>
              <a:t>Views/Product.</a:t>
            </a:r>
          </a:p>
          <a:p>
            <a:pPr marL="461963">
              <a:buFont typeface="Wingdings" panose="05000000000000000000" pitchFamily="2" charset="2"/>
              <a:buChar char="§"/>
            </a:pPr>
            <a:r>
              <a:rPr lang="en-US" sz="2000" dirty="0" smtClean="0"/>
              <a:t>The </a:t>
            </a:r>
            <a:r>
              <a:rPr lang="en-US" sz="2000" dirty="0"/>
              <a:t>MVC Framework expects that the default view for an action method should be named after that method. </a:t>
            </a:r>
            <a:endParaRPr lang="en-US" sz="2000" dirty="0" smtClean="0"/>
          </a:p>
          <a:p>
            <a:pPr marL="461963">
              <a:buFont typeface="Wingdings" panose="05000000000000000000" pitchFamily="2" charset="2"/>
              <a:buChar char="§"/>
            </a:pPr>
            <a:r>
              <a:rPr lang="en-US" sz="2000" dirty="0" smtClean="0"/>
              <a:t>For </a:t>
            </a:r>
            <a:r>
              <a:rPr lang="en-US" sz="2000" dirty="0"/>
              <a:t>example, the default view associated with an action method called List should be called </a:t>
            </a:r>
            <a:r>
              <a:rPr lang="en-US" sz="2000" dirty="0" smtClean="0">
                <a:solidFill>
                  <a:srgbClr val="FF0000"/>
                </a:solidFill>
              </a:rPr>
              <a:t>List.cshtml</a:t>
            </a:r>
            <a:r>
              <a:rPr lang="en-US" sz="2000" dirty="0" smtClean="0"/>
              <a:t>.</a:t>
            </a:r>
          </a:p>
          <a:p>
            <a:pPr marL="461963">
              <a:buFont typeface="Wingdings" panose="05000000000000000000" pitchFamily="2" charset="2"/>
              <a:buChar char="§"/>
            </a:pPr>
            <a:r>
              <a:rPr lang="en-US" sz="2000" dirty="0" smtClean="0"/>
              <a:t>The </a:t>
            </a:r>
            <a:r>
              <a:rPr lang="en-US" sz="2000" dirty="0"/>
              <a:t>default view is used when you return the result of calling the View method in an action method, like this</a:t>
            </a:r>
            <a:r>
              <a:rPr lang="en-US" sz="2000" dirty="0" smtClean="0"/>
              <a:t>:</a:t>
            </a:r>
          </a:p>
          <a:p>
            <a:pPr marL="233363" indent="0">
              <a:buNone/>
            </a:pPr>
            <a:endParaRPr lang="en-US" sz="2000" dirty="0"/>
          </a:p>
          <a:p>
            <a:pPr marL="233363" indent="0">
              <a:buNone/>
            </a:pPr>
            <a:endParaRPr lang="en-US" sz="2000" dirty="0" smtClean="0"/>
          </a:p>
          <a:p>
            <a:pPr marL="233363" indent="0">
              <a:buNone/>
            </a:pPr>
            <a:endParaRPr lang="en-US" sz="2000" dirty="0" smtClean="0"/>
          </a:p>
          <a:p>
            <a:pPr marL="461963">
              <a:buFont typeface="Wingdings" panose="05000000000000000000" pitchFamily="2" charset="2"/>
              <a:buChar char="§"/>
            </a:pPr>
            <a:r>
              <a:rPr lang="en-US" sz="2000" dirty="0"/>
              <a:t>You can specify a different view by name, like this</a:t>
            </a:r>
            <a:r>
              <a:rPr lang="en-US" sz="2000" dirty="0" smtClean="0"/>
              <a:t>:</a:t>
            </a:r>
          </a:p>
        </p:txBody>
      </p:sp>
      <p:sp>
        <p:nvSpPr>
          <p:cNvPr id="6" name="Date Placeholder 5"/>
          <p:cNvSpPr>
            <a:spLocks noGrp="1"/>
          </p:cNvSpPr>
          <p:nvPr>
            <p:ph type="dt" sz="half" idx="2"/>
          </p:nvPr>
        </p:nvSpPr>
        <p:spPr/>
        <p:txBody>
          <a:bodyPr/>
          <a:lstStyle/>
          <a:p>
            <a:r>
              <a:rPr lang="en-US" smtClean="0"/>
              <a:t>2 Jan 2018</a:t>
            </a:r>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191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8529" y="4090288"/>
            <a:ext cx="2119312" cy="715351"/>
          </a:xfrm>
          <a:prstGeom prst="rect">
            <a:avLst/>
          </a:prstGeom>
          <a:ln>
            <a:solidFill>
              <a:srgbClr val="5B9BD5"/>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8529" y="5697862"/>
            <a:ext cx="3768525" cy="650634"/>
          </a:xfrm>
          <a:prstGeom prst="rect">
            <a:avLst/>
          </a:prstGeom>
          <a:ln>
            <a:solidFill>
              <a:srgbClr val="5B9BD5"/>
            </a:solidFill>
          </a:ln>
        </p:spPr>
      </p:pic>
    </p:spTree>
    <p:extLst>
      <p:ext uri="{BB962C8B-B14F-4D97-AF65-F5344CB8AC3E}">
        <p14:creationId xmlns:p14="http://schemas.microsoft.com/office/powerpoint/2010/main" val="21704876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Following Conventions for </a:t>
            </a:r>
            <a:r>
              <a:rPr lang="en-US" dirty="0" smtClean="0"/>
              <a:t>Views				   </a:t>
            </a:r>
            <a:r>
              <a:rPr lang="en-US" dirty="0" smtClean="0">
                <a:solidFill>
                  <a:srgbClr val="C00000"/>
                </a:solidFill>
              </a:rPr>
              <a:t>|</a:t>
            </a:r>
            <a:endParaRPr lang="en-US" dirty="0">
              <a:solidFill>
                <a:srgbClr val="C00000"/>
              </a:solidFill>
            </a:endParaRPr>
          </a:p>
        </p:txBody>
      </p:sp>
      <p:sp>
        <p:nvSpPr>
          <p:cNvPr id="3" name="Content Placeholder 3"/>
          <p:cNvSpPr>
            <a:spLocks noGrp="1"/>
          </p:cNvSpPr>
          <p:nvPr>
            <p:ph idx="1"/>
          </p:nvPr>
        </p:nvSpPr>
        <p:spPr/>
        <p:txBody>
          <a:bodyPr>
            <a:normAutofit/>
          </a:bodyPr>
          <a:lstStyle/>
          <a:p>
            <a:pPr marL="461963">
              <a:buFont typeface="Wingdings" panose="05000000000000000000" pitchFamily="2" charset="2"/>
              <a:buChar char="§"/>
            </a:pPr>
            <a:r>
              <a:rPr lang="en-US" sz="2000" dirty="0" smtClean="0"/>
              <a:t>When looking for a view, the MVC Framework looks in the folder named after the controller and then in the /Views/Shared folder.</a:t>
            </a:r>
          </a:p>
          <a:p>
            <a:pPr marL="461963">
              <a:buFont typeface="Wingdings" panose="05000000000000000000" pitchFamily="2" charset="2"/>
              <a:buChar char="§"/>
            </a:pPr>
            <a:r>
              <a:rPr lang="en-US" sz="2000" dirty="0" smtClean="0"/>
              <a:t>This means that I can put views that will be used by more than one controller in the </a:t>
            </a:r>
            <a:r>
              <a:rPr lang="en-US" sz="2000" dirty="0" smtClean="0">
                <a:solidFill>
                  <a:srgbClr val="FF0000"/>
                </a:solidFill>
              </a:rPr>
              <a:t>/Views/Shared</a:t>
            </a:r>
            <a:r>
              <a:rPr lang="en-US" sz="2000" dirty="0" smtClean="0"/>
              <a:t> folder and the framework will find them.</a:t>
            </a:r>
            <a:endParaRPr lang="en-US" sz="2000" dirty="0"/>
          </a:p>
        </p:txBody>
      </p:sp>
      <p:sp>
        <p:nvSpPr>
          <p:cNvPr id="6" name="Date Placeholder 5"/>
          <p:cNvSpPr>
            <a:spLocks noGrp="1"/>
          </p:cNvSpPr>
          <p:nvPr>
            <p:ph type="dt" sz="half" idx="2"/>
          </p:nvPr>
        </p:nvSpPr>
        <p:spPr/>
        <p:txBody>
          <a:bodyPr/>
          <a:lstStyle/>
          <a:p>
            <a:r>
              <a:rPr lang="en-US" smtClean="0"/>
              <a:t>2 Jan 2018</a:t>
            </a:r>
            <a:endParaRPr lang="en-US"/>
          </a:p>
        </p:txBody>
      </p:sp>
      <p:sp>
        <p:nvSpPr>
          <p:cNvPr id="7" name="Slide Number Placeholder 6"/>
          <p:cNvSpPr>
            <a:spLocks noGrp="1"/>
          </p:cNvSpPr>
          <p:nvPr>
            <p:ph type="sldNum" sz="quarter" idx="4"/>
          </p:nvPr>
        </p:nvSpPr>
        <p:spPr/>
        <p:txBody>
          <a:bodyPr/>
          <a:lstStyle/>
          <a:p>
            <a:fld id="{062D6987-FB6D-4DB8-81B8-AD0F35E3BB5F}" type="slidenum">
              <a:rPr lang="en-US" smtClean="0"/>
              <a:t>192</a:t>
            </a:fld>
            <a:endParaRPr lang="en-US"/>
          </a:p>
        </p:txBody>
      </p:sp>
    </p:spTree>
    <p:extLst>
      <p:ext uri="{BB962C8B-B14F-4D97-AF65-F5344CB8AC3E}">
        <p14:creationId xmlns:p14="http://schemas.microsoft.com/office/powerpoint/2010/main" val="157259975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Following Conventions for </a:t>
            </a:r>
            <a:r>
              <a:rPr lang="en-US" dirty="0" smtClean="0"/>
              <a:t>Layouts</a:t>
            </a:r>
            <a:endParaRPr lang="en-US" dirty="0"/>
          </a:p>
        </p:txBody>
      </p:sp>
      <p:sp>
        <p:nvSpPr>
          <p:cNvPr id="3"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a:t>naming convention for layouts is to prefix the file with an </a:t>
            </a:r>
            <a:r>
              <a:rPr lang="en-US" sz="2000" dirty="0">
                <a:solidFill>
                  <a:srgbClr val="FF0000"/>
                </a:solidFill>
              </a:rPr>
              <a:t>underscore (_)</a:t>
            </a:r>
            <a:r>
              <a:rPr lang="en-US" sz="2000" dirty="0"/>
              <a:t> character, and layout files are placed in the </a:t>
            </a:r>
            <a:r>
              <a:rPr lang="en-US" sz="2000" dirty="0">
                <a:solidFill>
                  <a:srgbClr val="FF0000"/>
                </a:solidFill>
              </a:rPr>
              <a:t>/Views/Shared</a:t>
            </a:r>
            <a:r>
              <a:rPr lang="en-US" sz="2000" dirty="0"/>
              <a:t> </a:t>
            </a:r>
            <a:r>
              <a:rPr lang="en-US" sz="2000" dirty="0" smtClean="0"/>
              <a:t>folder.</a:t>
            </a:r>
          </a:p>
          <a:p>
            <a:pPr marL="461963">
              <a:buFont typeface="Wingdings" panose="05000000000000000000" pitchFamily="2" charset="2"/>
              <a:buChar char="§"/>
            </a:pPr>
            <a:r>
              <a:rPr lang="en-US" sz="2000" dirty="0" smtClean="0"/>
              <a:t>This </a:t>
            </a:r>
            <a:r>
              <a:rPr lang="en-US" sz="2000" dirty="0"/>
              <a:t>layout is applied to all views by default through the </a:t>
            </a:r>
            <a:r>
              <a:rPr lang="en-US" sz="2000" dirty="0">
                <a:solidFill>
                  <a:srgbClr val="FF0000"/>
                </a:solidFill>
              </a:rPr>
              <a:t>/Views/_ViewStart.cshtml</a:t>
            </a:r>
            <a:r>
              <a:rPr lang="en-US" sz="2000" dirty="0"/>
              <a:t> </a:t>
            </a:r>
            <a:r>
              <a:rPr lang="en-US" sz="2000" dirty="0" smtClean="0"/>
              <a:t>file.</a:t>
            </a:r>
          </a:p>
          <a:p>
            <a:pPr marL="461963">
              <a:buFont typeface="Wingdings" panose="05000000000000000000" pitchFamily="2" charset="2"/>
              <a:buChar char="§"/>
            </a:pPr>
            <a:r>
              <a:rPr lang="en-US" sz="2000" dirty="0" smtClean="0"/>
              <a:t>If </a:t>
            </a:r>
            <a:r>
              <a:rPr lang="en-US" sz="2000" dirty="0"/>
              <a:t>you do not want the default layout applied to views, you can change the settings in _ViewStart.cshtml (or delete the file entirely) to specify another layout in the view, like this:</a:t>
            </a:r>
          </a:p>
          <a:p>
            <a:pPr>
              <a:buFont typeface="Wingdings" panose="05000000000000000000" pitchFamily="2" charset="2"/>
              <a:buChar char="v"/>
            </a:pPr>
            <a:endParaRPr lang="en-US" sz="2000"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193</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474" y="3058362"/>
            <a:ext cx="5811937" cy="1970050"/>
          </a:xfrm>
          <a:prstGeom prst="rect">
            <a:avLst/>
          </a:prstGeom>
          <a:ln>
            <a:solidFill>
              <a:srgbClr val="5B9BD5"/>
            </a:solidFill>
          </a:ln>
        </p:spPr>
      </p:pic>
    </p:spTree>
    <p:extLst>
      <p:ext uri="{BB962C8B-B14F-4D97-AF65-F5344CB8AC3E}">
        <p14:creationId xmlns:p14="http://schemas.microsoft.com/office/powerpoint/2010/main" val="190424172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Debugging MVC Applications</a:t>
            </a:r>
          </a:p>
        </p:txBody>
      </p:sp>
      <p:sp>
        <p:nvSpPr>
          <p:cNvPr id="7" name="Content Placeholder 6"/>
          <p:cNvSpPr>
            <a:spLocks noGrp="1"/>
          </p:cNvSpPr>
          <p:nvPr>
            <p:ph idx="1"/>
          </p:nvPr>
        </p:nvSpPr>
        <p:spPr/>
        <p:txBody>
          <a:bodyPr/>
          <a:lstStyle/>
          <a:p>
            <a:r>
              <a:rPr lang="en-US" dirty="0" smtClean="0"/>
              <a:t>You </a:t>
            </a:r>
            <a:r>
              <a:rPr lang="en-US" dirty="0"/>
              <a:t>debug an ASP.NET MVC application in exactly the same way as you debug an ASP.NET Web Forms </a:t>
            </a:r>
            <a:r>
              <a:rPr lang="en-US" dirty="0" smtClean="0"/>
              <a:t>application.</a:t>
            </a:r>
          </a:p>
          <a:p>
            <a:pPr lvl="1"/>
            <a:r>
              <a:rPr lang="en-US" dirty="0" smtClean="0"/>
              <a:t>The </a:t>
            </a:r>
            <a:r>
              <a:rPr lang="en-US" dirty="0">
                <a:solidFill>
                  <a:srgbClr val="FF0000"/>
                </a:solidFill>
              </a:rPr>
              <a:t>Visual Studio debugger </a:t>
            </a:r>
            <a:r>
              <a:rPr lang="en-US" dirty="0"/>
              <a:t>is a powerful and flexible tool, with many features and </a:t>
            </a:r>
            <a:r>
              <a:rPr lang="en-US" dirty="0" smtClean="0"/>
              <a:t>uses.</a:t>
            </a:r>
          </a:p>
          <a:p>
            <a:pPr lvl="1"/>
            <a:r>
              <a:rPr lang="en-US" dirty="0" smtClean="0"/>
              <a:t>I </a:t>
            </a:r>
            <a:r>
              <a:rPr lang="en-US" dirty="0"/>
              <a:t>can only scratch the surface in this book, but in the sections that follow I show you how to set up the debugger and perform different debugging activities on your MVC project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194</a:t>
            </a:fld>
            <a:endParaRPr lang="en-US" dirty="0"/>
          </a:p>
        </p:txBody>
      </p:sp>
    </p:spTree>
    <p:extLst>
      <p:ext uri="{BB962C8B-B14F-4D97-AF65-F5344CB8AC3E}">
        <p14:creationId xmlns:p14="http://schemas.microsoft.com/office/powerpoint/2010/main" val="9610620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To </a:t>
            </a:r>
            <a:r>
              <a:rPr lang="en-US" dirty="0"/>
              <a:t>demonstrate using the </a:t>
            </a:r>
            <a:r>
              <a:rPr lang="en-US" dirty="0">
                <a:solidFill>
                  <a:srgbClr val="FF0000"/>
                </a:solidFill>
              </a:rPr>
              <a:t>debugger</a:t>
            </a:r>
            <a:r>
              <a:rPr lang="en-US" dirty="0"/>
              <a:t>, I have created a new MVC project using the MVC project template, just so you can see how the default content and configuration is set up and the effect of the default theme that is applied to </a:t>
            </a:r>
            <a:r>
              <a:rPr lang="en-US" dirty="0" smtClean="0"/>
              <a:t>views.</a:t>
            </a:r>
          </a:p>
          <a:p>
            <a:pPr lvl="1"/>
            <a:r>
              <a:rPr lang="en-US" dirty="0" smtClean="0"/>
              <a:t>I </a:t>
            </a:r>
            <a:r>
              <a:rPr lang="en-US" dirty="0"/>
              <a:t>called the new project </a:t>
            </a:r>
            <a:r>
              <a:rPr lang="en-US" dirty="0" smtClean="0"/>
              <a:t>DebuggingDemo.</a:t>
            </a:r>
          </a:p>
          <a:p>
            <a:pPr lvl="1"/>
            <a:r>
              <a:rPr lang="en-US" dirty="0" smtClean="0"/>
              <a:t>I </a:t>
            </a:r>
            <a:r>
              <a:rPr lang="en-US" dirty="0"/>
              <a:t>have chosen the Individual User Accounts authentication option, which sets up a basic user security system.</a:t>
            </a:r>
          </a:p>
          <a:p>
            <a:pPr lvl="1"/>
            <a:r>
              <a:rPr lang="en-US" dirty="0"/>
              <a:t>Click the OK button and Visual Studio will create the project and add the default packages, files, and folders that the MVC template </a:t>
            </a:r>
            <a:r>
              <a:rPr lang="en-US" dirty="0" smtClean="0"/>
              <a:t>includes.</a:t>
            </a:r>
          </a:p>
          <a:p>
            <a:pPr lvl="1"/>
            <a:r>
              <a:rPr lang="en-US" dirty="0" smtClean="0"/>
              <a:t>You </a:t>
            </a:r>
            <a:r>
              <a:rPr lang="en-US" dirty="0"/>
              <a:t>can see how the files and settings added to the project are applied by starting the </a:t>
            </a:r>
            <a:r>
              <a:rPr lang="en-US" dirty="0" smtClean="0"/>
              <a:t>application.</a:t>
            </a:r>
            <a:endParaRPr lang="en-US" dirty="0"/>
          </a:p>
          <a:p>
            <a:pPr lvl="1"/>
            <a:r>
              <a:rPr lang="en-US" dirty="0"/>
              <a:t>There are some placeholder elements </a:t>
            </a:r>
            <a:r>
              <a:rPr lang="en-US" dirty="0" smtClean="0"/>
              <a:t>for</a:t>
            </a:r>
          </a:p>
          <a:p>
            <a:pPr lvl="2"/>
            <a:r>
              <a:rPr lang="en-US" dirty="0" smtClean="0"/>
              <a:t>the </a:t>
            </a:r>
            <a:r>
              <a:rPr lang="en-US" dirty="0"/>
              <a:t>name of the application and branding, </a:t>
            </a:r>
            <a:r>
              <a:rPr lang="en-US" dirty="0" smtClean="0"/>
              <a:t>and</a:t>
            </a:r>
          </a:p>
          <a:p>
            <a:pPr lvl="2"/>
            <a:r>
              <a:rPr lang="en-US" dirty="0" smtClean="0"/>
              <a:t>some </a:t>
            </a:r>
            <a:r>
              <a:rPr lang="en-US" dirty="0"/>
              <a:t>pointers </a:t>
            </a:r>
            <a:r>
              <a:rPr lang="en-US" dirty="0" smtClean="0"/>
              <a:t>to</a:t>
            </a:r>
          </a:p>
          <a:p>
            <a:pPr lvl="3"/>
            <a:r>
              <a:rPr lang="en-US" dirty="0" smtClean="0"/>
              <a:t>the </a:t>
            </a:r>
            <a:r>
              <a:rPr lang="en-US" dirty="0"/>
              <a:t>MVC </a:t>
            </a:r>
            <a:r>
              <a:rPr lang="en-US" dirty="0" smtClean="0"/>
              <a:t>documents</a:t>
            </a:r>
          </a:p>
          <a:p>
            <a:pPr lvl="3"/>
            <a:r>
              <a:rPr lang="en-US" dirty="0" smtClean="0"/>
              <a:t>NuGet</a:t>
            </a:r>
            <a:r>
              <a:rPr lang="en-US" dirty="0"/>
              <a:t>, </a:t>
            </a:r>
            <a:r>
              <a:rPr lang="en-US" dirty="0" smtClean="0"/>
              <a:t>and</a:t>
            </a:r>
          </a:p>
          <a:p>
            <a:pPr lvl="3"/>
            <a:r>
              <a:rPr lang="en-US" dirty="0" smtClean="0"/>
              <a:t>some </a:t>
            </a:r>
            <a:r>
              <a:rPr lang="en-US" dirty="0"/>
              <a:t>hosting </a:t>
            </a:r>
            <a:r>
              <a:rPr lang="en-US" dirty="0" smtClean="0"/>
              <a:t>options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195</a:t>
            </a:fld>
            <a:endParaRPr lang="en-US" dirty="0"/>
          </a:p>
        </p:txBody>
      </p:sp>
    </p:spTree>
    <p:extLst>
      <p:ext uri="{BB962C8B-B14F-4D97-AF65-F5344CB8AC3E}">
        <p14:creationId xmlns:p14="http://schemas.microsoft.com/office/powerpoint/2010/main" val="13430732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the Example </a:t>
            </a:r>
            <a:r>
              <a:rPr lang="en-US" dirty="0" smtClean="0"/>
              <a:t>Project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t>navigation bar at the top of the screen is the same kind I used for the </a:t>
            </a:r>
            <a:r>
              <a:rPr lang="en-US" dirty="0">
                <a:solidFill>
                  <a:srgbClr val="FF0000"/>
                </a:solidFill>
              </a:rPr>
              <a:t>SportsStore application</a:t>
            </a:r>
            <a:r>
              <a:rPr lang="en-US" dirty="0"/>
              <a:t> and the layout has some responsive </a:t>
            </a:r>
            <a:r>
              <a:rPr lang="en-US" dirty="0" smtClean="0"/>
              <a:t>features.</a:t>
            </a:r>
          </a:p>
          <a:p>
            <a:pPr lvl="1"/>
            <a:r>
              <a:rPr lang="en-US" dirty="0" smtClean="0"/>
              <a:t>Change </a:t>
            </a:r>
            <a:r>
              <a:rPr lang="en-US" dirty="0"/>
              <a:t>the width of the window to see the effect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196</a:t>
            </a:fld>
            <a:endParaRPr lang="en-US" dirty="0"/>
          </a:p>
        </p:txBody>
      </p:sp>
    </p:spTree>
    <p:extLst>
      <p:ext uri="{BB962C8B-B14F-4D97-AF65-F5344CB8AC3E}">
        <p14:creationId xmlns:p14="http://schemas.microsoft.com/office/powerpoint/2010/main" val="2989981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Creating the Controller</a:t>
            </a:r>
          </a:p>
        </p:txBody>
      </p:sp>
      <p:sp>
        <p:nvSpPr>
          <p:cNvPr id="7" name="Content Placeholder 6"/>
          <p:cNvSpPr>
            <a:spLocks noGrp="1"/>
          </p:cNvSpPr>
          <p:nvPr>
            <p:ph idx="1"/>
          </p:nvPr>
        </p:nvSpPr>
        <p:spPr/>
        <p:txBody>
          <a:bodyPr/>
          <a:lstStyle/>
          <a:p>
            <a:r>
              <a:rPr lang="en-US" dirty="0" smtClean="0"/>
              <a:t>Visual </a:t>
            </a:r>
            <a:r>
              <a:rPr lang="en-US" dirty="0"/>
              <a:t>Studio creates a Home controller as part of the initial project content, but I am going to replace the code that Visual Studio added with that shown in </a:t>
            </a:r>
            <a:r>
              <a:rPr lang="en-US" dirty="0">
                <a:solidFill>
                  <a:srgbClr val="FF0000"/>
                </a:solidFill>
              </a:rPr>
              <a:t>Listing 14-1</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197</a:t>
            </a:fld>
            <a:endParaRPr lang="en-US" dirty="0"/>
          </a:p>
        </p:txBody>
      </p:sp>
      <p:pic>
        <p:nvPicPr>
          <p:cNvPr id="8" name="Picture 7"/>
          <p:cNvPicPr>
            <a:picLocks noChangeAspect="1"/>
          </p:cNvPicPr>
          <p:nvPr/>
        </p:nvPicPr>
        <p:blipFill>
          <a:blip r:embed="rId2"/>
          <a:stretch>
            <a:fillRect/>
          </a:stretch>
        </p:blipFill>
        <p:spPr>
          <a:xfrm>
            <a:off x="461726" y="2137038"/>
            <a:ext cx="6155979" cy="3730896"/>
          </a:xfrm>
          <a:prstGeom prst="rect">
            <a:avLst/>
          </a:prstGeom>
          <a:ln>
            <a:solidFill>
              <a:schemeClr val="accent1"/>
            </a:solidFill>
          </a:ln>
        </p:spPr>
      </p:pic>
    </p:spTree>
    <p:extLst>
      <p:ext uri="{BB962C8B-B14F-4D97-AF65-F5344CB8AC3E}">
        <p14:creationId xmlns:p14="http://schemas.microsoft.com/office/powerpoint/2010/main" val="30307375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the View</a:t>
            </a:r>
          </a:p>
        </p:txBody>
      </p:sp>
      <p:sp>
        <p:nvSpPr>
          <p:cNvPr id="3" name="Content Placeholder 2"/>
          <p:cNvSpPr>
            <a:spLocks noGrp="1"/>
          </p:cNvSpPr>
          <p:nvPr>
            <p:ph idx="1"/>
          </p:nvPr>
        </p:nvSpPr>
        <p:spPr/>
        <p:txBody>
          <a:bodyPr/>
          <a:lstStyle/>
          <a:p>
            <a:r>
              <a:rPr lang="en-US" dirty="0" smtClean="0"/>
              <a:t>Visual </a:t>
            </a:r>
            <a:r>
              <a:rPr lang="en-US" dirty="0"/>
              <a:t>Studio also created the </a:t>
            </a:r>
            <a:r>
              <a:rPr lang="en-US" dirty="0" smtClean="0">
                <a:solidFill>
                  <a:srgbClr val="FF0000"/>
                </a:solidFill>
              </a:rPr>
              <a:t>Views/Home/Index.cshtml</a:t>
            </a:r>
            <a:r>
              <a:rPr lang="en-US" dirty="0" smtClean="0"/>
              <a:t> view </a:t>
            </a:r>
            <a:r>
              <a:rPr lang="en-US" dirty="0"/>
              <a:t>file as part of the project </a:t>
            </a:r>
            <a:r>
              <a:rPr lang="en-US" dirty="0" smtClean="0"/>
              <a:t>setup.</a:t>
            </a:r>
          </a:p>
          <a:p>
            <a:pPr lvl="1"/>
            <a:r>
              <a:rPr lang="en-US" dirty="0" smtClean="0"/>
              <a:t>I </a:t>
            </a:r>
            <a:r>
              <a:rPr lang="en-US" dirty="0"/>
              <a:t>don’t need the default content and have to replace it with the markup shown in </a:t>
            </a:r>
            <a:r>
              <a:rPr lang="en-US" dirty="0">
                <a:solidFill>
                  <a:srgbClr val="FF0000"/>
                </a:solidFill>
              </a:rPr>
              <a:t>Listing 14-2</a:t>
            </a:r>
            <a:r>
              <a:rPr lang="en-US" dirty="0"/>
              <a:t>.</a:t>
            </a:r>
          </a:p>
          <a:p>
            <a:pPr lvl="1"/>
            <a:r>
              <a:rPr lang="en-US" dirty="0"/>
              <a:t>The last preparatory step I need to take is to add a style to the </a:t>
            </a:r>
            <a:r>
              <a:rPr lang="en-US" dirty="0">
                <a:solidFill>
                  <a:srgbClr val="FF0000"/>
                </a:solidFill>
              </a:rPr>
              <a:t>/Content/Site.css</a:t>
            </a:r>
            <a:r>
              <a:rPr lang="en-US" dirty="0"/>
              <a:t> file and change one of the existing ones, as shown in </a:t>
            </a:r>
            <a:r>
              <a:rPr lang="en-US" dirty="0">
                <a:solidFill>
                  <a:srgbClr val="FF0000"/>
                </a:solidFill>
              </a:rPr>
              <a:t>Listing </a:t>
            </a:r>
            <a:r>
              <a:rPr lang="en-US" dirty="0" smtClean="0">
                <a:solidFill>
                  <a:srgbClr val="FF0000"/>
                </a:solidFill>
              </a:rPr>
              <a:t>14-3</a:t>
            </a:r>
            <a:r>
              <a:rPr lang="en-US" dirty="0" smtClean="0"/>
              <a:t>.</a:t>
            </a:r>
          </a:p>
          <a:p>
            <a:pPr lvl="1"/>
            <a:r>
              <a:rPr lang="en-US" dirty="0" smtClean="0"/>
              <a:t>The </a:t>
            </a:r>
            <a:r>
              <a:rPr lang="en-US" dirty="0"/>
              <a:t>Site.css file is created by Visual Studio as part of the MVC project template and is the default location for application CSS styles. (I added a link element to the view in </a:t>
            </a:r>
            <a:r>
              <a:rPr lang="en-US" dirty="0">
                <a:solidFill>
                  <a:srgbClr val="FF0000"/>
                </a:solidFill>
              </a:rPr>
              <a:t>Listing 14-2</a:t>
            </a:r>
            <a:r>
              <a:rPr lang="en-US" dirty="0"/>
              <a:t> that imports this file into the Index.cshtml view</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198</a:t>
            </a:fld>
            <a:endParaRPr lang="en-US" dirty="0"/>
          </a:p>
        </p:txBody>
      </p:sp>
    </p:spTree>
    <p:extLst>
      <p:ext uri="{BB962C8B-B14F-4D97-AF65-F5344CB8AC3E}">
        <p14:creationId xmlns:p14="http://schemas.microsoft.com/office/powerpoint/2010/main" val="26879142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14-2</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199</a:t>
            </a:fld>
            <a:endParaRPr lang="en-US" dirty="0"/>
          </a:p>
        </p:txBody>
      </p:sp>
      <p:pic>
        <p:nvPicPr>
          <p:cNvPr id="8" name="Picture 7"/>
          <p:cNvPicPr>
            <a:picLocks noChangeAspect="1"/>
          </p:cNvPicPr>
          <p:nvPr/>
        </p:nvPicPr>
        <p:blipFill>
          <a:blip r:embed="rId2"/>
          <a:stretch>
            <a:fillRect/>
          </a:stretch>
        </p:blipFill>
        <p:spPr>
          <a:xfrm>
            <a:off x="152400" y="1269498"/>
            <a:ext cx="6707648" cy="5095087"/>
          </a:xfrm>
          <a:prstGeom prst="rect">
            <a:avLst/>
          </a:prstGeom>
          <a:ln>
            <a:solidFill>
              <a:schemeClr val="accent1"/>
            </a:solidFill>
          </a:ln>
        </p:spPr>
      </p:pic>
    </p:spTree>
    <p:extLst>
      <p:ext uri="{BB962C8B-B14F-4D97-AF65-F5344CB8AC3E}">
        <p14:creationId xmlns:p14="http://schemas.microsoft.com/office/powerpoint/2010/main" val="98220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MVC 5</a:t>
            </a:r>
            <a:endParaRPr lang="en-US" dirty="0"/>
          </a:p>
        </p:txBody>
      </p:sp>
      <p:sp>
        <p:nvSpPr>
          <p:cNvPr id="3" name="Text Placeholder 2"/>
          <p:cNvSpPr>
            <a:spLocks noGrp="1"/>
          </p:cNvSpPr>
          <p:nvPr>
            <p:ph type="body" sz="quarter" idx="14"/>
          </p:nvPr>
        </p:nvSpPr>
        <p:spPr/>
        <p:txBody>
          <a:bodyPr/>
          <a:lstStyle/>
          <a:p>
            <a:r>
              <a:rPr lang="en-US" dirty="0">
                <a:latin typeface="Gill Sans MT" panose="020B0502020104020203" pitchFamily="34" charset="0"/>
              </a:rPr>
              <a:t>Pro ASP.NET MVC 5 2013</a:t>
            </a:r>
          </a:p>
        </p:txBody>
      </p:sp>
      <p:sp>
        <p:nvSpPr>
          <p:cNvPr id="4" name="Text Placeholder 3"/>
          <p:cNvSpPr>
            <a:spLocks noGrp="1"/>
          </p:cNvSpPr>
          <p:nvPr>
            <p:ph type="body" sz="quarter" idx="15"/>
          </p:nvPr>
        </p:nvSpPr>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47663044"/>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08 May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spTree>
    <p:extLst>
      <p:ext uri="{BB962C8B-B14F-4D97-AF65-F5344CB8AC3E}">
        <p14:creationId xmlns:p14="http://schemas.microsoft.com/office/powerpoint/2010/main" val="1931588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of ASP.NET MVC</a:t>
            </a:r>
          </a:p>
        </p:txBody>
      </p:sp>
      <p:sp>
        <p:nvSpPr>
          <p:cNvPr id="7" name="Content Placeholder 6"/>
          <p:cNvSpPr>
            <a:spLocks noGrp="1"/>
          </p:cNvSpPr>
          <p:nvPr>
            <p:ph idx="1"/>
          </p:nvPr>
        </p:nvSpPr>
        <p:spPr/>
        <p:txBody>
          <a:bodyPr/>
          <a:lstStyle/>
          <a:p>
            <a:r>
              <a:rPr lang="en-US" dirty="0" smtClean="0"/>
              <a:t>In </a:t>
            </a:r>
            <a:r>
              <a:rPr lang="en-US" dirty="0">
                <a:solidFill>
                  <a:srgbClr val="FF0000"/>
                </a:solidFill>
              </a:rPr>
              <a:t>October 2007</a:t>
            </a:r>
            <a:r>
              <a:rPr lang="en-US" dirty="0"/>
              <a:t>, Microsoft announced a new </a:t>
            </a:r>
            <a:r>
              <a:rPr lang="en-US" dirty="0">
                <a:solidFill>
                  <a:srgbClr val="FF0000"/>
                </a:solidFill>
              </a:rPr>
              <a:t>MVC</a:t>
            </a:r>
            <a:r>
              <a:rPr lang="en-US" dirty="0"/>
              <a:t> Web development platform, built on the </a:t>
            </a:r>
            <a:r>
              <a:rPr lang="en-US" dirty="0">
                <a:solidFill>
                  <a:srgbClr val="FF0000"/>
                </a:solidFill>
              </a:rPr>
              <a:t>core ASP.NET platform</a:t>
            </a:r>
            <a:r>
              <a:rPr lang="en-US" dirty="0"/>
              <a:t>, clearly designed as a direct </a:t>
            </a:r>
            <a:r>
              <a:rPr lang="en-US" dirty="0">
                <a:solidFill>
                  <a:srgbClr val="FF0000"/>
                </a:solidFill>
              </a:rPr>
              <a:t>response</a:t>
            </a:r>
            <a:r>
              <a:rPr lang="en-US" dirty="0"/>
              <a:t> to </a:t>
            </a:r>
            <a:endParaRPr lang="en-US" dirty="0" smtClean="0"/>
          </a:p>
          <a:p>
            <a:pPr lvl="2"/>
            <a:r>
              <a:rPr lang="en-US" dirty="0" smtClean="0"/>
              <a:t>the </a:t>
            </a:r>
            <a:r>
              <a:rPr lang="en-US" dirty="0"/>
              <a:t>evolution of </a:t>
            </a:r>
            <a:r>
              <a:rPr lang="en-US" dirty="0">
                <a:solidFill>
                  <a:srgbClr val="FF0000"/>
                </a:solidFill>
              </a:rPr>
              <a:t>technologies</a:t>
            </a:r>
            <a:r>
              <a:rPr lang="en-US" dirty="0"/>
              <a:t> such as </a:t>
            </a:r>
            <a:r>
              <a:rPr lang="en-US" dirty="0" smtClean="0">
                <a:solidFill>
                  <a:srgbClr val="FF0000"/>
                </a:solidFill>
              </a:rPr>
              <a:t>Rails</a:t>
            </a:r>
          </a:p>
          <a:p>
            <a:pPr lvl="2"/>
            <a:r>
              <a:rPr lang="en-US" dirty="0" smtClean="0"/>
              <a:t> as </a:t>
            </a:r>
            <a:r>
              <a:rPr lang="en-US" dirty="0"/>
              <a:t>a reaction to the </a:t>
            </a:r>
            <a:r>
              <a:rPr lang="en-US" dirty="0">
                <a:solidFill>
                  <a:srgbClr val="FF0000"/>
                </a:solidFill>
              </a:rPr>
              <a:t>criticisms</a:t>
            </a:r>
            <a:r>
              <a:rPr lang="en-US" dirty="0"/>
              <a:t> of </a:t>
            </a:r>
            <a:r>
              <a:rPr lang="en-US" dirty="0">
                <a:solidFill>
                  <a:srgbClr val="FF0000"/>
                </a:solidFill>
              </a:rPr>
              <a:t>Web </a:t>
            </a:r>
            <a:r>
              <a:rPr lang="en-US" dirty="0" smtClean="0">
                <a:solidFill>
                  <a:srgbClr val="FF0000"/>
                </a:solidFill>
              </a:rPr>
              <a:t>Forms</a:t>
            </a:r>
            <a:endParaRPr lang="en-US" dirty="0" smtClean="0"/>
          </a:p>
          <a:p>
            <a:pPr lvl="1"/>
            <a:r>
              <a:rPr lang="en-US" dirty="0" smtClean="0"/>
              <a:t>The </a:t>
            </a:r>
            <a:r>
              <a:rPr lang="en-US" dirty="0"/>
              <a:t>following sections describe how this new platform overcame the Web Forms limitations and brought ASP.NET back to the cutting edge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a:t>
            </a:fld>
            <a:endParaRPr lang="en-US" dirty="0"/>
          </a:p>
        </p:txBody>
      </p:sp>
    </p:spTree>
    <p:extLst>
      <p:ext uri="{BB962C8B-B14F-4D97-AF65-F5344CB8AC3E}">
        <p14:creationId xmlns:p14="http://schemas.microsoft.com/office/powerpoint/2010/main" val="2335600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14-3</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200</a:t>
            </a:fld>
            <a:endParaRPr lang="en-US" dirty="0"/>
          </a:p>
        </p:txBody>
      </p:sp>
      <p:pic>
        <p:nvPicPr>
          <p:cNvPr id="2" name="Picture 1"/>
          <p:cNvPicPr>
            <a:picLocks noChangeAspect="1"/>
          </p:cNvPicPr>
          <p:nvPr/>
        </p:nvPicPr>
        <p:blipFill>
          <a:blip r:embed="rId2"/>
          <a:stretch>
            <a:fillRect/>
          </a:stretch>
        </p:blipFill>
        <p:spPr>
          <a:xfrm>
            <a:off x="152401" y="1265505"/>
            <a:ext cx="8428438" cy="2546004"/>
          </a:xfrm>
          <a:prstGeom prst="rect">
            <a:avLst/>
          </a:prstGeom>
          <a:ln>
            <a:solidFill>
              <a:schemeClr val="accent1"/>
            </a:solidFill>
          </a:ln>
        </p:spPr>
      </p:pic>
    </p:spTree>
    <p:extLst>
      <p:ext uri="{BB962C8B-B14F-4D97-AF65-F5344CB8AC3E}">
        <p14:creationId xmlns:p14="http://schemas.microsoft.com/office/powerpoint/2010/main" val="40936500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Launching the Visual Studio Debugger</a:t>
            </a:r>
          </a:p>
        </p:txBody>
      </p:sp>
      <p:sp>
        <p:nvSpPr>
          <p:cNvPr id="3" name="Content Placeholder 2"/>
          <p:cNvSpPr>
            <a:spLocks noGrp="1"/>
          </p:cNvSpPr>
          <p:nvPr>
            <p:ph idx="1"/>
          </p:nvPr>
        </p:nvSpPr>
        <p:spPr/>
        <p:txBody>
          <a:bodyPr/>
          <a:lstStyle/>
          <a:p>
            <a:r>
              <a:rPr lang="en-US" dirty="0" smtClean="0"/>
              <a:t>Visual </a:t>
            </a:r>
            <a:r>
              <a:rPr lang="en-US" dirty="0"/>
              <a:t>Studio prepares new projects for debugging automatically, but it is useful to understand how to change the </a:t>
            </a:r>
            <a:r>
              <a:rPr lang="en-US" dirty="0" smtClean="0"/>
              <a:t>configuration.</a:t>
            </a:r>
          </a:p>
          <a:p>
            <a:pPr lvl="1"/>
            <a:r>
              <a:rPr lang="en-US" dirty="0" smtClean="0"/>
              <a:t>The </a:t>
            </a:r>
            <a:r>
              <a:rPr lang="en-US" dirty="0"/>
              <a:t>important setting is in the </a:t>
            </a:r>
            <a:r>
              <a:rPr lang="en-US" dirty="0">
                <a:solidFill>
                  <a:srgbClr val="FF0000"/>
                </a:solidFill>
              </a:rPr>
              <a:t>Web.config</a:t>
            </a:r>
            <a:r>
              <a:rPr lang="en-US" dirty="0"/>
              <a:t> file in the </a:t>
            </a:r>
            <a:r>
              <a:rPr lang="en-US" dirty="0">
                <a:solidFill>
                  <a:srgbClr val="FF0000"/>
                </a:solidFill>
              </a:rPr>
              <a:t>root project folder </a:t>
            </a:r>
            <a:r>
              <a:rPr lang="en-US" dirty="0"/>
              <a:t>and can be found in the </a:t>
            </a:r>
            <a:r>
              <a:rPr lang="en-US" dirty="0">
                <a:solidFill>
                  <a:srgbClr val="FF0000"/>
                </a:solidFill>
              </a:rPr>
              <a:t>system.web</a:t>
            </a:r>
            <a:r>
              <a:rPr lang="en-US" dirty="0"/>
              <a:t> </a:t>
            </a:r>
            <a:r>
              <a:rPr lang="en-US" dirty="0">
                <a:solidFill>
                  <a:srgbClr val="0070C0"/>
                </a:solidFill>
              </a:rPr>
              <a:t>element</a:t>
            </a:r>
            <a:r>
              <a:rPr lang="en-US" dirty="0"/>
              <a:t>, as shown in </a:t>
            </a:r>
            <a:r>
              <a:rPr lang="en-US" dirty="0">
                <a:solidFill>
                  <a:srgbClr val="FF0000"/>
                </a:solidFill>
              </a:rPr>
              <a:t>Listing</a:t>
            </a:r>
            <a:r>
              <a:rPr lang="en-US" dirty="0"/>
              <a:t> </a:t>
            </a:r>
            <a:r>
              <a:rPr lang="en-US" dirty="0">
                <a:solidFill>
                  <a:srgbClr val="FF0000"/>
                </a:solidFill>
              </a:rPr>
              <a:t>14-4</a:t>
            </a:r>
            <a:r>
              <a:rPr lang="en-US" dirty="0"/>
              <a:t>.</a:t>
            </a:r>
          </a:p>
          <a:p>
            <a:pPr lvl="1"/>
            <a:r>
              <a:rPr lang="en-US" dirty="0"/>
              <a:t>A lot of compilation in an MVC Framework project is done when the application is running in IIS, and so you need to ensure that the debug attribute on the compilation attribute is set to true during the development </a:t>
            </a:r>
            <a:r>
              <a:rPr lang="en-US" dirty="0" smtClean="0"/>
              <a:t>process.</a:t>
            </a:r>
          </a:p>
          <a:p>
            <a:pPr lvl="1"/>
            <a:r>
              <a:rPr lang="en-US" dirty="0" smtClean="0"/>
              <a:t>This </a:t>
            </a:r>
            <a:r>
              <a:rPr lang="en-US" dirty="0"/>
              <a:t>ensures that the debugger is able to operate on the classes files produced through on-demand compilation</a:t>
            </a:r>
          </a:p>
          <a:p>
            <a:pPr lvl="1"/>
            <a:r>
              <a:rPr lang="en-US" dirty="0"/>
              <a:t>In addition to the Web.config file, I want to ensure that Visual Studio includes debugging information in the class files that it </a:t>
            </a:r>
            <a:r>
              <a:rPr lang="en-US" dirty="0" smtClean="0"/>
              <a:t>creates.</a:t>
            </a:r>
          </a:p>
          <a:p>
            <a:pPr lvl="1"/>
            <a:r>
              <a:rPr lang="en-US" dirty="0" smtClean="0"/>
              <a:t>This </a:t>
            </a:r>
            <a:r>
              <a:rPr lang="en-US" dirty="0"/>
              <a:t>isn’t critical, but it can cause problems if the different debug settings are not in </a:t>
            </a:r>
            <a:r>
              <a:rPr lang="en-US" dirty="0" smtClean="0"/>
              <a:t>sync.</a:t>
            </a:r>
          </a:p>
          <a:p>
            <a:pPr lvl="1"/>
            <a:r>
              <a:rPr lang="en-US" dirty="0" smtClean="0"/>
              <a:t>Ensure </a:t>
            </a:r>
            <a:r>
              <a:rPr lang="en-US" dirty="0"/>
              <a:t>that the Debug configuration is selected in the Visual Studio toolbar, as shown in </a:t>
            </a:r>
            <a:r>
              <a:rPr lang="en-US" dirty="0">
                <a:solidFill>
                  <a:srgbClr val="FF0000"/>
                </a:solidFill>
              </a:rPr>
              <a:t>Figure 14-5</a:t>
            </a:r>
            <a:r>
              <a:rPr lang="en-US" dirty="0" smtClean="0"/>
              <a:t>.</a:t>
            </a:r>
          </a:p>
          <a:p>
            <a:pPr lvl="1"/>
            <a:r>
              <a:rPr lang="en-US" dirty="0"/>
              <a:t>To debug an MVC Framework </a:t>
            </a:r>
            <a:r>
              <a:rPr lang="en-US" dirty="0" smtClean="0"/>
              <a:t>application</a:t>
            </a:r>
          </a:p>
          <a:p>
            <a:pPr lvl="2"/>
            <a:r>
              <a:rPr lang="en-US" dirty="0" smtClean="0"/>
              <a:t>select </a:t>
            </a:r>
            <a:r>
              <a:rPr lang="en-US" dirty="0"/>
              <a:t>Start Debugging from the Visual Studio Debug menu </a:t>
            </a:r>
            <a:r>
              <a:rPr lang="en-US" dirty="0" smtClean="0"/>
              <a:t>or</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201</a:t>
            </a:fld>
            <a:endParaRPr lang="en-US" dirty="0"/>
          </a:p>
        </p:txBody>
      </p:sp>
    </p:spTree>
    <p:extLst>
      <p:ext uri="{BB962C8B-B14F-4D97-AF65-F5344CB8AC3E}">
        <p14:creationId xmlns:p14="http://schemas.microsoft.com/office/powerpoint/2010/main" val="17818390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the Visual Studio </a:t>
            </a:r>
            <a:r>
              <a:rPr lang="en-US" dirty="0" smtClean="0"/>
              <a:t>Debugger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click </a:t>
            </a:r>
            <a:r>
              <a:rPr lang="en-US" dirty="0"/>
              <a:t>on the green arrow in the Visual Studio </a:t>
            </a:r>
            <a:r>
              <a:rPr lang="en-US" dirty="0" smtClean="0"/>
              <a:t>toolbar</a:t>
            </a:r>
          </a:p>
          <a:p>
            <a:pPr lvl="1"/>
            <a:r>
              <a:rPr lang="en-US" dirty="0" smtClean="0"/>
              <a:t>If </a:t>
            </a:r>
            <a:r>
              <a:rPr lang="en-US" dirty="0"/>
              <a:t>the </a:t>
            </a:r>
            <a:r>
              <a:rPr lang="en-US" dirty="0">
                <a:solidFill>
                  <a:srgbClr val="FF0000"/>
                </a:solidFill>
              </a:rPr>
              <a:t>debug attribute</a:t>
            </a:r>
            <a:r>
              <a:rPr lang="en-US" dirty="0"/>
              <a:t> in the </a:t>
            </a:r>
            <a:r>
              <a:rPr lang="en-US" dirty="0">
                <a:solidFill>
                  <a:srgbClr val="FF0000"/>
                </a:solidFill>
              </a:rPr>
              <a:t>Web.config</a:t>
            </a:r>
            <a:r>
              <a:rPr lang="en-US" dirty="0"/>
              <a:t> file is set to </a:t>
            </a:r>
            <a:r>
              <a:rPr lang="en-US" dirty="0">
                <a:solidFill>
                  <a:srgbClr val="FF0000"/>
                </a:solidFill>
              </a:rPr>
              <a:t>false</a:t>
            </a:r>
            <a:r>
              <a:rPr lang="en-US" dirty="0"/>
              <a:t> when you start the debugger, then Visual Studio will display the dialog shown in </a:t>
            </a:r>
            <a:r>
              <a:rPr lang="en-US" dirty="0">
                <a:solidFill>
                  <a:srgbClr val="FF0000"/>
                </a:solidFill>
              </a:rPr>
              <a:t>Figure </a:t>
            </a:r>
            <a:r>
              <a:rPr lang="en-US" dirty="0" smtClean="0">
                <a:solidFill>
                  <a:srgbClr val="FF0000"/>
                </a:solidFill>
              </a:rPr>
              <a:t>14-6</a:t>
            </a:r>
            <a:r>
              <a:rPr lang="en-US" dirty="0" smtClean="0"/>
              <a:t>.</a:t>
            </a:r>
          </a:p>
          <a:p>
            <a:pPr lvl="1"/>
            <a:r>
              <a:rPr lang="en-US" dirty="0" smtClean="0"/>
              <a:t>Select </a:t>
            </a:r>
            <a:r>
              <a:rPr lang="en-US" dirty="0"/>
              <a:t>the option which allows Visual Studio to edit the </a:t>
            </a:r>
            <a:r>
              <a:rPr lang="en-US" dirty="0">
                <a:solidFill>
                  <a:srgbClr val="FF0000"/>
                </a:solidFill>
              </a:rPr>
              <a:t>Web.config</a:t>
            </a:r>
            <a:r>
              <a:rPr lang="en-US" dirty="0"/>
              <a:t> file and click the OK button and the debugger will start</a:t>
            </a:r>
            <a:r>
              <a:rPr lang="en-US" dirty="0" smtClean="0"/>
              <a:t>.</a:t>
            </a:r>
          </a:p>
          <a:p>
            <a:pPr lvl="1"/>
            <a:r>
              <a:rPr lang="en-US" dirty="0"/>
              <a:t>The debugger will be attached to your application, but you will not notice any difference until the debugger breaks. (I explain what this means in the next section</a:t>
            </a:r>
            <a:r>
              <a:rPr lang="en-US" dirty="0" smtClean="0"/>
              <a:t>.)</a:t>
            </a:r>
          </a:p>
          <a:p>
            <a:pPr lvl="1"/>
            <a:r>
              <a:rPr lang="en-US" dirty="0" smtClean="0"/>
              <a:t>To </a:t>
            </a:r>
            <a:r>
              <a:rPr lang="en-US" dirty="0"/>
              <a:t>stop the debugger, select Stop Debugging from the Visual Studio Debug menu or close the browser window</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202</a:t>
            </a:fld>
            <a:endParaRPr lang="en-US" dirty="0"/>
          </a:p>
        </p:txBody>
      </p:sp>
    </p:spTree>
    <p:extLst>
      <p:ext uri="{BB962C8B-B14F-4D97-AF65-F5344CB8AC3E}">
        <p14:creationId xmlns:p14="http://schemas.microsoft.com/office/powerpoint/2010/main" val="20917921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14-6</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203</a:t>
            </a:fld>
            <a:endParaRPr lang="en-US" dirty="0"/>
          </a:p>
        </p:txBody>
      </p:sp>
      <p:pic>
        <p:nvPicPr>
          <p:cNvPr id="8" name="Picture 7"/>
          <p:cNvPicPr>
            <a:picLocks noChangeAspect="1"/>
          </p:cNvPicPr>
          <p:nvPr/>
        </p:nvPicPr>
        <p:blipFill>
          <a:blip r:embed="rId2"/>
          <a:stretch>
            <a:fillRect/>
          </a:stretch>
        </p:blipFill>
        <p:spPr>
          <a:xfrm>
            <a:off x="152400" y="1273902"/>
            <a:ext cx="7041710" cy="1982617"/>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152399" y="3352341"/>
            <a:ext cx="6809715" cy="3126513"/>
          </a:xfrm>
          <a:prstGeom prst="rect">
            <a:avLst/>
          </a:prstGeom>
          <a:ln>
            <a:solidFill>
              <a:schemeClr val="accent1"/>
            </a:solidFill>
          </a:ln>
        </p:spPr>
      </p:pic>
    </p:spTree>
    <p:extLst>
      <p:ext uri="{BB962C8B-B14F-4D97-AF65-F5344CB8AC3E}">
        <p14:creationId xmlns:p14="http://schemas.microsoft.com/office/powerpoint/2010/main" val="5443187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Do </a:t>
            </a:r>
            <a:r>
              <a:rPr lang="en-US" dirty="0"/>
              <a:t>not deploy your application to a production server without setting the debug value to </a:t>
            </a:r>
            <a:r>
              <a:rPr lang="en-US" dirty="0" smtClean="0"/>
              <a:t>false.</a:t>
            </a:r>
          </a:p>
          <a:p>
            <a:pPr lvl="1"/>
            <a:r>
              <a:rPr lang="en-US" dirty="0" smtClean="0"/>
              <a:t>If </a:t>
            </a:r>
            <a:r>
              <a:rPr lang="en-US" dirty="0"/>
              <a:t>you are using Visual Studio to deploy your application (as I did in Chapter 13), then the setting will be changed automatically when you select the Release configuration for the project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204</a:t>
            </a:fld>
            <a:endParaRPr lang="en-US" dirty="0"/>
          </a:p>
        </p:txBody>
      </p:sp>
    </p:spTree>
    <p:extLst>
      <p:ext uri="{BB962C8B-B14F-4D97-AF65-F5344CB8AC3E}">
        <p14:creationId xmlns:p14="http://schemas.microsoft.com/office/powerpoint/2010/main" val="597830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Causing the Visual Studio Debugger to Break</a:t>
            </a:r>
          </a:p>
        </p:txBody>
      </p:sp>
      <p:sp>
        <p:nvSpPr>
          <p:cNvPr id="3" name="Content Placeholder 2"/>
          <p:cNvSpPr>
            <a:spLocks noGrp="1"/>
          </p:cNvSpPr>
          <p:nvPr>
            <p:ph idx="1"/>
          </p:nvPr>
        </p:nvSpPr>
        <p:spPr/>
        <p:txBody>
          <a:bodyPr/>
          <a:lstStyle/>
          <a:p>
            <a:r>
              <a:rPr lang="en-US" dirty="0" smtClean="0"/>
              <a:t>An </a:t>
            </a:r>
            <a:r>
              <a:rPr lang="en-US" dirty="0"/>
              <a:t>application that is running with the debugger attached will behave normally until a break occurs, at which point the execution of the application is halted and control is turned over to the </a:t>
            </a:r>
            <a:r>
              <a:rPr lang="en-US" dirty="0" smtClean="0"/>
              <a:t>debugger.</a:t>
            </a:r>
          </a:p>
          <a:p>
            <a:pPr lvl="1"/>
            <a:r>
              <a:rPr lang="en-US" dirty="0" smtClean="0"/>
              <a:t>While </a:t>
            </a:r>
            <a:r>
              <a:rPr lang="en-US" dirty="0"/>
              <a:t>in this state, you can inspect and control the state of the </a:t>
            </a:r>
            <a:r>
              <a:rPr lang="en-US" dirty="0" smtClean="0"/>
              <a:t>application.</a:t>
            </a:r>
          </a:p>
          <a:p>
            <a:pPr lvl="1"/>
            <a:r>
              <a:rPr lang="en-US" dirty="0" smtClean="0"/>
              <a:t>Breaks </a:t>
            </a:r>
            <a:r>
              <a:rPr lang="en-US" dirty="0"/>
              <a:t>occur for two main </a:t>
            </a:r>
            <a:r>
              <a:rPr lang="en-US" dirty="0" smtClean="0"/>
              <a:t>reasons:</a:t>
            </a:r>
          </a:p>
          <a:p>
            <a:pPr lvl="2"/>
            <a:r>
              <a:rPr lang="en-US" dirty="0" smtClean="0"/>
              <a:t>when </a:t>
            </a:r>
            <a:r>
              <a:rPr lang="en-US" dirty="0"/>
              <a:t>a breakpoint is reached </a:t>
            </a:r>
            <a:r>
              <a:rPr lang="en-US" dirty="0" smtClean="0"/>
              <a:t>and</a:t>
            </a:r>
          </a:p>
          <a:p>
            <a:pPr lvl="2"/>
            <a:r>
              <a:rPr lang="en-US" dirty="0" smtClean="0"/>
              <a:t>when </a:t>
            </a:r>
            <a:r>
              <a:rPr lang="en-US" dirty="0"/>
              <a:t>an unhandled exception </a:t>
            </a:r>
            <a:r>
              <a:rPr lang="en-US" dirty="0" smtClean="0"/>
              <a:t>arises</a:t>
            </a:r>
          </a:p>
          <a:p>
            <a:pPr lvl="1"/>
            <a:r>
              <a:rPr lang="en-US" dirty="0" smtClean="0"/>
              <a:t>You </a:t>
            </a:r>
            <a:r>
              <a:rPr lang="en-US" dirty="0"/>
              <a:t>will see examples of both in the following sections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205</a:t>
            </a:fld>
            <a:endParaRPr lang="en-US" dirty="0"/>
          </a:p>
        </p:txBody>
      </p:sp>
    </p:spTree>
    <p:extLst>
      <p:ext uri="{BB962C8B-B14F-4D97-AF65-F5344CB8AC3E}">
        <p14:creationId xmlns:p14="http://schemas.microsoft.com/office/powerpoint/2010/main" val="3362316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Breakpoints</a:t>
            </a:r>
          </a:p>
        </p:txBody>
      </p:sp>
      <p:sp>
        <p:nvSpPr>
          <p:cNvPr id="3" name="Content Placeholder 2"/>
          <p:cNvSpPr>
            <a:spLocks noGrp="1"/>
          </p:cNvSpPr>
          <p:nvPr>
            <p:ph idx="1"/>
          </p:nvPr>
        </p:nvSpPr>
        <p:spPr/>
        <p:txBody>
          <a:bodyPr/>
          <a:lstStyle/>
          <a:p>
            <a:r>
              <a:rPr lang="en-US" dirty="0" smtClean="0"/>
              <a:t>A </a:t>
            </a:r>
            <a:r>
              <a:rPr lang="en-US" dirty="0"/>
              <a:t>breakpoint is an instruction that tells the debugger to halt execution of the application and hand control to the </a:t>
            </a:r>
            <a:r>
              <a:rPr lang="en-US" dirty="0" smtClean="0"/>
              <a:t>programmer.</a:t>
            </a:r>
          </a:p>
          <a:p>
            <a:pPr lvl="1"/>
            <a:r>
              <a:rPr lang="en-US" dirty="0" smtClean="0"/>
              <a:t>You </a:t>
            </a:r>
            <a:r>
              <a:rPr lang="en-US" dirty="0"/>
              <a:t>can inspect the state of the application and see what is happening and, optionally, resume execution again. </a:t>
            </a:r>
            <a:endParaRPr lang="en-US" dirty="0" smtClean="0"/>
          </a:p>
          <a:p>
            <a:pPr lvl="1"/>
            <a:r>
              <a:rPr lang="en-US" dirty="0" smtClean="0"/>
              <a:t>To </a:t>
            </a:r>
            <a:r>
              <a:rPr lang="en-US" dirty="0"/>
              <a:t>create a breakpoint, right-click a code statement and select Breakpoint Insert Breakpoint from the pop-up </a:t>
            </a:r>
            <a:r>
              <a:rPr lang="en-US" dirty="0" smtClean="0"/>
              <a:t>menu.</a:t>
            </a:r>
          </a:p>
          <a:p>
            <a:pPr lvl="1"/>
            <a:r>
              <a:rPr lang="en-US" dirty="0" smtClean="0"/>
              <a:t>As </a:t>
            </a:r>
            <a:r>
              <a:rPr lang="en-US" dirty="0"/>
              <a:t>a demonstration, apply a breakpoint to the first statement in the Index action method of the Home controller and you will see a red dot appear in the margin of the text editor, as shown in </a:t>
            </a:r>
            <a:r>
              <a:rPr lang="en-US" dirty="0">
                <a:solidFill>
                  <a:srgbClr val="FF0000"/>
                </a:solidFill>
              </a:rPr>
              <a:t>Figure </a:t>
            </a:r>
            <a:r>
              <a:rPr lang="en-US" dirty="0" smtClean="0">
                <a:solidFill>
                  <a:srgbClr val="FF0000"/>
                </a:solidFill>
              </a:rPr>
              <a:t>14-8</a:t>
            </a:r>
            <a:r>
              <a:rPr lang="en-US" dirty="0" smtClean="0"/>
              <a:t>.</a:t>
            </a:r>
          </a:p>
          <a:p>
            <a:pPr lvl="1"/>
            <a:r>
              <a:rPr lang="en-US" dirty="0" smtClean="0"/>
              <a:t>To </a:t>
            </a:r>
            <a:r>
              <a:rPr lang="en-US" dirty="0"/>
              <a:t>see the effect of the breakpoint, start the debugger by selecting Start Debugging from the Visual Studio Debug </a:t>
            </a:r>
            <a:r>
              <a:rPr lang="en-US" dirty="0" smtClean="0"/>
              <a:t>menu.</a:t>
            </a:r>
          </a:p>
          <a:p>
            <a:pPr lvl="1"/>
            <a:r>
              <a:rPr lang="en-US" dirty="0" smtClean="0"/>
              <a:t>The </a:t>
            </a:r>
            <a:r>
              <a:rPr lang="en-US" dirty="0"/>
              <a:t>application will run until the statement to which the breakpoint has been applied is reached, at which point the debugger will break, halting execution of the application and transferring </a:t>
            </a:r>
            <a:r>
              <a:rPr lang="en-US" dirty="0" smtClean="0"/>
              <a:t>control.</a:t>
            </a:r>
          </a:p>
          <a:p>
            <a:pPr lvl="1"/>
            <a:r>
              <a:rPr lang="en-US" dirty="0" smtClean="0"/>
              <a:t>Visual </a:t>
            </a:r>
            <a:r>
              <a:rPr lang="en-US" dirty="0"/>
              <a:t>Studio highlights the point at which the execution has been stopped with yellow </a:t>
            </a:r>
            <a:r>
              <a:rPr lang="en-US" dirty="0" smtClean="0"/>
              <a:t>highlights.</a:t>
            </a:r>
          </a:p>
          <a:p>
            <a:pPr lvl="1"/>
            <a:r>
              <a:rPr lang="en-US" dirty="0" smtClean="0"/>
              <a:t>Once </a:t>
            </a:r>
            <a:r>
              <a:rPr lang="en-US" dirty="0"/>
              <a:t>you have control of the application’s execution, you can move to the next statement, follow execution into other methods and generally explore the state of your </a:t>
            </a:r>
            <a:r>
              <a:rPr lang="en-US" dirty="0" smtClean="0"/>
              <a:t>application.</a:t>
            </a:r>
          </a:p>
          <a:p>
            <a:pPr lvl="1"/>
            <a:r>
              <a:rPr lang="en-US" dirty="0" smtClean="0"/>
              <a:t>You </a:t>
            </a:r>
            <a:r>
              <a:rPr lang="en-US" dirty="0"/>
              <a:t>can do this using the toolbar buttons or using the items in the Visual Studio Debug menu</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206</a:t>
            </a:fld>
            <a:endParaRPr lang="en-US" dirty="0"/>
          </a:p>
        </p:txBody>
      </p:sp>
    </p:spTree>
    <p:extLst>
      <p:ext uri="{BB962C8B-B14F-4D97-AF65-F5344CB8AC3E}">
        <p14:creationId xmlns:p14="http://schemas.microsoft.com/office/powerpoint/2010/main" val="39511229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smtClean="0"/>
              <a:t>Breakpoints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In addition to giving you control of the execution of the app, Visual Studio provides you with a lot of useful information about the state of your app.</a:t>
            </a:r>
          </a:p>
          <a:p>
            <a:pPr lvl="1"/>
            <a:r>
              <a:rPr lang="en-US" dirty="0" smtClean="0"/>
              <a:t>In fact, there is so much information that I only have room to show you the basics.</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207</a:t>
            </a:fld>
            <a:endParaRPr lang="en-US" dirty="0"/>
          </a:p>
        </p:txBody>
      </p:sp>
    </p:spTree>
    <p:extLst>
      <p:ext uri="{BB962C8B-B14F-4D97-AF65-F5344CB8AC3E}">
        <p14:creationId xmlns:p14="http://schemas.microsoft.com/office/powerpoint/2010/main" val="416743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14-8</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208</a:t>
            </a:fld>
            <a:endParaRPr lang="en-US" dirty="0"/>
          </a:p>
        </p:txBody>
      </p:sp>
      <p:pic>
        <p:nvPicPr>
          <p:cNvPr id="6" name="Picture 5"/>
          <p:cNvPicPr>
            <a:picLocks noChangeAspect="1"/>
          </p:cNvPicPr>
          <p:nvPr/>
        </p:nvPicPr>
        <p:blipFill>
          <a:blip r:embed="rId2"/>
          <a:stretch>
            <a:fillRect/>
          </a:stretch>
        </p:blipFill>
        <p:spPr>
          <a:xfrm>
            <a:off x="152400" y="1267351"/>
            <a:ext cx="8170653" cy="4684508"/>
          </a:xfrm>
          <a:prstGeom prst="rect">
            <a:avLst/>
          </a:prstGeom>
          <a:ln>
            <a:solidFill>
              <a:schemeClr val="accent1"/>
            </a:solidFill>
          </a:ln>
        </p:spPr>
      </p:pic>
    </p:spTree>
    <p:extLst>
      <p:ext uri="{BB962C8B-B14F-4D97-AF65-F5344CB8AC3E}">
        <p14:creationId xmlns:p14="http://schemas.microsoft.com/office/powerpoint/2010/main" val="24921812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smtClean="0"/>
              <a:t>A </a:t>
            </a:r>
            <a:r>
              <a:rPr lang="en-US" dirty="0"/>
              <a:t>breakpoint is triggered only when the statement it is associated with is </a:t>
            </a:r>
            <a:r>
              <a:rPr lang="en-US" dirty="0" smtClean="0"/>
              <a:t>executed.</a:t>
            </a:r>
          </a:p>
          <a:p>
            <a:pPr lvl="1"/>
            <a:r>
              <a:rPr lang="en-US" dirty="0" smtClean="0"/>
              <a:t>My </a:t>
            </a:r>
            <a:r>
              <a:rPr lang="en-US" dirty="0"/>
              <a:t>example breakpoint was reached as soon as the application was started because it is inside the action method that is called when a request for the default </a:t>
            </a:r>
            <a:r>
              <a:rPr lang="en-US" dirty="0" smtClean="0"/>
              <a:t>URL is received.</a:t>
            </a:r>
          </a:p>
          <a:p>
            <a:pPr lvl="1"/>
            <a:r>
              <a:rPr lang="en-US" dirty="0" smtClean="0"/>
              <a:t>If </a:t>
            </a:r>
            <a:r>
              <a:rPr lang="en-US" dirty="0"/>
              <a:t>you place a breakpoint inside another action method, you must use the browser to request a </a:t>
            </a:r>
            <a:r>
              <a:rPr lang="en-US" dirty="0" smtClean="0"/>
              <a:t>URL associated </a:t>
            </a:r>
            <a:r>
              <a:rPr lang="en-US" dirty="0"/>
              <a:t>with that </a:t>
            </a:r>
            <a:r>
              <a:rPr lang="en-US" dirty="0" smtClean="0"/>
              <a:t>method.</a:t>
            </a:r>
          </a:p>
          <a:p>
            <a:pPr lvl="1"/>
            <a:r>
              <a:rPr lang="en-US" dirty="0" smtClean="0"/>
              <a:t>This </a:t>
            </a:r>
            <a:r>
              <a:rPr lang="en-US" dirty="0"/>
              <a:t>can mean working with the application in the way a user would or navigating directly to the </a:t>
            </a:r>
            <a:r>
              <a:rPr lang="en-US" dirty="0" smtClean="0"/>
              <a:t>URL in </a:t>
            </a:r>
            <a:r>
              <a:rPr lang="en-US" dirty="0"/>
              <a:t>the browser window</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209</a:t>
            </a:fld>
            <a:endParaRPr lang="en-US" dirty="0"/>
          </a:p>
        </p:txBody>
      </p:sp>
    </p:spTree>
    <p:extLst>
      <p:ext uri="{BB962C8B-B14F-4D97-AF65-F5344CB8AC3E}">
        <p14:creationId xmlns:p14="http://schemas.microsoft.com/office/powerpoint/2010/main" val="50785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MVC Architecture</a:t>
            </a:r>
          </a:p>
        </p:txBody>
      </p:sp>
      <p:sp>
        <p:nvSpPr>
          <p:cNvPr id="3" name="Content Placeholder 2"/>
          <p:cNvSpPr>
            <a:spLocks noGrp="1"/>
          </p:cNvSpPr>
          <p:nvPr>
            <p:ph idx="1"/>
          </p:nvPr>
        </p:nvSpPr>
        <p:spPr/>
        <p:txBody>
          <a:bodyPr/>
          <a:lstStyle/>
          <a:p>
            <a:r>
              <a:rPr lang="en-US" dirty="0" smtClean="0"/>
              <a:t>It </a:t>
            </a:r>
            <a:r>
              <a:rPr lang="en-US" dirty="0"/>
              <a:t>is important to distinguish between the </a:t>
            </a:r>
            <a:r>
              <a:rPr lang="en-US" dirty="0">
                <a:solidFill>
                  <a:srgbClr val="FF0000"/>
                </a:solidFill>
              </a:rPr>
              <a:t>MVC architectural pattern</a:t>
            </a:r>
            <a:r>
              <a:rPr lang="en-US" dirty="0"/>
              <a:t> and the </a:t>
            </a:r>
            <a:r>
              <a:rPr lang="en-US" dirty="0">
                <a:solidFill>
                  <a:srgbClr val="FF0000"/>
                </a:solidFill>
              </a:rPr>
              <a:t>ASP.NET MVC </a:t>
            </a:r>
            <a:r>
              <a:rPr lang="en-US" dirty="0" smtClean="0">
                <a:solidFill>
                  <a:srgbClr val="FF0000"/>
                </a:solidFill>
              </a:rPr>
              <a:t>Framework</a:t>
            </a:r>
            <a:r>
              <a:rPr lang="en-US" dirty="0" smtClean="0"/>
              <a:t>.</a:t>
            </a:r>
          </a:p>
          <a:p>
            <a:pPr lvl="1"/>
            <a:r>
              <a:rPr lang="en-US" dirty="0" smtClean="0"/>
              <a:t>The </a:t>
            </a:r>
            <a:r>
              <a:rPr lang="en-US" dirty="0">
                <a:solidFill>
                  <a:srgbClr val="FF0000"/>
                </a:solidFill>
              </a:rPr>
              <a:t>MVC pattern</a:t>
            </a:r>
            <a:r>
              <a:rPr lang="en-US" dirty="0"/>
              <a:t> is not new—it dates back to </a:t>
            </a:r>
            <a:r>
              <a:rPr lang="en-US" dirty="0">
                <a:solidFill>
                  <a:srgbClr val="FF0000"/>
                </a:solidFill>
              </a:rPr>
              <a:t>1978</a:t>
            </a:r>
            <a:r>
              <a:rPr lang="en-US" dirty="0"/>
              <a:t> and the Smalltalk project at Xerox PARC—but it has gained enormous popularity today as a pattern for Web applications, for the following </a:t>
            </a:r>
            <a:r>
              <a:rPr lang="en-US" dirty="0" smtClean="0"/>
              <a:t>reasons:</a:t>
            </a:r>
          </a:p>
          <a:p>
            <a:pPr lvl="2"/>
            <a:r>
              <a:rPr lang="en-US" dirty="0" smtClean="0">
                <a:solidFill>
                  <a:srgbClr val="0070C0"/>
                </a:solidFill>
              </a:rPr>
              <a:t>User </a:t>
            </a:r>
            <a:r>
              <a:rPr lang="en-US" dirty="0">
                <a:solidFill>
                  <a:srgbClr val="0070C0"/>
                </a:solidFill>
              </a:rPr>
              <a:t>interaction with an MVC application follows a natural cycle:</a:t>
            </a:r>
            <a:r>
              <a:rPr lang="en-US" dirty="0"/>
              <a:t> the user takes an action, and in response the application changes its data model and delivers an updated view to the </a:t>
            </a:r>
            <a:r>
              <a:rPr lang="en-US" dirty="0" smtClean="0"/>
              <a:t>user.</a:t>
            </a:r>
          </a:p>
          <a:p>
            <a:pPr marL="687388" lvl="2" indent="0">
              <a:buNone/>
            </a:pPr>
            <a:r>
              <a:rPr lang="en-US" dirty="0" smtClean="0"/>
              <a:t>And </a:t>
            </a:r>
            <a:r>
              <a:rPr lang="en-US" dirty="0"/>
              <a:t>then the cycle repeats. This is a convenient fit for Web applications delivered as a series of HTTP requests and </a:t>
            </a:r>
            <a:r>
              <a:rPr lang="en-US" dirty="0" smtClean="0"/>
              <a:t>responses.</a:t>
            </a:r>
          </a:p>
          <a:p>
            <a:pPr lvl="2"/>
            <a:r>
              <a:rPr lang="en-US" dirty="0" smtClean="0"/>
              <a:t>Web </a:t>
            </a:r>
            <a:r>
              <a:rPr lang="en-US" dirty="0"/>
              <a:t>applications necessitate combining several technologies (databases, HTML, and executable code, for example), usually split into a set of </a:t>
            </a:r>
            <a:r>
              <a:rPr lang="en-US" dirty="0">
                <a:solidFill>
                  <a:srgbClr val="FF0000"/>
                </a:solidFill>
              </a:rPr>
              <a:t>tiers</a:t>
            </a:r>
            <a:r>
              <a:rPr lang="en-US" dirty="0"/>
              <a:t> or </a:t>
            </a:r>
            <a:r>
              <a:rPr lang="en-US" dirty="0" smtClean="0">
                <a:solidFill>
                  <a:srgbClr val="FF0000"/>
                </a:solidFill>
              </a:rPr>
              <a:t>layers</a:t>
            </a:r>
            <a:r>
              <a:rPr lang="en-US" dirty="0" smtClean="0"/>
              <a:t>.</a:t>
            </a:r>
          </a:p>
          <a:p>
            <a:pPr marL="687388" lvl="2" indent="0">
              <a:buNone/>
            </a:pPr>
            <a:r>
              <a:rPr lang="en-US" dirty="0" smtClean="0"/>
              <a:t>The </a:t>
            </a:r>
            <a:r>
              <a:rPr lang="en-US" dirty="0"/>
              <a:t>patterns that arise from these combinations map naturally onto the concepts in </a:t>
            </a:r>
            <a:r>
              <a:rPr lang="en-US" dirty="0" smtClean="0"/>
              <a:t>MVC.</a:t>
            </a:r>
          </a:p>
          <a:p>
            <a:pPr lvl="1"/>
            <a:r>
              <a:rPr lang="en-US" dirty="0" smtClean="0"/>
              <a:t>The </a:t>
            </a:r>
            <a:r>
              <a:rPr lang="en-US" dirty="0">
                <a:solidFill>
                  <a:srgbClr val="FF0000"/>
                </a:solidFill>
              </a:rPr>
              <a:t>ASP.NET MVC Framework</a:t>
            </a:r>
            <a:r>
              <a:rPr lang="en-US" dirty="0"/>
              <a:t> implements the MVC pattern and, in doing so, provides greatly improved separation of </a:t>
            </a:r>
            <a:r>
              <a:rPr lang="en-US" dirty="0" smtClean="0"/>
              <a:t>concerns.</a:t>
            </a:r>
          </a:p>
          <a:p>
            <a:pPr lvl="2"/>
            <a:r>
              <a:rPr lang="en-US" dirty="0" smtClean="0"/>
              <a:t>In </a:t>
            </a:r>
            <a:r>
              <a:rPr lang="en-US" dirty="0"/>
              <a:t>fact, </a:t>
            </a:r>
            <a:r>
              <a:rPr lang="en-US" dirty="0">
                <a:solidFill>
                  <a:srgbClr val="FF0000"/>
                </a:solidFill>
              </a:rPr>
              <a:t>ASP.NET MVC</a:t>
            </a:r>
            <a:r>
              <a:rPr lang="en-US" dirty="0"/>
              <a:t> implements a modern </a:t>
            </a:r>
            <a:r>
              <a:rPr lang="en-US" dirty="0">
                <a:solidFill>
                  <a:srgbClr val="FF0000"/>
                </a:solidFill>
              </a:rPr>
              <a:t>variant</a:t>
            </a:r>
            <a:r>
              <a:rPr lang="en-US" dirty="0"/>
              <a:t> of the </a:t>
            </a:r>
            <a:r>
              <a:rPr lang="en-US" dirty="0">
                <a:solidFill>
                  <a:srgbClr val="FF0000"/>
                </a:solidFill>
              </a:rPr>
              <a:t>MVC pattern</a:t>
            </a:r>
            <a:r>
              <a:rPr lang="en-US" dirty="0"/>
              <a:t> that is especially suitable for Web </a:t>
            </a:r>
            <a:r>
              <a:rPr lang="en-US" dirty="0" smtClean="0"/>
              <a:t>applications.</a:t>
            </a:r>
          </a:p>
          <a:p>
            <a:pPr lvl="2"/>
            <a:r>
              <a:rPr lang="en-US" dirty="0" smtClean="0"/>
              <a:t>You </a:t>
            </a:r>
            <a:r>
              <a:rPr lang="en-US" dirty="0"/>
              <a:t>will learn more about the theory and practice of this architecture in Chapter 3</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a:t>
            </a:fld>
            <a:endParaRPr lang="en-US" dirty="0"/>
          </a:p>
        </p:txBody>
      </p:sp>
    </p:spTree>
    <p:extLst>
      <p:ext uri="{BB962C8B-B14F-4D97-AF65-F5344CB8AC3E}">
        <p14:creationId xmlns:p14="http://schemas.microsoft.com/office/powerpoint/2010/main" val="290441381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Data Values in the Code Editor</a:t>
            </a:r>
          </a:p>
        </p:txBody>
      </p:sp>
      <p:sp>
        <p:nvSpPr>
          <p:cNvPr id="3" name="Content Placeholder 2"/>
          <p:cNvSpPr>
            <a:spLocks noGrp="1"/>
          </p:cNvSpPr>
          <p:nvPr>
            <p:ph idx="1"/>
          </p:nvPr>
        </p:nvSpPr>
        <p:spPr/>
        <p:txBody>
          <a:bodyPr/>
          <a:lstStyle/>
          <a:p>
            <a:r>
              <a:rPr lang="en-US" dirty="0" smtClean="0"/>
              <a:t>The </a:t>
            </a:r>
            <a:r>
              <a:rPr lang="en-US" dirty="0"/>
              <a:t>most common use for is to track down bugs in your </a:t>
            </a:r>
            <a:r>
              <a:rPr lang="en-US" dirty="0" smtClean="0"/>
              <a:t>code.</a:t>
            </a:r>
          </a:p>
          <a:p>
            <a:pPr lvl="1"/>
            <a:r>
              <a:rPr lang="en-US" dirty="0" smtClean="0"/>
              <a:t>Before </a:t>
            </a:r>
            <a:r>
              <a:rPr lang="en-US" dirty="0"/>
              <a:t>you can fix a bug, you have to figure out what is going on and one of the most useful features that Visual Studio provides is the ability to view and monitor the values of variables right in the code </a:t>
            </a:r>
            <a:r>
              <a:rPr lang="en-US" dirty="0" smtClean="0"/>
              <a:t>editor.</a:t>
            </a:r>
          </a:p>
          <a:p>
            <a:pPr lvl="1"/>
            <a:r>
              <a:rPr lang="en-US" dirty="0" smtClean="0"/>
              <a:t>As </a:t>
            </a:r>
            <a:r>
              <a:rPr lang="en-US" dirty="0"/>
              <a:t>an example, start the app using the debugger and wait until the breakpoint I added in the previous section is reached. When the debugger breaks, move the mouse pointer over the statement that defines the result variable. You will see a small pop-up which shows you the current value, as illustrated by Figure 14-10. It can be hard to make out the pop-up, so I have shown a magnified version in the figure.</a:t>
            </a:r>
          </a:p>
          <a:p>
            <a:pPr lvl="1"/>
            <a:r>
              <a:rPr lang="en-US" dirty="0"/>
              <a:t>The execution of the statements in the Index action method has not reached the point where a value has been assigned to the result variable, so Visual Studio shows the default value, which is 0 for the int type. Select the Step Over menu item in the Visual Studio Debug menu (or press F10) to advance the point of execution to the statement which defines the ViewBag.Message property and hold your mouse over the result variable again. The debugger executed the statement that assigns a value to the result variable, and you can see the effect in Figure 14-11</a:t>
            </a:r>
            <a:r>
              <a:rPr lang="en-US" dirty="0" smtClean="0"/>
              <a:t>.</a:t>
            </a:r>
          </a:p>
          <a:p>
            <a:pPr lvl="1"/>
            <a:r>
              <a:rPr lang="en-US" dirty="0"/>
              <a:t>I use this feature when I start the process of tracking down a bug because it gives an immediate insight into what is going on inside the app. I find it especially useful for spotting null values, which indicate that a variable has not been assigned a value (a cause of many bugs early in the development process, in my experience). You will notice that there is a pushpin icon to the right of the value in the pop-up. If you click on this, the pop-up becomes permanent and will indicate when the value of the variable changes. This allows you to monitor one or more variables and see when they change and what their new values are.</a:t>
            </a:r>
          </a:p>
          <a:p>
            <a:pPr lvl="1"/>
            <a:endParaRPr lang="en-US" dirty="0"/>
          </a:p>
          <a:p>
            <a:pPr lvl="1"/>
            <a:r>
              <a:rPr lang="en-US" dirty="0"/>
              <a:t>(Page 432).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210</a:t>
            </a:fld>
            <a:endParaRPr lang="en-US" dirty="0"/>
          </a:p>
        </p:txBody>
      </p:sp>
    </p:spTree>
    <p:extLst>
      <p:ext uri="{BB962C8B-B14F-4D97-AF65-F5344CB8AC3E}">
        <p14:creationId xmlns:p14="http://schemas.microsoft.com/office/powerpoint/2010/main" val="2939982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Application State in the Debugger</a:t>
            </a:r>
          </a:p>
        </p:txBody>
      </p:sp>
      <p:sp>
        <p:nvSpPr>
          <p:cNvPr id="3" name="Content Placeholder 2"/>
          <p:cNvSpPr>
            <a:spLocks noGrp="1"/>
          </p:cNvSpPr>
          <p:nvPr>
            <p:ph idx="1"/>
          </p:nvPr>
        </p:nvSpPr>
        <p:spPr/>
        <p:txBody>
          <a:bodyPr/>
          <a:lstStyle/>
          <a:p>
            <a:r>
              <a:rPr lang="en-US" dirty="0" smtClean="0"/>
              <a:t>Visual </a:t>
            </a:r>
            <a:r>
              <a:rPr lang="en-US" dirty="0"/>
              <a:t>Studio provides a number of different windows that you can use to get information about your app while the execution has been halted following a breakpoint. A complete list of the windows available is shown on the Debug Windows menu, but two of the most useful are the Locals and Call Stack windows. The Locals window automatically displays the value of all of the variables in the current scope, as Figure 14-12 illustrates. This gives you an all-in-one view of the variables, which are likely to be of interest.</a:t>
            </a:r>
          </a:p>
          <a:p>
            <a:r>
              <a:rPr lang="en-US" dirty="0"/>
              <a:t>Variables whose values were changed by the previously executed statement are shown in red. In the figure, the result variable is red because I just executed the statement that assigns a value.</a:t>
            </a:r>
          </a:p>
          <a:p>
            <a:r>
              <a:rPr lang="en-US" dirty="0"/>
              <a:t>The Call Stack window shows you the sequence of calls that have led to the current statement being executed. This can be helpful if you are trying to figure out odd behavior because you can unwind the call stack and explore the circumstances that led to the breakpoint being triggered. (I have not shown you the Call Stack window in a figure because the example app doesn’t have enough call depth to provide a useful insight. But I recommend you explore this and the other Visual Studio windows to get more of an idea of what information the debugger is able to provide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211</a:t>
            </a:fld>
            <a:endParaRPr lang="en-US" dirty="0"/>
          </a:p>
        </p:txBody>
      </p:sp>
    </p:spTree>
    <p:extLst>
      <p:ext uri="{BB962C8B-B14F-4D97-AF65-F5344CB8AC3E}">
        <p14:creationId xmlns:p14="http://schemas.microsoft.com/office/powerpoint/2010/main" val="39160905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The </a:t>
            </a:r>
            <a:r>
              <a:rPr lang="en-US" dirty="0"/>
              <a:t>set of variables shown in the Locals window changes as you navigate through the application, but if you want to keep an eye on a variable globally, then right-click on one of the items shown in the Locals window and select the Add Watch </a:t>
            </a:r>
            <a:r>
              <a:rPr lang="en-US" dirty="0" smtClean="0"/>
              <a:t>option.</a:t>
            </a:r>
          </a:p>
          <a:p>
            <a:pPr lvl="2"/>
            <a:r>
              <a:rPr lang="en-US" dirty="0" smtClean="0"/>
              <a:t>The </a:t>
            </a:r>
            <a:r>
              <a:rPr lang="en-US" dirty="0"/>
              <a:t>items in the Watch window don’t change as you execute statements in the app, providing you with a fixed point of reference.</a:t>
            </a:r>
          </a:p>
          <a:p>
            <a:pPr lvl="1"/>
            <a:r>
              <a:rPr lang="en-US" dirty="0"/>
              <a:t>You can add breakpoints to </a:t>
            </a:r>
            <a:r>
              <a:rPr lang="en-US" dirty="0" smtClean="0"/>
              <a:t>views.</a:t>
            </a:r>
          </a:p>
          <a:p>
            <a:pPr lvl="2"/>
            <a:r>
              <a:rPr lang="en-US" dirty="0" smtClean="0"/>
              <a:t>This </a:t>
            </a:r>
            <a:r>
              <a:rPr lang="en-US" dirty="0"/>
              <a:t>can be helpful for inspecting the values of view model properties, for </a:t>
            </a:r>
            <a:r>
              <a:rPr lang="en-US" dirty="0" smtClean="0"/>
              <a:t>example.</a:t>
            </a:r>
          </a:p>
          <a:p>
            <a:pPr lvl="2"/>
            <a:r>
              <a:rPr lang="en-US" dirty="0" smtClean="0"/>
              <a:t>You </a:t>
            </a:r>
            <a:r>
              <a:rPr lang="en-US" dirty="0"/>
              <a:t>add a breakpoint to a view just as I did in the code file: right-click the Razor statement that you are interested in and select Breakpoint Insert Breakpoint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212</a:t>
            </a:fld>
            <a:endParaRPr lang="en-US" dirty="0"/>
          </a:p>
        </p:txBody>
      </p:sp>
    </p:spTree>
    <p:extLst>
      <p:ext uri="{BB962C8B-B14F-4D97-AF65-F5344CB8AC3E}">
        <p14:creationId xmlns:p14="http://schemas.microsoft.com/office/powerpoint/2010/main" val="3182734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Breaking on Exceptions</a:t>
            </a:r>
          </a:p>
        </p:txBody>
      </p:sp>
      <p:sp>
        <p:nvSpPr>
          <p:cNvPr id="3" name="Content Placeholder 2"/>
          <p:cNvSpPr>
            <a:spLocks noGrp="1"/>
          </p:cNvSpPr>
          <p:nvPr>
            <p:ph idx="1"/>
          </p:nvPr>
        </p:nvSpPr>
        <p:spPr/>
        <p:txBody>
          <a:bodyPr/>
          <a:lstStyle/>
          <a:p>
            <a:r>
              <a:rPr lang="en-US" dirty="0" smtClean="0"/>
              <a:t>Unhandled </a:t>
            </a:r>
            <a:r>
              <a:rPr lang="en-US" dirty="0"/>
              <a:t>exceptions are a fact of development. One of the reasons that I unit and integration test my projects is to minimize the likelihood that such an exception will occur in production. As an aid to finding and fixing unhandled exceptions, the Visual Studio debugger will break automatically when it encounters one.</a:t>
            </a:r>
          </a:p>
          <a:p>
            <a:pPr lvl="1"/>
            <a:r>
              <a:rPr lang="en-US" dirty="0"/>
              <a:t>To demonstrate breaking on an exception, I have made a small change to the Index action method in the Home controller, as shown in Listing 14-5.</a:t>
            </a:r>
          </a:p>
          <a:p>
            <a:pPr lvl="1"/>
            <a:r>
              <a:rPr lang="en-US" dirty="0"/>
              <a:t>I changed the value of the </a:t>
            </a:r>
            <a:r>
              <a:rPr lang="en-US" dirty="0" err="1"/>
              <a:t>secondVal</a:t>
            </a:r>
            <a:r>
              <a:rPr lang="en-US" dirty="0"/>
              <a:t> variable to be 0, which will cause an exception in the statement that divides </a:t>
            </a:r>
            <a:r>
              <a:rPr lang="en-US" dirty="0" err="1"/>
              <a:t>firstVal</a:t>
            </a:r>
            <a:r>
              <a:rPr lang="en-US" dirty="0"/>
              <a:t> by </a:t>
            </a:r>
            <a:r>
              <a:rPr lang="en-US" dirty="0" err="1"/>
              <a:t>secondVal</a:t>
            </a:r>
            <a:r>
              <a:rPr lang="en-US" dirty="0" smtClean="0"/>
              <a:t>.</a:t>
            </a:r>
          </a:p>
          <a:p>
            <a:pPr lvl="1"/>
            <a:r>
              <a:rPr lang="en-US" dirty="0"/>
              <a:t>When you start the debugger, the application will run until the exception is thrown, at which point the exception helper pop-up will appear, as shown in Figure 14-13.</a:t>
            </a:r>
          </a:p>
          <a:p>
            <a:pPr lvl="1"/>
            <a:r>
              <a:rPr lang="en-US" dirty="0"/>
              <a:t>The exception helper gives you details of the exception. When the debugger breaks on an exception, you can inspect the application state and control execution, just as when a breakpoint is hit.</a:t>
            </a:r>
          </a:p>
          <a:p>
            <a:pPr lvl="1"/>
            <a:endParaRPr lang="en-US" dirty="0"/>
          </a:p>
          <a:p>
            <a:pPr lvl="1"/>
            <a:r>
              <a:rPr lang="en-US" dirty="0"/>
              <a:t>(Page 435).</a:t>
            </a:r>
          </a:p>
          <a:p>
            <a:pPr lvl="1"/>
            <a:r>
              <a:rPr lang="en-US" dirty="0"/>
              <a:t>(Page 434).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213</a:t>
            </a:fld>
            <a:endParaRPr lang="en-US" dirty="0"/>
          </a:p>
        </p:txBody>
      </p:sp>
    </p:spTree>
    <p:extLst>
      <p:ext uri="{BB962C8B-B14F-4D97-AF65-F5344CB8AC3E}">
        <p14:creationId xmlns:p14="http://schemas.microsoft.com/office/powerpoint/2010/main" val="24555318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smtClean="0"/>
              <a:t>Only </a:t>
            </a:r>
            <a:r>
              <a:rPr lang="en-US" dirty="0"/>
              <a:t>unhandled exceptions cause the debugger to </a:t>
            </a:r>
            <a:r>
              <a:rPr lang="en-US" dirty="0" smtClean="0"/>
              <a:t>break.</a:t>
            </a:r>
          </a:p>
          <a:p>
            <a:pPr lvl="1"/>
            <a:r>
              <a:rPr lang="en-US" dirty="0" smtClean="0"/>
              <a:t>An </a:t>
            </a:r>
            <a:r>
              <a:rPr lang="en-US" dirty="0"/>
              <a:t>exception becomes handled if you catch and handle it in a try...catch </a:t>
            </a:r>
            <a:r>
              <a:rPr lang="en-US" dirty="0" smtClean="0"/>
              <a:t>block.</a:t>
            </a:r>
          </a:p>
          <a:p>
            <a:pPr lvl="1"/>
            <a:r>
              <a:rPr lang="en-US" dirty="0" smtClean="0"/>
              <a:t>Handled </a:t>
            </a:r>
            <a:r>
              <a:rPr lang="en-US" dirty="0"/>
              <a:t>exceptions can be a useful programming </a:t>
            </a:r>
            <a:r>
              <a:rPr lang="en-US" dirty="0" smtClean="0"/>
              <a:t>tool.</a:t>
            </a:r>
          </a:p>
          <a:p>
            <a:pPr lvl="1"/>
            <a:r>
              <a:rPr lang="en-US" dirty="0" smtClean="0"/>
              <a:t>They </a:t>
            </a:r>
            <a:r>
              <a:rPr lang="en-US" dirty="0"/>
              <a:t>are used to represent the scenario where a method was unable to complete its task and needs to notify its </a:t>
            </a:r>
            <a:r>
              <a:rPr lang="en-US" dirty="0" smtClean="0"/>
              <a:t>caller.</a:t>
            </a:r>
          </a:p>
          <a:p>
            <a:pPr lvl="1"/>
            <a:r>
              <a:rPr lang="en-US" dirty="0" smtClean="0"/>
              <a:t>Unhandled </a:t>
            </a:r>
            <a:r>
              <a:rPr lang="en-US" dirty="0"/>
              <a:t>exceptions are bad, because they represent an unforeseen condition and because they generally drop the user into an error page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214</a:t>
            </a:fld>
            <a:endParaRPr lang="en-US" dirty="0"/>
          </a:p>
        </p:txBody>
      </p:sp>
    </p:spTree>
    <p:extLst>
      <p:ext uri="{BB962C8B-B14F-4D97-AF65-F5344CB8AC3E}">
        <p14:creationId xmlns:p14="http://schemas.microsoft.com/office/powerpoint/2010/main" val="226425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Edit and Continue</a:t>
            </a:r>
          </a:p>
        </p:txBody>
      </p:sp>
      <p:sp>
        <p:nvSpPr>
          <p:cNvPr id="3" name="Content Placeholder 2"/>
          <p:cNvSpPr>
            <a:spLocks noGrp="1"/>
          </p:cNvSpPr>
          <p:nvPr>
            <p:ph idx="1"/>
          </p:nvPr>
        </p:nvSpPr>
        <p:spPr/>
        <p:txBody>
          <a:bodyPr/>
          <a:lstStyle/>
          <a:p>
            <a:r>
              <a:rPr lang="en-US" dirty="0" smtClean="0"/>
              <a:t>An </a:t>
            </a:r>
            <a:r>
              <a:rPr lang="en-US" dirty="0"/>
              <a:t>interesting Visual Studio debugging feature is called Edit and Continue. When the debugger breaks, you can edit your code and then continue debugging. Visual Studio recompiles your application and re-creates the state of your application at the moment of the debugger break.</a:t>
            </a:r>
          </a:p>
          <a:p>
            <a:endParaRPr lang="en-US" dirty="0"/>
          </a:p>
          <a:p>
            <a:r>
              <a:rPr lang="en-US" dirty="0"/>
              <a:t>(Page 435).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215</a:t>
            </a:fld>
            <a:endParaRPr lang="en-US" dirty="0"/>
          </a:p>
        </p:txBody>
      </p:sp>
    </p:spTree>
    <p:extLst>
      <p:ext uri="{BB962C8B-B14F-4D97-AF65-F5344CB8AC3E}">
        <p14:creationId xmlns:p14="http://schemas.microsoft.com/office/powerpoint/2010/main" val="27960883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Enabling Edit and Continue</a:t>
            </a:r>
          </a:p>
        </p:txBody>
      </p:sp>
      <p:sp>
        <p:nvSpPr>
          <p:cNvPr id="3" name="Content Placeholder 2"/>
          <p:cNvSpPr>
            <a:spLocks noGrp="1"/>
          </p:cNvSpPr>
          <p:nvPr>
            <p:ph idx="1"/>
          </p:nvPr>
        </p:nvSpPr>
        <p:spPr/>
        <p:txBody>
          <a:bodyPr/>
          <a:lstStyle/>
          <a:p>
            <a:r>
              <a:rPr lang="en-US" dirty="0" smtClean="0"/>
              <a:t>I </a:t>
            </a:r>
            <a:r>
              <a:rPr lang="en-US" dirty="0"/>
              <a:t>need to make sure that Edit and Continue is enabled in two places: In the Edit and Continue section of the Debugging options (select Options from the Visual Studio Tools menu), make sure that Enable Edit and Continue is checked, as shown in Figure 14-14.</a:t>
            </a:r>
          </a:p>
          <a:p>
            <a:pPr lvl="1"/>
            <a:r>
              <a:rPr lang="en-US" dirty="0"/>
              <a:t>In the project properties (select DebuggingDemo Properties from the Visual Studio Project menu), click the Web section and ensure that Enable Edit and Continue is checked, as shown in Figure 14-15.</a:t>
            </a:r>
          </a:p>
          <a:p>
            <a:pPr lvl="1"/>
            <a:endParaRPr lang="en-US" dirty="0"/>
          </a:p>
          <a:p>
            <a:pPr lvl="1"/>
            <a:r>
              <a:rPr lang="en-US" dirty="0"/>
              <a:t>(Page 436).</a:t>
            </a:r>
          </a:p>
          <a:p>
            <a:r>
              <a:rPr lang="en-US" dirty="0"/>
              <a:t>(Page 436). </a:t>
            </a:r>
          </a:p>
          <a:p>
            <a:endParaRPr lang="en-US" dirty="0"/>
          </a:p>
          <a:p>
            <a:r>
              <a:rPr lang="en-US" dirty="0"/>
              <a:t>(Page 435).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216</a:t>
            </a:fld>
            <a:endParaRPr lang="en-US" dirty="0"/>
          </a:p>
        </p:txBody>
      </p:sp>
    </p:spTree>
    <p:extLst>
      <p:ext uri="{BB962C8B-B14F-4D97-AF65-F5344CB8AC3E}">
        <p14:creationId xmlns:p14="http://schemas.microsoft.com/office/powerpoint/2010/main" val="33499383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Modifying the </a:t>
            </a:r>
            <a:r>
              <a:rPr lang="en-US" dirty="0" smtClean="0"/>
              <a:t>Project</a:t>
            </a:r>
            <a:endParaRPr lang="en-US" dirty="0"/>
          </a:p>
        </p:txBody>
      </p:sp>
      <p:sp>
        <p:nvSpPr>
          <p:cNvPr id="3" name="Content Placeholder 2"/>
          <p:cNvSpPr>
            <a:spLocks noGrp="1"/>
          </p:cNvSpPr>
          <p:nvPr>
            <p:ph idx="1"/>
          </p:nvPr>
        </p:nvSpPr>
        <p:spPr/>
        <p:txBody>
          <a:bodyPr/>
          <a:lstStyle/>
          <a:p>
            <a:r>
              <a:rPr lang="en-US" dirty="0"/>
              <a:t>The Edit and Continue feature is somewhat picky. There are some conditions under which it cannot work. One such condition is present in the Index action method of the HomeController class: the use of dynamic objects. To work around this, I have commented out the line that uses the view bag in the HomeController.cs class, as shown in </a:t>
            </a:r>
            <a:r>
              <a:rPr lang="en-US" dirty="0">
                <a:solidFill>
                  <a:srgbClr val="FF0000"/>
                </a:solidFill>
              </a:rPr>
              <a:t>Listing 14-6</a:t>
            </a:r>
            <a:r>
              <a:rPr lang="en-US" dirty="0"/>
              <a:t>.</a:t>
            </a:r>
          </a:p>
          <a:p>
            <a:pPr lvl="1"/>
            <a:r>
              <a:rPr lang="en-US" dirty="0"/>
              <a:t>I need to make a corresponding change in the Index.cshtml view, as shown in </a:t>
            </a:r>
            <a:r>
              <a:rPr lang="en-US" dirty="0">
                <a:solidFill>
                  <a:srgbClr val="FF0000"/>
                </a:solidFill>
              </a:rPr>
              <a:t>Listing 14-7</a:t>
            </a:r>
            <a:r>
              <a:rPr lang="en-US" dirty="0"/>
              <a:t>.</a:t>
            </a:r>
          </a:p>
          <a:p>
            <a:pPr lvl="1"/>
            <a:endParaRPr lang="en-US" dirty="0"/>
          </a:p>
          <a:p>
            <a:pPr lvl="1"/>
            <a:r>
              <a:rPr lang="en-US" dirty="0"/>
              <a:t>(Page 438).</a:t>
            </a:r>
          </a:p>
          <a:p>
            <a:r>
              <a:rPr lang="en-US" dirty="0"/>
              <a:t>(Page 437).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217</a:t>
            </a:fld>
            <a:endParaRPr lang="en-US" dirty="0"/>
          </a:p>
        </p:txBody>
      </p:sp>
    </p:spTree>
    <p:extLst>
      <p:ext uri="{BB962C8B-B14F-4D97-AF65-F5344CB8AC3E}">
        <p14:creationId xmlns:p14="http://schemas.microsoft.com/office/powerpoint/2010/main" val="26683359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and Continuing</a:t>
            </a:r>
          </a:p>
        </p:txBody>
      </p:sp>
      <p:sp>
        <p:nvSpPr>
          <p:cNvPr id="3" name="Content Placeholder 2"/>
          <p:cNvSpPr>
            <a:spLocks noGrp="1"/>
          </p:cNvSpPr>
          <p:nvPr>
            <p:ph idx="1"/>
          </p:nvPr>
        </p:nvSpPr>
        <p:spPr/>
        <p:txBody>
          <a:bodyPr/>
          <a:lstStyle/>
          <a:p>
            <a:r>
              <a:rPr lang="en-US" dirty="0" smtClean="0"/>
              <a:t>I </a:t>
            </a:r>
            <a:r>
              <a:rPr lang="en-US" dirty="0"/>
              <a:t>am now ready for a demonstration of the Edit and Continue feature. Begin by selecting Start Debugging from the Visual Studio Debug menu. The application will be started with the debugger attached and run until it reaches the line where I perform the calculation in the Index method. The value of the second parameter is zero, which causes an exception to be thrown. At this point, the debugger halts execution, and the exception helper pops up (just like the one shown in Figure 14-13). Click the Enable editing link in the exception helper window. In the code editor, change the expression that calculates the value for the result variable, as follows:</a:t>
            </a:r>
          </a:p>
          <a:p>
            <a:pPr lvl="1"/>
            <a:r>
              <a:rPr lang="en-US" dirty="0"/>
              <a:t>I have removed the reference to the </a:t>
            </a:r>
            <a:r>
              <a:rPr lang="en-US" dirty="0" err="1"/>
              <a:t>secondVal</a:t>
            </a:r>
            <a:r>
              <a:rPr lang="en-US" dirty="0"/>
              <a:t> variable and replaced it with a numeric literal value of 2. Now select Continue from the Visual Studio Debug menu to resume execution of the application. The new value is used to generate the value for the result variable, producing the output shown in Figure 14-16.</a:t>
            </a:r>
          </a:p>
          <a:p>
            <a:pPr lvl="1"/>
            <a:r>
              <a:rPr lang="en-US" dirty="0"/>
              <a:t>Take a moment to reflect on what happened here. I started the application with a bug in it: an attempt to divide a value by zero. The debugger detected the exception and stopped executing the program. I edited the code and then told the debugger to continue the execution. At this point, Visual Studio recompiled the application, restored its state and continued execution as normal using the new value. The browser received the rendered result, which reflected the new data value. Without Edit and Continue, I would have needed to stop the application, make a change, compile the application, and restart the debugger. I would then use the browser to repeat the steps that I took up to the moment of the debugger break. It is avoiding this last step that can be the most important. Complex bugs may require many steps through the application to re-create, and the ability to test potential fixes without needing to repeat those steps over and over can save the programmer’s time and sanity.</a:t>
            </a:r>
          </a:p>
          <a:p>
            <a:pPr lvl="1"/>
            <a:endParaRPr lang="en-US" dirty="0"/>
          </a:p>
          <a:p>
            <a:pPr lvl="1"/>
            <a:r>
              <a:rPr lang="en-US" dirty="0"/>
              <a:t>(Page 439).</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218</a:t>
            </a:fld>
            <a:endParaRPr lang="en-US" dirty="0"/>
          </a:p>
        </p:txBody>
      </p:sp>
    </p:spTree>
    <p:extLst>
      <p:ext uri="{BB962C8B-B14F-4D97-AF65-F5344CB8AC3E}">
        <p14:creationId xmlns:p14="http://schemas.microsoft.com/office/powerpoint/2010/main" val="151160828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Browser Link</a:t>
            </a:r>
          </a:p>
        </p:txBody>
      </p:sp>
      <p:sp>
        <p:nvSpPr>
          <p:cNvPr id="3" name="Content Placeholder 2"/>
          <p:cNvSpPr>
            <a:spLocks noGrp="1"/>
          </p:cNvSpPr>
          <p:nvPr>
            <p:ph idx="1"/>
          </p:nvPr>
        </p:nvSpPr>
        <p:spPr/>
        <p:txBody>
          <a:bodyPr/>
          <a:lstStyle/>
          <a:p>
            <a:r>
              <a:rPr lang="en-US" dirty="0" smtClean="0"/>
              <a:t>Visual </a:t>
            </a:r>
            <a:r>
              <a:rPr lang="en-US" dirty="0"/>
              <a:t>Studio 2013 includes a </a:t>
            </a:r>
            <a:r>
              <a:rPr lang="en-US" dirty="0">
                <a:solidFill>
                  <a:srgbClr val="FF0000"/>
                </a:solidFill>
              </a:rPr>
              <a:t>feature</a:t>
            </a:r>
            <a:r>
              <a:rPr lang="en-US" dirty="0"/>
              <a:t> called </a:t>
            </a:r>
            <a:r>
              <a:rPr lang="en-US" dirty="0">
                <a:solidFill>
                  <a:srgbClr val="FF0000"/>
                </a:solidFill>
              </a:rPr>
              <a:t>browser link</a:t>
            </a:r>
            <a:r>
              <a:rPr lang="en-US" dirty="0"/>
              <a:t> that allows you to view the application in </a:t>
            </a:r>
            <a:r>
              <a:rPr lang="en-US" dirty="0">
                <a:solidFill>
                  <a:srgbClr val="FF0000"/>
                </a:solidFill>
              </a:rPr>
              <a:t>multiple browsers</a:t>
            </a:r>
            <a:r>
              <a:rPr lang="en-US" dirty="0"/>
              <a:t> simultaneously and have them all reload when you make a </a:t>
            </a:r>
            <a:r>
              <a:rPr lang="en-US" dirty="0" smtClean="0"/>
              <a:t>change.</a:t>
            </a:r>
          </a:p>
          <a:p>
            <a:pPr lvl="1"/>
            <a:r>
              <a:rPr lang="en-US" dirty="0" smtClean="0"/>
              <a:t>This </a:t>
            </a:r>
            <a:r>
              <a:rPr lang="en-US" dirty="0"/>
              <a:t>feature is most useful once an application has stabilized and you are doing fit and finish work on the </a:t>
            </a:r>
            <a:r>
              <a:rPr lang="en-US" dirty="0" smtClean="0">
                <a:solidFill>
                  <a:srgbClr val="FF0000"/>
                </a:solidFill>
              </a:rPr>
              <a:t>HTML</a:t>
            </a:r>
            <a:r>
              <a:rPr lang="en-US" dirty="0" smtClean="0"/>
              <a:t> and </a:t>
            </a:r>
            <a:r>
              <a:rPr lang="en-US" dirty="0">
                <a:solidFill>
                  <a:srgbClr val="FF0000"/>
                </a:solidFill>
              </a:rPr>
              <a:t>CSS</a:t>
            </a:r>
            <a:r>
              <a:rPr lang="en-US" dirty="0"/>
              <a:t> that your views generate. (I’ll explain why shortly</a:t>
            </a:r>
            <a:r>
              <a:rPr lang="en-US" dirty="0" smtClean="0"/>
              <a:t>.)</a:t>
            </a:r>
          </a:p>
          <a:p>
            <a:pPr lvl="1"/>
            <a:r>
              <a:rPr lang="en-US" dirty="0" smtClean="0"/>
              <a:t>To </a:t>
            </a:r>
            <a:r>
              <a:rPr lang="en-US" dirty="0"/>
              <a:t>use browser link, click on the small down arrow next to the selected browser on the Visual Studio toolbar and select Browse With from the menu, as shown in </a:t>
            </a:r>
            <a:r>
              <a:rPr lang="en-US" dirty="0">
                <a:solidFill>
                  <a:srgbClr val="FF0000"/>
                </a:solidFill>
              </a:rPr>
              <a:t>Figure 14-17</a:t>
            </a:r>
            <a:r>
              <a:rPr lang="en-US" dirty="0" smtClean="0"/>
              <a:t>.</a:t>
            </a:r>
          </a:p>
          <a:p>
            <a:pPr lvl="2"/>
            <a:r>
              <a:rPr lang="en-US" dirty="0"/>
              <a:t>The Browse With dialog window will </a:t>
            </a:r>
            <a:r>
              <a:rPr lang="en-US" dirty="0" smtClean="0"/>
              <a:t>appear.</a:t>
            </a:r>
          </a:p>
          <a:p>
            <a:pPr lvl="2"/>
            <a:r>
              <a:rPr lang="en-US" dirty="0" smtClean="0"/>
              <a:t>Hold </a:t>
            </a:r>
            <a:r>
              <a:rPr lang="en-US" dirty="0"/>
              <a:t>the control key and select the browsers that you want to </a:t>
            </a:r>
            <a:r>
              <a:rPr lang="en-US" dirty="0" smtClean="0"/>
              <a:t>use.</a:t>
            </a:r>
          </a:p>
          <a:p>
            <a:pPr lvl="2"/>
            <a:r>
              <a:rPr lang="en-US" dirty="0" smtClean="0"/>
              <a:t>In </a:t>
            </a:r>
            <a:r>
              <a:rPr lang="en-US" dirty="0">
                <a:solidFill>
                  <a:srgbClr val="FF0000"/>
                </a:solidFill>
              </a:rPr>
              <a:t>Figure 14-18</a:t>
            </a:r>
            <a:r>
              <a:rPr lang="en-US" dirty="0"/>
              <a:t>, you can see that I have chosen Internet Explorer and </a:t>
            </a:r>
            <a:r>
              <a:rPr lang="en-US" dirty="0" smtClean="0"/>
              <a:t>Chrome.</a:t>
            </a:r>
          </a:p>
          <a:p>
            <a:pPr lvl="2"/>
            <a:r>
              <a:rPr lang="en-US" dirty="0" smtClean="0"/>
              <a:t>You </a:t>
            </a:r>
            <a:r>
              <a:rPr lang="en-US" dirty="0"/>
              <a:t>can also use this dialog to add new browsers (although Visual Studio is pretty good at detecting most of the mainstream ones</a:t>
            </a:r>
            <a:r>
              <a:rPr lang="en-US" dirty="0" smtClean="0"/>
              <a:t>).</a:t>
            </a:r>
          </a:p>
          <a:p>
            <a:pPr lvl="1"/>
            <a:r>
              <a:rPr lang="en-US" dirty="0"/>
              <a:t>Click the Browse button and Visual Studio will open the browsers you have selected and have each of them load the project </a:t>
            </a:r>
            <a:r>
              <a:rPr lang="en-US" dirty="0" smtClean="0"/>
              <a:t>URL.</a:t>
            </a:r>
          </a:p>
          <a:p>
            <a:pPr lvl="1"/>
            <a:r>
              <a:rPr lang="en-US" dirty="0" smtClean="0"/>
              <a:t>You </a:t>
            </a:r>
            <a:r>
              <a:rPr lang="en-US" dirty="0"/>
              <a:t>can edit the code and views in the application and then update all of the browser windows by selecting </a:t>
            </a:r>
            <a:r>
              <a:rPr lang="en-US" dirty="0">
                <a:solidFill>
                  <a:srgbClr val="FF0000"/>
                </a:solidFill>
              </a:rPr>
              <a:t>Refresh Linked Browsers</a:t>
            </a:r>
            <a:r>
              <a:rPr lang="en-US" dirty="0"/>
              <a:t> from the Visual Studio toolbar, as shown in </a:t>
            </a:r>
            <a:r>
              <a:rPr lang="en-US" dirty="0">
                <a:solidFill>
                  <a:srgbClr val="FF0000"/>
                </a:solidFill>
              </a:rPr>
              <a:t>Figure </a:t>
            </a:r>
            <a:r>
              <a:rPr lang="en-US" dirty="0" smtClean="0">
                <a:solidFill>
                  <a:srgbClr val="FF0000"/>
                </a:solidFill>
              </a:rPr>
              <a:t>14-19</a:t>
            </a:r>
            <a:r>
              <a:rPr lang="en-US" dirty="0" smtClean="0"/>
              <a:t>.</a:t>
            </a:r>
          </a:p>
          <a:p>
            <a:pPr lvl="1"/>
            <a:r>
              <a:rPr lang="en-US" dirty="0" smtClean="0"/>
              <a:t>The </a:t>
            </a:r>
            <a:r>
              <a:rPr lang="en-US" dirty="0"/>
              <a:t>application will be compiled automatically so that you can see changes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219</a:t>
            </a:fld>
            <a:endParaRPr lang="en-US" dirty="0"/>
          </a:p>
        </p:txBody>
      </p:sp>
    </p:spTree>
    <p:extLst>
      <p:ext uri="{BB962C8B-B14F-4D97-AF65-F5344CB8AC3E}">
        <p14:creationId xmlns:p14="http://schemas.microsoft.com/office/powerpoint/2010/main" val="359829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a:t>
            </a:r>
            <a:r>
              <a:rPr lang="en-US" dirty="0" smtClean="0"/>
              <a:t>Architecture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a:t>By embracing and adapting the MVC pattern, the ASP.NET MVC Framework provides strong </a:t>
            </a:r>
            <a:r>
              <a:rPr lang="en-US" dirty="0">
                <a:solidFill>
                  <a:srgbClr val="FF0000"/>
                </a:solidFill>
              </a:rPr>
              <a:t>competition</a:t>
            </a:r>
            <a:r>
              <a:rPr lang="en-US" dirty="0"/>
              <a:t> to </a:t>
            </a:r>
            <a:r>
              <a:rPr lang="en-US" dirty="0">
                <a:solidFill>
                  <a:srgbClr val="FF0000"/>
                </a:solidFill>
              </a:rPr>
              <a:t>Ruby on Rails</a:t>
            </a:r>
            <a:r>
              <a:rPr lang="en-US" dirty="0"/>
              <a:t> and similar </a:t>
            </a:r>
            <a:r>
              <a:rPr lang="en-US" dirty="0">
                <a:solidFill>
                  <a:srgbClr val="FF0000"/>
                </a:solidFill>
              </a:rPr>
              <a:t>platforms</a:t>
            </a:r>
            <a:r>
              <a:rPr lang="en-US" dirty="0"/>
              <a:t>, and brings the MVC pattern into the </a:t>
            </a:r>
            <a:r>
              <a:rPr lang="en-US" dirty="0">
                <a:solidFill>
                  <a:srgbClr val="FF0000"/>
                </a:solidFill>
              </a:rPr>
              <a:t>mainstream</a:t>
            </a:r>
            <a:r>
              <a:rPr lang="en-US" dirty="0"/>
              <a:t> of the </a:t>
            </a:r>
            <a:r>
              <a:rPr lang="en-US" dirty="0">
                <a:solidFill>
                  <a:srgbClr val="FF0000"/>
                </a:solidFill>
              </a:rPr>
              <a:t>.NET </a:t>
            </a:r>
            <a:r>
              <a:rPr lang="en-US" dirty="0" smtClean="0">
                <a:solidFill>
                  <a:srgbClr val="FF0000"/>
                </a:solidFill>
              </a:rPr>
              <a:t>world</a:t>
            </a:r>
            <a:r>
              <a:rPr lang="en-US" dirty="0" smtClean="0"/>
              <a:t>.</a:t>
            </a:r>
          </a:p>
          <a:p>
            <a:pPr lvl="2"/>
            <a:r>
              <a:rPr lang="en-US" dirty="0" smtClean="0"/>
              <a:t>By </a:t>
            </a:r>
            <a:r>
              <a:rPr lang="en-US" dirty="0"/>
              <a:t>capitalizing on the experience and best practices discovered by developers using other platforms, ASP.NET MVC has, in many ways, pushed forward beyond what even Rails can offer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a:t>
            </a:fld>
            <a:endParaRPr lang="en-US" dirty="0"/>
          </a:p>
        </p:txBody>
      </p:sp>
    </p:spTree>
    <p:extLst>
      <p:ext uri="{BB962C8B-B14F-4D97-AF65-F5344CB8AC3E}">
        <p14:creationId xmlns:p14="http://schemas.microsoft.com/office/powerpoint/2010/main" val="3724526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Browser </a:t>
            </a:r>
            <a:r>
              <a:rPr lang="en-US" dirty="0" smtClean="0"/>
              <a:t>Link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This feature works by including some </a:t>
            </a:r>
            <a:r>
              <a:rPr lang="en-US" dirty="0">
                <a:solidFill>
                  <a:srgbClr val="FF0000"/>
                </a:solidFill>
              </a:rPr>
              <a:t>JavaScript</a:t>
            </a:r>
            <a:r>
              <a:rPr lang="en-US" dirty="0"/>
              <a:t> in the </a:t>
            </a:r>
            <a:r>
              <a:rPr lang="en-US" dirty="0" smtClean="0"/>
              <a:t>HTML sent </a:t>
            </a:r>
            <a:r>
              <a:rPr lang="en-US" dirty="0"/>
              <a:t>to the browser and it can be a nice way of developing </a:t>
            </a:r>
            <a:r>
              <a:rPr lang="en-US" dirty="0" smtClean="0"/>
              <a:t>iteratively.</a:t>
            </a:r>
          </a:p>
          <a:p>
            <a:pPr lvl="1"/>
            <a:r>
              <a:rPr lang="en-US" dirty="0" smtClean="0"/>
              <a:t>The </a:t>
            </a:r>
            <a:r>
              <a:rPr lang="en-US" dirty="0"/>
              <a:t>reason that I recommend it only for working on views is that they are less likely to cause IIS to send HTTP error messages to the browser, which is what happens when there is an error in the </a:t>
            </a:r>
            <a:r>
              <a:rPr lang="en-US" dirty="0" smtClean="0"/>
              <a:t>code.</a:t>
            </a:r>
          </a:p>
          <a:p>
            <a:pPr lvl="1"/>
            <a:r>
              <a:rPr lang="en-US" dirty="0" smtClean="0"/>
              <a:t>The </a:t>
            </a:r>
            <a:r>
              <a:rPr lang="en-US" dirty="0"/>
              <a:t>JavaScript code isn’t added to error responses, which means that the link between Visual Studio and the browsers is </a:t>
            </a:r>
            <a:r>
              <a:rPr lang="en-US" dirty="0" smtClean="0"/>
              <a:t>lost.</a:t>
            </a:r>
          </a:p>
          <a:p>
            <a:pPr lvl="1"/>
            <a:r>
              <a:rPr lang="en-US" dirty="0" smtClean="0"/>
              <a:t>You </a:t>
            </a:r>
            <a:r>
              <a:rPr lang="en-US" dirty="0"/>
              <a:t>have to start over using the Browse With </a:t>
            </a:r>
            <a:r>
              <a:rPr lang="en-US" dirty="0" smtClean="0"/>
              <a:t>menu.</a:t>
            </a:r>
          </a:p>
          <a:p>
            <a:pPr lvl="1"/>
            <a:r>
              <a:rPr lang="en-US" dirty="0" smtClean="0"/>
              <a:t>The </a:t>
            </a:r>
            <a:r>
              <a:rPr lang="en-US" dirty="0"/>
              <a:t>browser link feature is a good idea, but the use of JavaScript is a </a:t>
            </a:r>
            <a:r>
              <a:rPr lang="en-US" dirty="0" smtClean="0"/>
              <a:t>problem.</a:t>
            </a:r>
          </a:p>
          <a:p>
            <a:pPr lvl="1"/>
            <a:r>
              <a:rPr lang="en-US" dirty="0" smtClean="0"/>
              <a:t>I </a:t>
            </a:r>
            <a:r>
              <a:rPr lang="en-US" dirty="0"/>
              <a:t>use a similar tool called </a:t>
            </a:r>
            <a:r>
              <a:rPr lang="en-US" dirty="0">
                <a:solidFill>
                  <a:srgbClr val="FF0000"/>
                </a:solidFill>
              </a:rPr>
              <a:t>LiveReload</a:t>
            </a:r>
            <a:r>
              <a:rPr lang="en-US" dirty="0"/>
              <a:t> (http://livereload.com) for my </a:t>
            </a:r>
            <a:r>
              <a:rPr lang="en-US" dirty="0">
                <a:solidFill>
                  <a:srgbClr val="FF0000"/>
                </a:solidFill>
              </a:rPr>
              <a:t>non-ASP.NET development</a:t>
            </a:r>
            <a:r>
              <a:rPr lang="en-US" dirty="0"/>
              <a:t> and it provides a better approach because it uses browser plugins that are not affected by HTTP error messages. </a:t>
            </a:r>
            <a:endParaRPr lang="en-US" dirty="0" smtClean="0"/>
          </a:p>
          <a:p>
            <a:pPr lvl="1"/>
            <a:r>
              <a:rPr lang="en-US" dirty="0" smtClean="0"/>
              <a:t>The </a:t>
            </a:r>
            <a:r>
              <a:rPr lang="en-US" dirty="0"/>
              <a:t>value of Visual Studio browser link will be limited until Microsoft takes a similar approach</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220</a:t>
            </a:fld>
            <a:endParaRPr lang="en-US" dirty="0"/>
          </a:p>
        </p:txBody>
      </p:sp>
    </p:spTree>
    <p:extLst>
      <p:ext uri="{BB962C8B-B14F-4D97-AF65-F5344CB8AC3E}">
        <p14:creationId xmlns:p14="http://schemas.microsoft.com/office/powerpoint/2010/main" val="35711042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14-17</a:t>
            </a:r>
            <a:endParaRPr lang="en-US" dirty="0"/>
          </a:p>
        </p:txBody>
      </p:sp>
      <p:sp>
        <p:nvSpPr>
          <p:cNvPr id="4" name="Date Placeholder 3"/>
          <p:cNvSpPr>
            <a:spLocks noGrp="1"/>
          </p:cNvSpPr>
          <p:nvPr>
            <p:ph type="dt" sz="half" idx="2"/>
          </p:nvPr>
        </p:nvSpPr>
        <p:spPr/>
        <p:txBody>
          <a:bodyPr/>
          <a:lstStyle/>
          <a:p>
            <a:r>
              <a:rPr lang="en-US" dirty="0"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5276"/>
            <a:ext cx="7287849" cy="3611729"/>
          </a:xfrm>
          <a:prstGeom prst="rect">
            <a:avLst/>
          </a:prstGeom>
          <a:ln>
            <a:solidFill>
              <a:schemeClr val="accent1"/>
            </a:solidFill>
          </a:ln>
        </p:spPr>
      </p:pic>
    </p:spTree>
    <p:extLst>
      <p:ext uri="{BB962C8B-B14F-4D97-AF65-F5344CB8AC3E}">
        <p14:creationId xmlns:p14="http://schemas.microsoft.com/office/powerpoint/2010/main" val="16950912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14-18</a:t>
            </a:r>
            <a:endParaRPr lang="en-US" dirty="0"/>
          </a:p>
        </p:txBody>
      </p:sp>
      <p:sp>
        <p:nvSpPr>
          <p:cNvPr id="4" name="Date Placeholder 3"/>
          <p:cNvSpPr>
            <a:spLocks noGrp="1"/>
          </p:cNvSpPr>
          <p:nvPr>
            <p:ph type="dt" sz="half" idx="2"/>
          </p:nvPr>
        </p:nvSpPr>
        <p:spPr/>
        <p:txBody>
          <a:bodyPr/>
          <a:lstStyle/>
          <a:p>
            <a:r>
              <a:rPr lang="en-US" dirty="0"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222</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9896"/>
            <a:ext cx="6060757" cy="4808392"/>
          </a:xfrm>
          <a:prstGeom prst="rect">
            <a:avLst/>
          </a:prstGeom>
          <a:ln>
            <a:solidFill>
              <a:schemeClr val="accent1"/>
            </a:solidFill>
          </a:ln>
        </p:spPr>
      </p:pic>
    </p:spTree>
    <p:extLst>
      <p:ext uri="{BB962C8B-B14F-4D97-AF65-F5344CB8AC3E}">
        <p14:creationId xmlns:p14="http://schemas.microsoft.com/office/powerpoint/2010/main" val="299397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14-19</a:t>
            </a:r>
            <a:endParaRPr lang="en-US" dirty="0"/>
          </a:p>
        </p:txBody>
      </p:sp>
      <p:sp>
        <p:nvSpPr>
          <p:cNvPr id="4" name="Date Placeholder 3"/>
          <p:cNvSpPr>
            <a:spLocks noGrp="1"/>
          </p:cNvSpPr>
          <p:nvPr>
            <p:ph type="dt" sz="half" idx="2"/>
          </p:nvPr>
        </p:nvSpPr>
        <p:spPr/>
        <p:txBody>
          <a:bodyPr/>
          <a:lstStyle/>
          <a:p>
            <a:r>
              <a:rPr lang="en-US" dirty="0"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223</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7732"/>
            <a:ext cx="9168628" cy="2785496"/>
          </a:xfrm>
          <a:prstGeom prst="rect">
            <a:avLst/>
          </a:prstGeom>
          <a:ln>
            <a:solidFill>
              <a:schemeClr val="accent1"/>
            </a:solidFill>
          </a:ln>
        </p:spPr>
      </p:pic>
    </p:spTree>
    <p:extLst>
      <p:ext uri="{BB962C8B-B14F-4D97-AF65-F5344CB8AC3E}">
        <p14:creationId xmlns:p14="http://schemas.microsoft.com/office/powerpoint/2010/main" val="37933424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URL Routing</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224</a:t>
            </a:fld>
            <a:endParaRPr lang="en-US"/>
          </a:p>
        </p:txBody>
      </p:sp>
      <p:sp>
        <p:nvSpPr>
          <p:cNvPr id="8" name="Text Placeholder 7"/>
          <p:cNvSpPr>
            <a:spLocks noGrp="1"/>
          </p:cNvSpPr>
          <p:nvPr>
            <p:ph type="body" sz="quarter" idx="16"/>
          </p:nvPr>
        </p:nvSpPr>
        <p:spPr/>
        <p:txBody>
          <a:bodyPr/>
          <a:lstStyle/>
          <a:p>
            <a:r>
              <a:rPr lang="en-US" dirty="0" smtClean="0"/>
              <a:t>15</a:t>
            </a:r>
            <a:endParaRPr lang="en-US" dirty="0"/>
          </a:p>
        </p:txBody>
      </p:sp>
      <p:pic>
        <p:nvPicPr>
          <p:cNvPr id="3" name="Picture 2"/>
          <p:cNvPicPr>
            <a:picLocks noChangeAspect="1"/>
          </p:cNvPicPr>
          <p:nvPr/>
        </p:nvPicPr>
        <p:blipFill>
          <a:blip r:embed="rId2"/>
          <a:stretch>
            <a:fillRect/>
          </a:stretch>
        </p:blipFill>
        <p:spPr>
          <a:xfrm>
            <a:off x="8610600" y="3802646"/>
            <a:ext cx="3248025" cy="2705100"/>
          </a:xfrm>
          <a:prstGeom prst="rect">
            <a:avLst/>
          </a:prstGeom>
          <a:ln>
            <a:solidFill>
              <a:srgbClr val="5B9BD5"/>
            </a:solidFill>
          </a:ln>
        </p:spPr>
      </p:pic>
    </p:spTree>
    <p:extLst>
      <p:ext uri="{BB962C8B-B14F-4D97-AF65-F5344CB8AC3E}">
        <p14:creationId xmlns:p14="http://schemas.microsoft.com/office/powerpoint/2010/main" val="297818028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Before the introduction of the MVC Framework, </a:t>
            </a:r>
            <a:r>
              <a:rPr lang="en-US" dirty="0">
                <a:solidFill>
                  <a:srgbClr val="FF0000"/>
                </a:solidFill>
              </a:rPr>
              <a:t>ASP.NET assumed</a:t>
            </a:r>
            <a:r>
              <a:rPr lang="en-US" dirty="0"/>
              <a:t> that there was a direct relationship between requested URLs and the files on the server hard </a:t>
            </a:r>
            <a:r>
              <a:rPr lang="en-US" dirty="0" smtClean="0"/>
              <a:t>disk.</a:t>
            </a:r>
          </a:p>
          <a:p>
            <a:pPr lvl="1"/>
            <a:r>
              <a:rPr lang="en-US" dirty="0" smtClean="0"/>
              <a:t>The </a:t>
            </a:r>
            <a:r>
              <a:rPr lang="en-US" dirty="0"/>
              <a:t>job of the server was to receive the request from the browser and deliver the output from the corresponding </a:t>
            </a:r>
            <a:r>
              <a:rPr lang="en-US" dirty="0" smtClean="0"/>
              <a:t>file.</a:t>
            </a:r>
          </a:p>
          <a:p>
            <a:pPr lvl="1"/>
            <a:r>
              <a:rPr lang="en-US" dirty="0" smtClean="0"/>
              <a:t>This </a:t>
            </a:r>
            <a:r>
              <a:rPr lang="en-US" dirty="0"/>
              <a:t>approach works just fine for Web Forms, where each </a:t>
            </a:r>
            <a:r>
              <a:rPr lang="en-US" dirty="0">
                <a:solidFill>
                  <a:srgbClr val="FF0000"/>
                </a:solidFill>
              </a:rPr>
              <a:t>ASPX page</a:t>
            </a:r>
            <a:r>
              <a:rPr lang="en-US" dirty="0"/>
              <a:t> is </a:t>
            </a:r>
            <a:r>
              <a:rPr lang="en-US" dirty="0" smtClean="0"/>
              <a:t>both</a:t>
            </a:r>
          </a:p>
          <a:p>
            <a:pPr lvl="2"/>
            <a:r>
              <a:rPr lang="en-US" dirty="0" smtClean="0"/>
              <a:t>a </a:t>
            </a:r>
            <a:r>
              <a:rPr lang="en-US" dirty="0"/>
              <a:t>file </a:t>
            </a:r>
            <a:r>
              <a:rPr lang="en-US" dirty="0" smtClean="0"/>
              <a:t>and</a:t>
            </a:r>
          </a:p>
          <a:p>
            <a:pPr lvl="2"/>
            <a:r>
              <a:rPr lang="en-US" dirty="0" smtClean="0"/>
              <a:t>a self-contained </a:t>
            </a:r>
            <a:r>
              <a:rPr lang="en-US" dirty="0"/>
              <a:t>response to a </a:t>
            </a:r>
            <a:r>
              <a:rPr lang="en-US" dirty="0" smtClean="0"/>
              <a:t>request</a:t>
            </a:r>
          </a:p>
          <a:p>
            <a:pPr lvl="1"/>
            <a:r>
              <a:rPr lang="en-US" dirty="0" smtClean="0"/>
              <a:t>It </a:t>
            </a:r>
            <a:r>
              <a:rPr lang="en-US" dirty="0"/>
              <a:t>doesn’t make sense for an MVC application, where requests are processed by action methods in controller classes and there is no one-to-one correlation to the files on the </a:t>
            </a:r>
            <a:r>
              <a:rPr lang="en-US" dirty="0" smtClean="0"/>
              <a:t>disk.</a:t>
            </a:r>
          </a:p>
          <a:p>
            <a:pPr lvl="1"/>
            <a:r>
              <a:rPr lang="en-US" dirty="0" smtClean="0"/>
              <a:t>To </a:t>
            </a:r>
            <a:r>
              <a:rPr lang="en-US" dirty="0"/>
              <a:t>handle MVC URLs, the ASP.NET platform uses the routing </a:t>
            </a:r>
            <a:r>
              <a:rPr lang="en-US" dirty="0" smtClean="0"/>
              <a:t>system.</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225</a:t>
            </a:fld>
            <a:endParaRPr lang="en-US" dirty="0"/>
          </a:p>
        </p:txBody>
      </p:sp>
    </p:spTree>
    <p:extLst>
      <p:ext uri="{BB962C8B-B14F-4D97-AF65-F5344CB8AC3E}">
        <p14:creationId xmlns:p14="http://schemas.microsoft.com/office/powerpoint/2010/main" val="57411256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a:t>In this chapter, I will show you how to use the </a:t>
            </a:r>
            <a:r>
              <a:rPr lang="en-US" dirty="0">
                <a:solidFill>
                  <a:srgbClr val="FF0000"/>
                </a:solidFill>
              </a:rPr>
              <a:t>routing system</a:t>
            </a:r>
            <a:r>
              <a:rPr lang="en-US" dirty="0"/>
              <a:t> to create powerful and flexible URL handling for your </a:t>
            </a:r>
            <a:r>
              <a:rPr lang="en-US" dirty="0" smtClean="0"/>
              <a:t>projects.</a:t>
            </a:r>
          </a:p>
          <a:p>
            <a:pPr lvl="1"/>
            <a:r>
              <a:rPr lang="en-US" dirty="0" smtClean="0"/>
              <a:t>As </a:t>
            </a:r>
            <a:r>
              <a:rPr lang="en-US" dirty="0"/>
              <a:t>you will see, the routing system lets </a:t>
            </a:r>
            <a:r>
              <a:rPr lang="en-US" dirty="0" smtClean="0"/>
              <a:t>you</a:t>
            </a:r>
          </a:p>
          <a:p>
            <a:pPr lvl="2"/>
            <a:r>
              <a:rPr lang="en-US" dirty="0" smtClean="0"/>
              <a:t>create </a:t>
            </a:r>
            <a:r>
              <a:rPr lang="en-US" dirty="0"/>
              <a:t>any </a:t>
            </a:r>
            <a:r>
              <a:rPr lang="en-US" dirty="0">
                <a:solidFill>
                  <a:srgbClr val="FF0000"/>
                </a:solidFill>
              </a:rPr>
              <a:t>pattern of URLs</a:t>
            </a:r>
            <a:r>
              <a:rPr lang="en-US" dirty="0"/>
              <a:t> you desire </a:t>
            </a:r>
            <a:r>
              <a:rPr lang="en-US" dirty="0" smtClean="0"/>
              <a:t>and</a:t>
            </a:r>
          </a:p>
          <a:p>
            <a:pPr lvl="2"/>
            <a:r>
              <a:rPr lang="en-US" dirty="0" smtClean="0"/>
              <a:t>express </a:t>
            </a:r>
            <a:r>
              <a:rPr lang="en-US" dirty="0"/>
              <a:t>them in a clear and concise </a:t>
            </a:r>
            <a:r>
              <a:rPr lang="en-US" dirty="0" smtClean="0"/>
              <a:t>manner</a:t>
            </a:r>
          </a:p>
          <a:p>
            <a:pPr lvl="1"/>
            <a:r>
              <a:rPr lang="en-US" dirty="0" smtClean="0"/>
              <a:t>The </a:t>
            </a:r>
            <a:r>
              <a:rPr lang="en-US" dirty="0"/>
              <a:t>routing system has two </a:t>
            </a:r>
            <a:r>
              <a:rPr lang="en-US" dirty="0" smtClean="0"/>
              <a:t>functions:</a:t>
            </a:r>
          </a:p>
          <a:p>
            <a:pPr lvl="2"/>
            <a:r>
              <a:rPr lang="en-US" dirty="0" smtClean="0"/>
              <a:t>Examine </a:t>
            </a:r>
            <a:r>
              <a:rPr lang="en-US" dirty="0"/>
              <a:t>an incoming URL and figure out for which controller and action the request is </a:t>
            </a:r>
            <a:r>
              <a:rPr lang="en-US" dirty="0" smtClean="0"/>
              <a:t>intended.</a:t>
            </a:r>
          </a:p>
          <a:p>
            <a:pPr lvl="2"/>
            <a:r>
              <a:rPr lang="en-US" dirty="0" smtClean="0"/>
              <a:t>Generate </a:t>
            </a:r>
            <a:r>
              <a:rPr lang="en-US" dirty="0"/>
              <a:t>outgoing URLs. These are the URLs that appear in the HTML rendered from views so that a specific action will be invoked when the user clicks the link (at which point, it has become an incoming </a:t>
            </a:r>
            <a:r>
              <a:rPr lang="en-US" dirty="0" smtClean="0"/>
              <a:t>URL again).</a:t>
            </a:r>
          </a:p>
          <a:p>
            <a:pPr lvl="1"/>
            <a:r>
              <a:rPr lang="en-US" dirty="0"/>
              <a:t>In this chapter, I will focus on defining routes and using them to process incoming URLs so that the user can reach your controllers and </a:t>
            </a:r>
            <a:r>
              <a:rPr lang="en-US" dirty="0" smtClean="0"/>
              <a:t>actions.</a:t>
            </a:r>
          </a:p>
          <a:p>
            <a:pPr lvl="1"/>
            <a:r>
              <a:rPr lang="en-US" dirty="0" smtClean="0"/>
              <a:t>There </a:t>
            </a:r>
            <a:r>
              <a:rPr lang="en-US" dirty="0"/>
              <a:t>are two ways to create routes in an MVC Framework </a:t>
            </a:r>
            <a:r>
              <a:rPr lang="en-US" dirty="0" smtClean="0"/>
              <a:t>application:</a:t>
            </a:r>
          </a:p>
          <a:p>
            <a:pPr lvl="2"/>
            <a:r>
              <a:rPr lang="en-US" dirty="0" smtClean="0"/>
              <a:t>convention-based </a:t>
            </a:r>
            <a:r>
              <a:rPr lang="en-US" dirty="0"/>
              <a:t>routing </a:t>
            </a:r>
            <a:r>
              <a:rPr lang="en-US" dirty="0" smtClean="0"/>
              <a:t>and</a:t>
            </a:r>
          </a:p>
          <a:p>
            <a:pPr lvl="2"/>
            <a:r>
              <a:rPr lang="en-US" dirty="0" smtClean="0"/>
              <a:t>attribute routing</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226</a:t>
            </a:fld>
            <a:endParaRPr lang="en-US" dirty="0"/>
          </a:p>
        </p:txBody>
      </p:sp>
    </p:spTree>
    <p:extLst>
      <p:ext uri="{BB962C8B-B14F-4D97-AF65-F5344CB8AC3E}">
        <p14:creationId xmlns:p14="http://schemas.microsoft.com/office/powerpoint/2010/main" val="33042797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You </a:t>
            </a:r>
            <a:r>
              <a:rPr lang="en-US" dirty="0"/>
              <a:t>will be familiar with convention-based routing if you have used earlier versions of the MVC Framework, but attribute routing is new to MVC </a:t>
            </a:r>
            <a:r>
              <a:rPr lang="en-US" dirty="0" smtClean="0"/>
              <a:t>5.</a:t>
            </a:r>
          </a:p>
          <a:p>
            <a:pPr lvl="2"/>
            <a:r>
              <a:rPr lang="en-US" dirty="0" smtClean="0"/>
              <a:t>I </a:t>
            </a:r>
            <a:r>
              <a:rPr lang="en-US" dirty="0"/>
              <a:t>explain both approaches in this </a:t>
            </a:r>
            <a:r>
              <a:rPr lang="en-US" dirty="0" smtClean="0"/>
              <a:t>chapter.</a:t>
            </a:r>
          </a:p>
          <a:p>
            <a:pPr lvl="1"/>
            <a:r>
              <a:rPr lang="en-US" dirty="0" smtClean="0"/>
              <a:t>Then</a:t>
            </a:r>
            <a:r>
              <a:rPr lang="en-US" dirty="0"/>
              <a:t>, in the next chapter, I will show you how to use those same routes to generate the </a:t>
            </a:r>
            <a:r>
              <a:rPr lang="en-US" dirty="0">
                <a:solidFill>
                  <a:srgbClr val="FF0000"/>
                </a:solidFill>
              </a:rPr>
              <a:t>outgoing URLs</a:t>
            </a:r>
            <a:r>
              <a:rPr lang="en-US" dirty="0"/>
              <a:t> you will need to include in your views, as well as show you how to customize the routing system and use a related feature called </a:t>
            </a:r>
            <a:r>
              <a:rPr lang="en-US" dirty="0" smtClean="0"/>
              <a:t>areas.</a:t>
            </a:r>
          </a:p>
          <a:p>
            <a:pPr lvl="1"/>
            <a:r>
              <a:rPr lang="en-US" dirty="0" smtClean="0">
                <a:solidFill>
                  <a:srgbClr val="FF0000"/>
                </a:solidFill>
              </a:rPr>
              <a:t>Table </a:t>
            </a:r>
            <a:r>
              <a:rPr lang="en-US" dirty="0">
                <a:solidFill>
                  <a:srgbClr val="FF0000"/>
                </a:solidFill>
              </a:rPr>
              <a:t>15-1</a:t>
            </a:r>
            <a:r>
              <a:rPr lang="en-US" dirty="0"/>
              <a:t> provides the summary for this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227</a:t>
            </a:fld>
            <a:endParaRPr lang="en-US" dirty="0"/>
          </a:p>
        </p:txBody>
      </p:sp>
    </p:spTree>
    <p:extLst>
      <p:ext uri="{BB962C8B-B14F-4D97-AF65-F5344CB8AC3E}">
        <p14:creationId xmlns:p14="http://schemas.microsoft.com/office/powerpoint/2010/main" val="41726568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15-1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228</a:t>
            </a:fld>
            <a:endParaRPr lang="en-US" dirty="0"/>
          </a:p>
        </p:txBody>
      </p:sp>
      <p:pic>
        <p:nvPicPr>
          <p:cNvPr id="8" name="Picture 7"/>
          <p:cNvPicPr>
            <a:picLocks noChangeAspect="1"/>
          </p:cNvPicPr>
          <p:nvPr/>
        </p:nvPicPr>
        <p:blipFill>
          <a:blip r:embed="rId2"/>
          <a:stretch>
            <a:fillRect/>
          </a:stretch>
        </p:blipFill>
        <p:spPr>
          <a:xfrm>
            <a:off x="155512" y="1272133"/>
            <a:ext cx="7186848" cy="5151221"/>
          </a:xfrm>
          <a:prstGeom prst="rect">
            <a:avLst/>
          </a:prstGeom>
          <a:ln>
            <a:solidFill>
              <a:schemeClr val="accent1"/>
            </a:solidFill>
          </a:ln>
        </p:spPr>
      </p:pic>
    </p:spTree>
    <p:extLst>
      <p:ext uri="{BB962C8B-B14F-4D97-AF65-F5344CB8AC3E}">
        <p14:creationId xmlns:p14="http://schemas.microsoft.com/office/powerpoint/2010/main" val="26422064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To </a:t>
            </a:r>
            <a:r>
              <a:rPr lang="en-US" dirty="0"/>
              <a:t>demonstrate the routing system, I need a project to which I can add routes. I created a new MVC application using the Empty template, and I called the project UrlsAndRoutes. I added a test project to the Visual Studio solution called </a:t>
            </a:r>
            <a:r>
              <a:rPr lang="en-US" dirty="0" err="1"/>
              <a:t>UrlsAndRoutes.Tests</a:t>
            </a:r>
            <a:r>
              <a:rPr lang="en-US" dirty="0"/>
              <a:t> by checking the Add Unit Tests option, as shown in Figure 15-1.</a:t>
            </a:r>
          </a:p>
          <a:p>
            <a:endParaRPr lang="en-US" dirty="0"/>
          </a:p>
          <a:p>
            <a:r>
              <a:rPr lang="en-US" dirty="0"/>
              <a:t>(Page 444).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229</a:t>
            </a:fld>
            <a:endParaRPr lang="en-US" dirty="0"/>
          </a:p>
        </p:txBody>
      </p:sp>
    </p:spTree>
    <p:extLst>
      <p:ext uri="{BB962C8B-B14F-4D97-AF65-F5344CB8AC3E}">
        <p14:creationId xmlns:p14="http://schemas.microsoft.com/office/powerpoint/2010/main" val="104154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Extensibility</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MVC Framework</a:t>
            </a:r>
            <a:r>
              <a:rPr lang="en-US" dirty="0"/>
              <a:t> is </a:t>
            </a:r>
            <a:r>
              <a:rPr lang="en-US" dirty="0">
                <a:solidFill>
                  <a:srgbClr val="0070C0"/>
                </a:solidFill>
              </a:rPr>
              <a:t>built</a:t>
            </a:r>
            <a:r>
              <a:rPr lang="en-US" dirty="0"/>
              <a:t> as a </a:t>
            </a:r>
            <a:r>
              <a:rPr lang="en-US" dirty="0">
                <a:solidFill>
                  <a:srgbClr val="0070C0"/>
                </a:solidFill>
              </a:rPr>
              <a:t>series</a:t>
            </a:r>
            <a:r>
              <a:rPr lang="en-US" dirty="0"/>
              <a:t> of </a:t>
            </a:r>
            <a:r>
              <a:rPr lang="en-US" dirty="0">
                <a:solidFill>
                  <a:srgbClr val="FF0000"/>
                </a:solidFill>
              </a:rPr>
              <a:t>independent components</a:t>
            </a:r>
            <a:r>
              <a:rPr lang="en-US" dirty="0"/>
              <a:t> that satisfy a .</a:t>
            </a:r>
            <a:r>
              <a:rPr lang="en-US" dirty="0">
                <a:solidFill>
                  <a:srgbClr val="FF0000"/>
                </a:solidFill>
              </a:rPr>
              <a:t>NET </a:t>
            </a:r>
            <a:r>
              <a:rPr lang="en-US" dirty="0">
                <a:solidFill>
                  <a:srgbClr val="0070C0"/>
                </a:solidFill>
              </a:rPr>
              <a:t>interface</a:t>
            </a:r>
            <a:r>
              <a:rPr lang="en-US" dirty="0"/>
              <a:t> or that are built on an </a:t>
            </a:r>
            <a:r>
              <a:rPr lang="en-US" dirty="0">
                <a:solidFill>
                  <a:srgbClr val="FF0000"/>
                </a:solidFill>
              </a:rPr>
              <a:t>abstract</a:t>
            </a:r>
            <a:r>
              <a:rPr lang="en-US" dirty="0">
                <a:solidFill>
                  <a:srgbClr val="0070C0"/>
                </a:solidFill>
              </a:rPr>
              <a:t> base </a:t>
            </a:r>
            <a:r>
              <a:rPr lang="en-US" dirty="0" smtClean="0">
                <a:solidFill>
                  <a:srgbClr val="0070C0"/>
                </a:solidFill>
              </a:rPr>
              <a:t>class</a:t>
            </a:r>
            <a:r>
              <a:rPr lang="en-US" dirty="0" smtClean="0"/>
              <a:t>.</a:t>
            </a:r>
          </a:p>
          <a:p>
            <a:pPr lvl="1"/>
            <a:r>
              <a:rPr lang="en-US" dirty="0" smtClean="0"/>
              <a:t>You </a:t>
            </a:r>
            <a:r>
              <a:rPr lang="en-US" dirty="0"/>
              <a:t>can easily </a:t>
            </a:r>
            <a:r>
              <a:rPr lang="en-US" dirty="0">
                <a:solidFill>
                  <a:srgbClr val="FF0000"/>
                </a:solidFill>
              </a:rPr>
              <a:t>replace components,</a:t>
            </a:r>
            <a:r>
              <a:rPr lang="en-US" dirty="0"/>
              <a:t> such </a:t>
            </a:r>
            <a:r>
              <a:rPr lang="en-US" dirty="0" smtClean="0"/>
              <a:t>as</a:t>
            </a:r>
          </a:p>
          <a:p>
            <a:pPr lvl="2"/>
            <a:r>
              <a:rPr lang="en-US" dirty="0" smtClean="0"/>
              <a:t>the </a:t>
            </a:r>
            <a:r>
              <a:rPr lang="en-US" dirty="0"/>
              <a:t>routing </a:t>
            </a:r>
            <a:r>
              <a:rPr lang="en-US" dirty="0" smtClean="0"/>
              <a:t>system</a:t>
            </a:r>
          </a:p>
          <a:p>
            <a:pPr lvl="2"/>
            <a:r>
              <a:rPr lang="en-US" dirty="0" smtClean="0"/>
              <a:t>the </a:t>
            </a:r>
            <a:r>
              <a:rPr lang="en-US" dirty="0"/>
              <a:t>view </a:t>
            </a:r>
            <a:r>
              <a:rPr lang="en-US" dirty="0" smtClean="0"/>
              <a:t>engine</a:t>
            </a:r>
          </a:p>
          <a:p>
            <a:pPr lvl="2"/>
            <a:r>
              <a:rPr lang="en-US" dirty="0" smtClean="0"/>
              <a:t>the </a:t>
            </a:r>
            <a:r>
              <a:rPr lang="en-US" dirty="0"/>
              <a:t>controller </a:t>
            </a:r>
            <a:r>
              <a:rPr lang="en-US" dirty="0" smtClean="0"/>
              <a:t>factory</a:t>
            </a:r>
          </a:p>
          <a:p>
            <a:pPr marL="460375" lvl="2" indent="0">
              <a:buNone/>
            </a:pPr>
            <a:r>
              <a:rPr lang="en-US" dirty="0" smtClean="0"/>
              <a:t>with </a:t>
            </a:r>
            <a:r>
              <a:rPr lang="en-US" dirty="0"/>
              <a:t>a different one of your own </a:t>
            </a:r>
            <a:r>
              <a:rPr lang="en-US" dirty="0" smtClean="0"/>
              <a:t>implementation.</a:t>
            </a:r>
          </a:p>
          <a:p>
            <a:pPr lvl="1"/>
            <a:r>
              <a:rPr lang="en-US" dirty="0" smtClean="0"/>
              <a:t>In </a:t>
            </a:r>
            <a:r>
              <a:rPr lang="en-US" dirty="0"/>
              <a:t>general, the MVC Framework gives you three options for each </a:t>
            </a:r>
            <a:r>
              <a:rPr lang="en-US" dirty="0" smtClean="0"/>
              <a:t>component:</a:t>
            </a:r>
          </a:p>
          <a:p>
            <a:pPr lvl="2"/>
            <a:r>
              <a:rPr lang="en-US" dirty="0" smtClean="0"/>
              <a:t>Use </a:t>
            </a:r>
            <a:r>
              <a:rPr lang="en-US" dirty="0"/>
              <a:t>the </a:t>
            </a:r>
            <a:r>
              <a:rPr lang="en-US" dirty="0">
                <a:solidFill>
                  <a:srgbClr val="FF0000"/>
                </a:solidFill>
              </a:rPr>
              <a:t>default implementation</a:t>
            </a:r>
            <a:r>
              <a:rPr lang="en-US" dirty="0"/>
              <a:t> of the component as it stands (which should be enough for most </a:t>
            </a:r>
            <a:r>
              <a:rPr lang="en-US" dirty="0" smtClean="0"/>
              <a:t>applications)</a:t>
            </a:r>
          </a:p>
          <a:p>
            <a:pPr lvl="2"/>
            <a:r>
              <a:rPr lang="en-US" dirty="0" smtClean="0">
                <a:solidFill>
                  <a:srgbClr val="FF0000"/>
                </a:solidFill>
              </a:rPr>
              <a:t>Derive</a:t>
            </a:r>
            <a:r>
              <a:rPr lang="en-US" dirty="0" smtClean="0"/>
              <a:t> </a:t>
            </a:r>
            <a:r>
              <a:rPr lang="en-US" dirty="0"/>
              <a:t>a </a:t>
            </a:r>
            <a:r>
              <a:rPr lang="en-US" dirty="0">
                <a:solidFill>
                  <a:srgbClr val="FF0000"/>
                </a:solidFill>
              </a:rPr>
              <a:t>subclass</a:t>
            </a:r>
            <a:r>
              <a:rPr lang="en-US" dirty="0"/>
              <a:t> of the default implementation to tweak its </a:t>
            </a:r>
            <a:r>
              <a:rPr lang="en-US" dirty="0" smtClean="0"/>
              <a:t>behavior</a:t>
            </a:r>
          </a:p>
          <a:p>
            <a:pPr lvl="2"/>
            <a:r>
              <a:rPr lang="en-US" dirty="0" smtClean="0"/>
              <a:t>Replace </a:t>
            </a:r>
            <a:r>
              <a:rPr lang="en-US" dirty="0"/>
              <a:t>the component entirely with a </a:t>
            </a:r>
            <a:r>
              <a:rPr lang="en-US" dirty="0">
                <a:solidFill>
                  <a:srgbClr val="FF0000"/>
                </a:solidFill>
              </a:rPr>
              <a:t>new implementation</a:t>
            </a:r>
            <a:r>
              <a:rPr lang="en-US" dirty="0"/>
              <a:t> of the </a:t>
            </a:r>
            <a:r>
              <a:rPr lang="en-US" dirty="0">
                <a:solidFill>
                  <a:srgbClr val="0070C0"/>
                </a:solidFill>
              </a:rPr>
              <a:t>interface</a:t>
            </a:r>
            <a:r>
              <a:rPr lang="en-US" dirty="0"/>
              <a:t> or </a:t>
            </a:r>
            <a:r>
              <a:rPr lang="en-US" dirty="0">
                <a:solidFill>
                  <a:srgbClr val="FF0000"/>
                </a:solidFill>
              </a:rPr>
              <a:t>abstract</a:t>
            </a:r>
            <a:r>
              <a:rPr lang="en-US" dirty="0"/>
              <a:t> </a:t>
            </a:r>
            <a:r>
              <a:rPr lang="en-US" dirty="0">
                <a:solidFill>
                  <a:srgbClr val="0070C0"/>
                </a:solidFill>
              </a:rPr>
              <a:t>base </a:t>
            </a:r>
            <a:r>
              <a:rPr lang="en-US" dirty="0" smtClean="0">
                <a:solidFill>
                  <a:srgbClr val="0070C0"/>
                </a:solidFill>
              </a:rPr>
              <a:t>class</a:t>
            </a:r>
          </a:p>
          <a:p>
            <a:pPr lvl="1"/>
            <a:r>
              <a:rPr lang="en-US" dirty="0" smtClean="0"/>
              <a:t>You’ll </a:t>
            </a:r>
            <a:r>
              <a:rPr lang="en-US" dirty="0"/>
              <a:t>learn all about the various components, and how and why you might want to tweak or replace each of them, starting in Chapter 14</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a:t>
            </a:fld>
            <a:endParaRPr lang="en-US" dirty="0"/>
          </a:p>
        </p:txBody>
      </p:sp>
    </p:spTree>
    <p:extLst>
      <p:ext uri="{BB962C8B-B14F-4D97-AF65-F5344CB8AC3E}">
        <p14:creationId xmlns:p14="http://schemas.microsoft.com/office/powerpoint/2010/main" val="29004946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the Example Controllers</a:t>
            </a:r>
          </a:p>
        </p:txBody>
      </p:sp>
      <p:sp>
        <p:nvSpPr>
          <p:cNvPr id="3" name="Content Placeholder 2"/>
          <p:cNvSpPr>
            <a:spLocks noGrp="1"/>
          </p:cNvSpPr>
          <p:nvPr>
            <p:ph idx="1"/>
          </p:nvPr>
        </p:nvSpPr>
        <p:spPr/>
        <p:txBody>
          <a:bodyPr/>
          <a:lstStyle/>
          <a:p>
            <a:r>
              <a:rPr lang="en-US" dirty="0" smtClean="0"/>
              <a:t>To </a:t>
            </a:r>
            <a:r>
              <a:rPr lang="en-US" dirty="0"/>
              <a:t>demonstrate the routing feature, I am going to add some simple controllers to the example application. I only care about the way in which URLs are interpreted in order to call action methods, so the view models I use are string values in the view bag which report the controller and action method name. First, create a Home controller and set its contents to match those in Listing 15-1.</a:t>
            </a:r>
          </a:p>
          <a:p>
            <a:endParaRPr lang="en-US" dirty="0"/>
          </a:p>
          <a:p>
            <a:r>
              <a:rPr lang="en-US" dirty="0"/>
              <a:t>(Page 445).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230</a:t>
            </a:fld>
            <a:endParaRPr lang="en-US" dirty="0"/>
          </a:p>
        </p:txBody>
      </p:sp>
    </p:spTree>
    <p:extLst>
      <p:ext uri="{BB962C8B-B14F-4D97-AF65-F5344CB8AC3E}">
        <p14:creationId xmlns:p14="http://schemas.microsoft.com/office/powerpoint/2010/main" val="37693246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the View</a:t>
            </a:r>
          </a:p>
        </p:txBody>
      </p:sp>
      <p:sp>
        <p:nvSpPr>
          <p:cNvPr id="3" name="Content Placeholder 2"/>
          <p:cNvSpPr>
            <a:spLocks noGrp="1"/>
          </p:cNvSpPr>
          <p:nvPr>
            <p:ph idx="1"/>
          </p:nvPr>
        </p:nvSpPr>
        <p:spPr/>
        <p:txBody>
          <a:bodyPr/>
          <a:lstStyle/>
          <a:p>
            <a:r>
              <a:rPr lang="en-US" dirty="0" smtClean="0"/>
              <a:t>I </a:t>
            </a:r>
            <a:r>
              <a:rPr lang="en-US" dirty="0"/>
              <a:t>specified the ActionName view in all of the action methods in these controllers, which allows me to define one view and use it throughout the example application. Create a folder called Shared in the Views folder and add a new view called </a:t>
            </a:r>
            <a:r>
              <a:rPr lang="en-US" dirty="0" err="1"/>
              <a:t>ActionName.cshtml</a:t>
            </a:r>
            <a:r>
              <a:rPr lang="en-US" dirty="0"/>
              <a:t> to it, setting the contents of the view to match Listing 15-4.</a:t>
            </a:r>
          </a:p>
          <a:p>
            <a:endParaRPr lang="en-US" dirty="0"/>
          </a:p>
          <a:p>
            <a:r>
              <a:rPr lang="en-US" dirty="0"/>
              <a:t>(Page 447).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231</a:t>
            </a:fld>
            <a:endParaRPr lang="en-US" dirty="0"/>
          </a:p>
        </p:txBody>
      </p:sp>
    </p:spTree>
    <p:extLst>
      <p:ext uri="{BB962C8B-B14F-4D97-AF65-F5344CB8AC3E}">
        <p14:creationId xmlns:p14="http://schemas.microsoft.com/office/powerpoint/2010/main" val="23843382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 the Start URL and Testing the Application</a:t>
            </a:r>
          </a:p>
        </p:txBody>
      </p:sp>
      <p:sp>
        <p:nvSpPr>
          <p:cNvPr id="3" name="Content Placeholder 2"/>
          <p:cNvSpPr>
            <a:spLocks noGrp="1"/>
          </p:cNvSpPr>
          <p:nvPr>
            <p:ph idx="1"/>
          </p:nvPr>
        </p:nvSpPr>
        <p:spPr/>
        <p:txBody>
          <a:bodyPr/>
          <a:lstStyle/>
          <a:p>
            <a:r>
              <a:rPr lang="en-US" dirty="0" smtClean="0"/>
              <a:t>As </a:t>
            </a:r>
            <a:r>
              <a:rPr lang="en-US" dirty="0"/>
              <a:t>I explained in Part 1 of this book, Visual Studio will try to figure out the </a:t>
            </a:r>
            <a:r>
              <a:rPr lang="en-US" dirty="0" err="1"/>
              <a:t>URLyou</a:t>
            </a:r>
            <a:r>
              <a:rPr lang="en-US" dirty="0"/>
              <a:t> want the browser to request based on the file you are editing when you start the debugger. This is a good idea that quickly becomes annoying and is a feature that I always disable. Select UrlsAndRoutes Properties from the Visual Studio Project menu, switch to the Web tab and check the Specific Page option in the Start Action section. You don’t have to provide a value—just checking the option is enough. If you start the example app, you will see the response shown in Figure 15-2.</a:t>
            </a:r>
          </a:p>
          <a:p>
            <a:endParaRPr lang="en-US" dirty="0"/>
          </a:p>
          <a:p>
            <a:r>
              <a:rPr lang="en-US" dirty="0"/>
              <a:t>(Page 447).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232</a:t>
            </a:fld>
            <a:endParaRPr lang="en-US" dirty="0"/>
          </a:p>
        </p:txBody>
      </p:sp>
    </p:spTree>
    <p:extLst>
      <p:ext uri="{BB962C8B-B14F-4D97-AF65-F5344CB8AC3E}">
        <p14:creationId xmlns:p14="http://schemas.microsoft.com/office/powerpoint/2010/main" val="10990634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Introducing URL Patterns</a:t>
            </a:r>
          </a:p>
        </p:txBody>
      </p:sp>
      <p:sp>
        <p:nvSpPr>
          <p:cNvPr id="3" name="Content Placeholder 2"/>
          <p:cNvSpPr>
            <a:spLocks noGrp="1"/>
          </p:cNvSpPr>
          <p:nvPr>
            <p:ph idx="1"/>
          </p:nvPr>
        </p:nvSpPr>
        <p:spPr/>
        <p:txBody>
          <a:bodyPr/>
          <a:lstStyle/>
          <a:p>
            <a:r>
              <a:rPr lang="en-US" dirty="0" smtClean="0"/>
              <a:t>The </a:t>
            </a:r>
            <a:r>
              <a:rPr lang="en-US" dirty="0"/>
              <a:t>routing system works its magic using a set of routes. These routes collectively comprise the URL schema or scheme for an application, which is the set of URLs that your application will recognize and respond to. I do not need to manually type out all of the individual URLs I am willing to support in my applications. Instead, each route contains a URL pattern, which is compared to incoming URLs. If a </a:t>
            </a:r>
            <a:r>
              <a:rPr lang="en-US" dirty="0" err="1"/>
              <a:t>URLmatches</a:t>
            </a:r>
            <a:r>
              <a:rPr lang="en-US" dirty="0"/>
              <a:t> the pattern, then it is used by the routing system to process that URL. Let’s start with a </a:t>
            </a:r>
            <a:r>
              <a:rPr lang="en-US" dirty="0" err="1"/>
              <a:t>URLfor</a:t>
            </a:r>
            <a:r>
              <a:rPr lang="en-US" dirty="0"/>
              <a:t> the example application:</a:t>
            </a:r>
          </a:p>
          <a:p>
            <a:endParaRPr lang="en-US" dirty="0"/>
          </a:p>
          <a:p>
            <a:r>
              <a:rPr lang="en-US" dirty="0"/>
              <a:t>(Page 448).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233</a:t>
            </a:fld>
            <a:endParaRPr lang="en-US" dirty="0"/>
          </a:p>
        </p:txBody>
      </p:sp>
    </p:spTree>
    <p:extLst>
      <p:ext uri="{BB962C8B-B14F-4D97-AF65-F5344CB8AC3E}">
        <p14:creationId xmlns:p14="http://schemas.microsoft.com/office/powerpoint/2010/main" val="42074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and Registering a Simple Route</a:t>
            </a:r>
          </a:p>
        </p:txBody>
      </p:sp>
      <p:sp>
        <p:nvSpPr>
          <p:cNvPr id="3" name="Content Placeholder 2"/>
          <p:cNvSpPr>
            <a:spLocks noGrp="1"/>
          </p:cNvSpPr>
          <p:nvPr>
            <p:ph idx="1"/>
          </p:nvPr>
        </p:nvSpPr>
        <p:spPr/>
        <p:txBody>
          <a:bodyPr/>
          <a:lstStyle/>
          <a:p>
            <a:r>
              <a:rPr lang="en-US" dirty="0" smtClean="0"/>
              <a:t>Once </a:t>
            </a:r>
            <a:r>
              <a:rPr lang="en-US" dirty="0"/>
              <a:t>you have a </a:t>
            </a:r>
            <a:r>
              <a:rPr lang="en-US" dirty="0" err="1"/>
              <a:t>URLpattern</a:t>
            </a:r>
            <a:r>
              <a:rPr lang="en-US" dirty="0"/>
              <a:t> in mind, you can use it to define a route. Routes are defined in the RouteConfig.cs file, which is in the App_Start project folder. You can see the initial content that Visual Studio defines for this file in Listing 15-5.</a:t>
            </a:r>
          </a:p>
          <a:p>
            <a:endParaRPr lang="en-US" dirty="0"/>
          </a:p>
          <a:p>
            <a:r>
              <a:rPr lang="en-US" dirty="0"/>
              <a:t>(Page 450).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234</a:t>
            </a:fld>
            <a:endParaRPr lang="en-US" dirty="0"/>
          </a:p>
        </p:txBody>
      </p:sp>
    </p:spTree>
    <p:extLst>
      <p:ext uri="{BB962C8B-B14F-4D97-AF65-F5344CB8AC3E}">
        <p14:creationId xmlns:p14="http://schemas.microsoft.com/office/powerpoint/2010/main" val="19219929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Simple Route</a:t>
            </a:r>
          </a:p>
        </p:txBody>
      </p:sp>
      <p:sp>
        <p:nvSpPr>
          <p:cNvPr id="3" name="Content Placeholder 2"/>
          <p:cNvSpPr>
            <a:spLocks noGrp="1"/>
          </p:cNvSpPr>
          <p:nvPr>
            <p:ph idx="1"/>
          </p:nvPr>
        </p:nvSpPr>
        <p:spPr/>
        <p:txBody>
          <a:bodyPr/>
          <a:lstStyle/>
          <a:p>
            <a:r>
              <a:rPr lang="en-US" dirty="0" smtClean="0"/>
              <a:t>You </a:t>
            </a:r>
            <a:r>
              <a:rPr lang="en-US" dirty="0"/>
              <a:t>can see the effect of the changes I made to the routing by starting the example application. You will see an error when the browser tries to navigate to the root </a:t>
            </a:r>
            <a:r>
              <a:rPr lang="en-US" dirty="0" err="1"/>
              <a:t>URLfor</a:t>
            </a:r>
            <a:r>
              <a:rPr lang="en-US" dirty="0"/>
              <a:t> the application, but if you</a:t>
            </a:r>
          </a:p>
          <a:p>
            <a:endParaRPr lang="en-US" dirty="0"/>
          </a:p>
          <a:p>
            <a:r>
              <a:rPr lang="en-US" dirty="0"/>
              <a:t>(Page 452).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235</a:t>
            </a:fld>
            <a:endParaRPr lang="en-US" dirty="0"/>
          </a:p>
        </p:txBody>
      </p:sp>
    </p:spTree>
    <p:extLst>
      <p:ext uri="{BB962C8B-B14F-4D97-AF65-F5344CB8AC3E}">
        <p14:creationId xmlns:p14="http://schemas.microsoft.com/office/powerpoint/2010/main" val="37331567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Default Values</a:t>
            </a:r>
          </a:p>
        </p:txBody>
      </p:sp>
      <p:sp>
        <p:nvSpPr>
          <p:cNvPr id="3" name="Content Placeholder 2"/>
          <p:cNvSpPr>
            <a:spLocks noGrp="1"/>
          </p:cNvSpPr>
          <p:nvPr>
            <p:ph idx="1"/>
          </p:nvPr>
        </p:nvSpPr>
        <p:spPr/>
        <p:txBody>
          <a:bodyPr/>
          <a:lstStyle/>
          <a:p>
            <a:r>
              <a:rPr lang="en-US" dirty="0" smtClean="0"/>
              <a:t>The </a:t>
            </a:r>
            <a:r>
              <a:rPr lang="en-US" dirty="0"/>
              <a:t>reason that I got an error when I requested the default </a:t>
            </a:r>
            <a:r>
              <a:rPr lang="en-US" dirty="0" err="1"/>
              <a:t>URLfor</a:t>
            </a:r>
            <a:r>
              <a:rPr lang="en-US" dirty="0"/>
              <a:t> the application is that it didn’t match the route I had defined. The default </a:t>
            </a:r>
            <a:r>
              <a:rPr lang="en-US" dirty="0" err="1"/>
              <a:t>URLis</a:t>
            </a:r>
            <a:r>
              <a:rPr lang="en-US" dirty="0"/>
              <a:t> expressed as ∼/ to the routing system and there are no segments in this string that can be matched to the controller and action variables defined by the simple route pattern. I explained earlier that </a:t>
            </a:r>
            <a:r>
              <a:rPr lang="en-US" dirty="0" err="1"/>
              <a:t>URLpatterns</a:t>
            </a:r>
            <a:r>
              <a:rPr lang="en-US" dirty="0"/>
              <a:t> are conservative, in that they will match only URLs with the specified number of segments. I also said that this was the default behavior and one way to change this behavior is to use default values. A default value is applied when the </a:t>
            </a:r>
            <a:r>
              <a:rPr lang="en-US" dirty="0" err="1"/>
              <a:t>URLdoesn’t</a:t>
            </a:r>
            <a:r>
              <a:rPr lang="en-US" dirty="0"/>
              <a:t> contain a segment that can be matched to the value. Listing 15-9 provides an example of a route that contains a</a:t>
            </a:r>
          </a:p>
          <a:p>
            <a:endParaRPr lang="en-US" dirty="0"/>
          </a:p>
          <a:p>
            <a:r>
              <a:rPr lang="en-US" dirty="0"/>
              <a:t>(Page 457).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236</a:t>
            </a:fld>
            <a:endParaRPr lang="en-US" dirty="0"/>
          </a:p>
        </p:txBody>
      </p:sp>
    </p:spTree>
    <p:extLst>
      <p:ext uri="{BB962C8B-B14F-4D97-AF65-F5344CB8AC3E}">
        <p14:creationId xmlns:p14="http://schemas.microsoft.com/office/powerpoint/2010/main" val="11494017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Static URL Segments</a:t>
            </a:r>
          </a:p>
        </p:txBody>
      </p:sp>
      <p:sp>
        <p:nvSpPr>
          <p:cNvPr id="3" name="Content Placeholder 2"/>
          <p:cNvSpPr>
            <a:spLocks noGrp="1"/>
          </p:cNvSpPr>
          <p:nvPr>
            <p:ph idx="1"/>
          </p:nvPr>
        </p:nvSpPr>
        <p:spPr/>
        <p:txBody>
          <a:bodyPr/>
          <a:lstStyle/>
          <a:p>
            <a:r>
              <a:rPr lang="en-US" dirty="0" smtClean="0"/>
              <a:t>Not </a:t>
            </a:r>
            <a:r>
              <a:rPr lang="en-US" dirty="0"/>
              <a:t>all of the segments in a </a:t>
            </a:r>
            <a:r>
              <a:rPr lang="en-US" dirty="0" smtClean="0"/>
              <a:t>URL pattern </a:t>
            </a:r>
            <a:r>
              <a:rPr lang="en-US" dirty="0"/>
              <a:t>need to be variables. You can also create patterns that have static segments. Suppose that I want to match a </a:t>
            </a:r>
            <a:r>
              <a:rPr lang="en-US" dirty="0" smtClean="0"/>
              <a:t>URL like </a:t>
            </a:r>
            <a:r>
              <a:rPr lang="en-US" dirty="0"/>
              <a:t>this to support URLs that are prefixed with Public:</a:t>
            </a:r>
          </a:p>
          <a:p>
            <a:endParaRPr lang="en-US" dirty="0"/>
          </a:p>
          <a:p>
            <a:r>
              <a:rPr lang="en-US" dirty="0"/>
              <a:t>(Page 460).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237</a:t>
            </a:fld>
            <a:endParaRPr lang="en-US" dirty="0"/>
          </a:p>
        </p:txBody>
      </p:sp>
    </p:spTree>
    <p:extLst>
      <p:ext uri="{BB962C8B-B14F-4D97-AF65-F5344CB8AC3E}">
        <p14:creationId xmlns:p14="http://schemas.microsoft.com/office/powerpoint/2010/main" val="170695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Custom Segment Variables</a:t>
            </a:r>
          </a:p>
        </p:txBody>
      </p:sp>
      <p:sp>
        <p:nvSpPr>
          <p:cNvPr id="3" name="Content Placeholder 2"/>
          <p:cNvSpPr>
            <a:spLocks noGrp="1"/>
          </p:cNvSpPr>
          <p:nvPr>
            <p:ph idx="1"/>
          </p:nvPr>
        </p:nvSpPr>
        <p:spPr/>
        <p:txBody>
          <a:bodyPr/>
          <a:lstStyle/>
          <a:p>
            <a:r>
              <a:rPr lang="en-US" dirty="0" smtClean="0"/>
              <a:t>The </a:t>
            </a:r>
            <a:r>
              <a:rPr lang="en-US" dirty="0"/>
              <a:t>controller and action segment variables have special meaning to the MVC Framework and, obviously, they correspond to the controller and action method that will be used to service the request. But these are only the built-in segment variables. I can also define my own variables, as shown in Listing 15-15. (I have removed the existing routes from the previous section so I can start over.)</a:t>
            </a:r>
          </a:p>
          <a:p>
            <a:endParaRPr lang="en-US" dirty="0"/>
          </a:p>
          <a:p>
            <a:r>
              <a:rPr lang="en-US" dirty="0"/>
              <a:t>(Page 465).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238</a:t>
            </a:fld>
            <a:endParaRPr lang="en-US" dirty="0"/>
          </a:p>
        </p:txBody>
      </p:sp>
    </p:spTree>
    <p:extLst>
      <p:ext uri="{BB962C8B-B14F-4D97-AF65-F5344CB8AC3E}">
        <p14:creationId xmlns:p14="http://schemas.microsoft.com/office/powerpoint/2010/main" val="1621182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Using Custom Variables as Action Method Parameters</a:t>
            </a:r>
          </a:p>
        </p:txBody>
      </p:sp>
      <p:sp>
        <p:nvSpPr>
          <p:cNvPr id="7" name="Content Placeholder 6"/>
          <p:cNvSpPr>
            <a:spLocks noGrp="1"/>
          </p:cNvSpPr>
          <p:nvPr>
            <p:ph idx="1"/>
          </p:nvPr>
        </p:nvSpPr>
        <p:spPr/>
        <p:txBody>
          <a:bodyPr/>
          <a:lstStyle/>
          <a:p>
            <a:r>
              <a:rPr lang="en-US" dirty="0" smtClean="0"/>
              <a:t>Using </a:t>
            </a:r>
            <a:r>
              <a:rPr lang="en-US" dirty="0"/>
              <a:t>the RouteData.Values property is only one way to access custom route variables. The other way is much more elegant. If I define parameters to the action method with names that match the </a:t>
            </a:r>
            <a:r>
              <a:rPr lang="en-US" dirty="0" err="1"/>
              <a:t>URLpattern</a:t>
            </a:r>
            <a:r>
              <a:rPr lang="en-US" dirty="0"/>
              <a:t> variables, the MVC Framework will pass the values obtained from the </a:t>
            </a:r>
            <a:r>
              <a:rPr lang="en-US" dirty="0" err="1"/>
              <a:t>URLas</a:t>
            </a:r>
            <a:r>
              <a:rPr lang="en-US" dirty="0"/>
              <a:t> parameters to the action method. For example, the custom variable I defined in the route in Listing 15- 15 is called id. I can modify the </a:t>
            </a:r>
            <a:r>
              <a:rPr lang="en-US" dirty="0" err="1"/>
              <a:t>CustomVariable</a:t>
            </a:r>
            <a:r>
              <a:rPr lang="en-US" dirty="0"/>
              <a:t> action method in the Home controller so that it has a matching parameter, as shown in Listing 15-18.</a:t>
            </a:r>
          </a:p>
          <a:p>
            <a:endParaRPr lang="en-US" dirty="0"/>
          </a:p>
          <a:p>
            <a:r>
              <a:rPr lang="en-US" dirty="0"/>
              <a:t>(Page 468).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239</a:t>
            </a:fld>
            <a:endParaRPr lang="en-US" dirty="0"/>
          </a:p>
        </p:txBody>
      </p:sp>
    </p:spTree>
    <p:extLst>
      <p:ext uri="{BB962C8B-B14F-4D97-AF65-F5344CB8AC3E}">
        <p14:creationId xmlns:p14="http://schemas.microsoft.com/office/powerpoint/2010/main" val="380149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Tight Control over HTML and HTTP</a:t>
            </a:r>
          </a:p>
        </p:txBody>
      </p:sp>
      <p:sp>
        <p:nvSpPr>
          <p:cNvPr id="3" name="Content Placeholder 2"/>
          <p:cNvSpPr>
            <a:spLocks noGrp="1"/>
          </p:cNvSpPr>
          <p:nvPr>
            <p:ph idx="1"/>
          </p:nvPr>
        </p:nvSpPr>
        <p:spPr/>
        <p:txBody>
          <a:bodyPr/>
          <a:lstStyle/>
          <a:p>
            <a:r>
              <a:rPr lang="en-US" dirty="0" smtClean="0"/>
              <a:t>ASP.NET </a:t>
            </a:r>
            <a:r>
              <a:rPr lang="en-US" dirty="0"/>
              <a:t>MVC produces clean, standards-compliant </a:t>
            </a:r>
            <a:r>
              <a:rPr lang="en-US" dirty="0" smtClean="0"/>
              <a:t>markup.</a:t>
            </a:r>
          </a:p>
          <a:p>
            <a:pPr lvl="1"/>
            <a:r>
              <a:rPr lang="en-US" dirty="0" smtClean="0"/>
              <a:t>Its </a:t>
            </a:r>
            <a:r>
              <a:rPr lang="en-US" dirty="0"/>
              <a:t>built-in </a:t>
            </a:r>
            <a:r>
              <a:rPr lang="en-US" dirty="0" smtClean="0">
                <a:solidFill>
                  <a:srgbClr val="FF0000"/>
                </a:solidFill>
              </a:rPr>
              <a:t>HTML helper</a:t>
            </a:r>
            <a:r>
              <a:rPr lang="en-US" dirty="0" smtClean="0"/>
              <a:t> </a:t>
            </a:r>
            <a:r>
              <a:rPr lang="en-US" dirty="0">
                <a:solidFill>
                  <a:srgbClr val="0070C0"/>
                </a:solidFill>
              </a:rPr>
              <a:t>methods</a:t>
            </a:r>
            <a:r>
              <a:rPr lang="en-US" dirty="0"/>
              <a:t> produce </a:t>
            </a:r>
            <a:r>
              <a:rPr lang="en-US" dirty="0">
                <a:solidFill>
                  <a:srgbClr val="FF0000"/>
                </a:solidFill>
              </a:rPr>
              <a:t>standards-compliant </a:t>
            </a:r>
            <a:r>
              <a:rPr lang="en-US" dirty="0">
                <a:solidFill>
                  <a:srgbClr val="0070C0"/>
                </a:solidFill>
              </a:rPr>
              <a:t>output</a:t>
            </a:r>
            <a:r>
              <a:rPr lang="en-US" dirty="0"/>
              <a:t>, but there is a more significant philosophical change compared with Web </a:t>
            </a:r>
            <a:r>
              <a:rPr lang="en-US" dirty="0" smtClean="0"/>
              <a:t>Forms.</a:t>
            </a:r>
          </a:p>
          <a:p>
            <a:pPr lvl="2"/>
            <a:r>
              <a:rPr lang="en-US" dirty="0" smtClean="0"/>
              <a:t>Instead </a:t>
            </a:r>
            <a:r>
              <a:rPr lang="en-US" dirty="0"/>
              <a:t>of generating out swathes of </a:t>
            </a:r>
            <a:r>
              <a:rPr lang="en-US" dirty="0" smtClean="0"/>
              <a:t>HTML over </a:t>
            </a:r>
            <a:r>
              <a:rPr lang="en-US" dirty="0"/>
              <a:t>which you have little control, the MVC Framework encourages you to craft simple, elegant markup styled with </a:t>
            </a:r>
            <a:r>
              <a:rPr lang="en-US" dirty="0" smtClean="0"/>
              <a:t>CSS.</a:t>
            </a:r>
          </a:p>
          <a:p>
            <a:pPr lvl="1"/>
            <a:r>
              <a:rPr lang="en-US" dirty="0" smtClean="0"/>
              <a:t>Of </a:t>
            </a:r>
            <a:r>
              <a:rPr lang="en-US" dirty="0"/>
              <a:t>course, if you do want to throw in some </a:t>
            </a:r>
            <a:r>
              <a:rPr lang="en-US" dirty="0">
                <a:solidFill>
                  <a:srgbClr val="0070C0"/>
                </a:solidFill>
              </a:rPr>
              <a:t>ready-made</a:t>
            </a:r>
            <a:r>
              <a:rPr lang="en-US" dirty="0">
                <a:solidFill>
                  <a:srgbClr val="FF0000"/>
                </a:solidFill>
              </a:rPr>
              <a:t> widgets</a:t>
            </a:r>
            <a:r>
              <a:rPr lang="en-US" dirty="0"/>
              <a:t> for </a:t>
            </a:r>
            <a:r>
              <a:rPr lang="en-US" dirty="0">
                <a:solidFill>
                  <a:srgbClr val="FF0000"/>
                </a:solidFill>
              </a:rPr>
              <a:t>complex UI elements</a:t>
            </a:r>
            <a:r>
              <a:rPr lang="en-US" dirty="0"/>
              <a:t> such as date pickers or cascading menus, ASP.NET MVC’s “no special requirements” approach to markup makes it easy to use best-of-breed UI libraries such </a:t>
            </a:r>
            <a:r>
              <a:rPr lang="en-US" dirty="0">
                <a:solidFill>
                  <a:srgbClr val="FF0000"/>
                </a:solidFill>
              </a:rPr>
              <a:t>as jQuery UI</a:t>
            </a:r>
            <a:r>
              <a:rPr lang="en-US" dirty="0"/>
              <a:t> or the </a:t>
            </a:r>
            <a:r>
              <a:rPr lang="en-US" dirty="0">
                <a:solidFill>
                  <a:srgbClr val="FF0000"/>
                </a:solidFill>
              </a:rPr>
              <a:t>Bootstrap CSS </a:t>
            </a:r>
            <a:r>
              <a:rPr lang="en-US" dirty="0" smtClean="0">
                <a:solidFill>
                  <a:srgbClr val="0070C0"/>
                </a:solidFill>
              </a:rPr>
              <a:t>library</a:t>
            </a:r>
            <a:r>
              <a:rPr lang="en-US" dirty="0" smtClean="0"/>
              <a:t>.</a:t>
            </a:r>
          </a:p>
          <a:p>
            <a:pPr lvl="1"/>
            <a:r>
              <a:rPr lang="en-US" dirty="0" smtClean="0"/>
              <a:t>ASP.NET </a:t>
            </a:r>
            <a:r>
              <a:rPr lang="en-US" dirty="0"/>
              <a:t>MVC meshes so well with </a:t>
            </a:r>
            <a:r>
              <a:rPr lang="en-US" dirty="0">
                <a:solidFill>
                  <a:srgbClr val="FF0000"/>
                </a:solidFill>
              </a:rPr>
              <a:t>jQuery</a:t>
            </a:r>
            <a:r>
              <a:rPr lang="en-US" dirty="0"/>
              <a:t>, for example, that Microsoft ships jQuery as a built-in part of the default Visual Studio ASP.NET MVC project template, along with other popular libraries, such as </a:t>
            </a:r>
            <a:endParaRPr lang="en-US" dirty="0" smtClean="0"/>
          </a:p>
          <a:p>
            <a:pPr lvl="2"/>
            <a:r>
              <a:rPr lang="en-US" dirty="0" smtClean="0"/>
              <a:t>Bootstrap</a:t>
            </a:r>
          </a:p>
          <a:p>
            <a:pPr lvl="2"/>
            <a:r>
              <a:rPr lang="en-US" dirty="0" smtClean="0"/>
              <a:t>Knockout</a:t>
            </a:r>
          </a:p>
          <a:p>
            <a:pPr lvl="2"/>
            <a:r>
              <a:rPr lang="en-US" dirty="0" smtClean="0"/>
              <a:t>Modernizr</a:t>
            </a:r>
          </a:p>
          <a:p>
            <a:pPr lvl="1"/>
            <a:r>
              <a:rPr lang="en-US" dirty="0" smtClean="0"/>
              <a:t>ASP.NET MVC–generated pages </a:t>
            </a:r>
            <a:r>
              <a:rPr lang="en-US" dirty="0" smtClean="0">
                <a:solidFill>
                  <a:srgbClr val="FF0000"/>
                </a:solidFill>
              </a:rPr>
              <a:t>don’t contain</a:t>
            </a:r>
            <a:r>
              <a:rPr lang="en-US" dirty="0" smtClean="0"/>
              <a:t> any </a:t>
            </a:r>
            <a:r>
              <a:rPr lang="en-US" dirty="0" smtClean="0">
                <a:solidFill>
                  <a:srgbClr val="FF0000"/>
                </a:solidFill>
              </a:rPr>
              <a:t>View State</a:t>
            </a:r>
            <a:r>
              <a:rPr lang="en-US" dirty="0" smtClean="0">
                <a:solidFill>
                  <a:srgbClr val="0070C0"/>
                </a:solidFill>
              </a:rPr>
              <a:t> data</a:t>
            </a:r>
            <a:r>
              <a:rPr lang="en-US" dirty="0" smtClean="0"/>
              <a:t>, so they are </a:t>
            </a:r>
            <a:r>
              <a:rPr lang="en-US" dirty="0" smtClean="0">
                <a:solidFill>
                  <a:srgbClr val="FF0000"/>
                </a:solidFill>
              </a:rPr>
              <a:t>smaller</a:t>
            </a:r>
            <a:r>
              <a:rPr lang="en-US" dirty="0" smtClean="0"/>
              <a:t> than </a:t>
            </a:r>
            <a:r>
              <a:rPr lang="en-US" dirty="0" smtClean="0">
                <a:solidFill>
                  <a:srgbClr val="0070C0"/>
                </a:solidFill>
              </a:rPr>
              <a:t>typical</a:t>
            </a:r>
            <a:r>
              <a:rPr lang="en-US" dirty="0" smtClean="0"/>
              <a:t> </a:t>
            </a:r>
            <a:r>
              <a:rPr lang="en-US" dirty="0" smtClean="0">
                <a:solidFill>
                  <a:srgbClr val="FF0000"/>
                </a:solidFill>
              </a:rPr>
              <a:t>pages</a:t>
            </a:r>
            <a:r>
              <a:rPr lang="en-US" dirty="0" smtClean="0"/>
              <a:t> from ASP.NET </a:t>
            </a:r>
            <a:r>
              <a:rPr lang="en-US" dirty="0" smtClean="0">
                <a:solidFill>
                  <a:srgbClr val="FF0000"/>
                </a:solidFill>
              </a:rPr>
              <a:t>Web Forms</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a:t>
            </a:fld>
            <a:endParaRPr lang="en-US" dirty="0"/>
          </a:p>
        </p:txBody>
      </p:sp>
    </p:spTree>
    <p:extLst>
      <p:ext uri="{BB962C8B-B14F-4D97-AF65-F5344CB8AC3E}">
        <p14:creationId xmlns:p14="http://schemas.microsoft.com/office/powerpoint/2010/main" val="39038579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Optional URL Segments</a:t>
            </a:r>
          </a:p>
        </p:txBody>
      </p:sp>
      <p:sp>
        <p:nvSpPr>
          <p:cNvPr id="3" name="Content Placeholder 2"/>
          <p:cNvSpPr>
            <a:spLocks noGrp="1"/>
          </p:cNvSpPr>
          <p:nvPr>
            <p:ph idx="1"/>
          </p:nvPr>
        </p:nvSpPr>
        <p:spPr/>
        <p:txBody>
          <a:bodyPr/>
          <a:lstStyle/>
          <a:p>
            <a:r>
              <a:rPr lang="en-US" dirty="0" smtClean="0"/>
              <a:t>An </a:t>
            </a:r>
            <a:r>
              <a:rPr lang="en-US" dirty="0"/>
              <a:t>optional </a:t>
            </a:r>
            <a:r>
              <a:rPr lang="en-US" dirty="0" smtClean="0"/>
              <a:t>URL segment </a:t>
            </a:r>
            <a:r>
              <a:rPr lang="en-US" dirty="0"/>
              <a:t>is one that the user does not need to specify, but for which no default value is specified. Listing 15-19 shows an example, and you can see that I specify that a segment variable is optional by setting the default value to UrlParameter.Optional.</a:t>
            </a:r>
          </a:p>
          <a:p>
            <a:endParaRPr lang="en-US" dirty="0"/>
          </a:p>
          <a:p>
            <a:r>
              <a:rPr lang="en-US" dirty="0"/>
              <a:t>(Page 469).</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240</a:t>
            </a:fld>
            <a:endParaRPr lang="en-US" dirty="0"/>
          </a:p>
        </p:txBody>
      </p:sp>
    </p:spTree>
    <p:extLst>
      <p:ext uri="{BB962C8B-B14F-4D97-AF65-F5344CB8AC3E}">
        <p14:creationId xmlns:p14="http://schemas.microsoft.com/office/powerpoint/2010/main" val="5711982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Variable-Length Routes</a:t>
            </a:r>
          </a:p>
        </p:txBody>
      </p:sp>
      <p:sp>
        <p:nvSpPr>
          <p:cNvPr id="3" name="Content Placeholder 2"/>
          <p:cNvSpPr>
            <a:spLocks noGrp="1"/>
          </p:cNvSpPr>
          <p:nvPr>
            <p:ph idx="1"/>
          </p:nvPr>
        </p:nvSpPr>
        <p:spPr/>
        <p:txBody>
          <a:bodyPr/>
          <a:lstStyle/>
          <a:p>
            <a:r>
              <a:rPr lang="en-US" dirty="0" smtClean="0"/>
              <a:t>Another </a:t>
            </a:r>
            <a:r>
              <a:rPr lang="en-US" dirty="0"/>
              <a:t>way of changing the default conservatism of </a:t>
            </a:r>
            <a:r>
              <a:rPr lang="en-US" dirty="0" err="1"/>
              <a:t>URLpatterns</a:t>
            </a:r>
            <a:r>
              <a:rPr lang="en-US" dirty="0"/>
              <a:t> is to accept a variable number of </a:t>
            </a:r>
            <a:r>
              <a:rPr lang="en-US" dirty="0" err="1"/>
              <a:t>URLsegments</a:t>
            </a:r>
            <a:r>
              <a:rPr lang="en-US" dirty="0"/>
              <a:t>. This allows you to route URLs of arbitrary lengths in a single route. You define support for variable segments by designating one of the segment variables as a catchall, done by prefixing it with an asterisk (*), as shown in Listing 15-23.</a:t>
            </a:r>
          </a:p>
          <a:p>
            <a:endParaRPr lang="en-US" dirty="0"/>
          </a:p>
          <a:p>
            <a:r>
              <a:rPr lang="en-US" dirty="0"/>
              <a:t>(Page 472).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241</a:t>
            </a:fld>
            <a:endParaRPr lang="en-US" dirty="0"/>
          </a:p>
        </p:txBody>
      </p:sp>
    </p:spTree>
    <p:extLst>
      <p:ext uri="{BB962C8B-B14F-4D97-AF65-F5344CB8AC3E}">
        <p14:creationId xmlns:p14="http://schemas.microsoft.com/office/powerpoint/2010/main" val="32018076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Prioritizing Controllers by Namespaces</a:t>
            </a:r>
          </a:p>
        </p:txBody>
      </p:sp>
      <p:sp>
        <p:nvSpPr>
          <p:cNvPr id="3" name="Content Placeholder 2"/>
          <p:cNvSpPr>
            <a:spLocks noGrp="1"/>
          </p:cNvSpPr>
          <p:nvPr>
            <p:ph idx="1"/>
          </p:nvPr>
        </p:nvSpPr>
        <p:spPr/>
        <p:txBody>
          <a:bodyPr/>
          <a:lstStyle/>
          <a:p>
            <a:r>
              <a:rPr lang="en-US" dirty="0" smtClean="0"/>
              <a:t>When </a:t>
            </a:r>
            <a:r>
              <a:rPr lang="en-US" dirty="0"/>
              <a:t>an incoming </a:t>
            </a:r>
            <a:r>
              <a:rPr lang="en-US" dirty="0" smtClean="0"/>
              <a:t>URL matches </a:t>
            </a:r>
            <a:r>
              <a:rPr lang="en-US" dirty="0"/>
              <a:t>a route, the MVC Framework takes the value of the controller variable and looks for the appropriate name. For example, when the value of the controller variable is Home, then the MVC Framework looks for a controller called HomeController. This is an unqualified class name, which means that the MVC Framework doesn’t know what to do if there are two or more classes called HomeController in different . To demonstrate the problem, create a new folder in the root of the example project called AdditionalControllers and add a new Home controller, setting the contents to match those in Listing 15-24.</a:t>
            </a:r>
          </a:p>
          <a:p>
            <a:endParaRPr lang="en-US" dirty="0"/>
          </a:p>
          <a:p>
            <a:r>
              <a:rPr lang="en-US" dirty="0"/>
              <a:t>(Page 474).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242</a:t>
            </a:fld>
            <a:endParaRPr lang="en-US" dirty="0"/>
          </a:p>
        </p:txBody>
      </p:sp>
    </p:spTree>
    <p:extLst>
      <p:ext uri="{BB962C8B-B14F-4D97-AF65-F5344CB8AC3E}">
        <p14:creationId xmlns:p14="http://schemas.microsoft.com/office/powerpoint/2010/main" val="12423923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Constraining Routes</a:t>
            </a:r>
          </a:p>
        </p:txBody>
      </p:sp>
      <p:sp>
        <p:nvSpPr>
          <p:cNvPr id="3" name="Content Placeholder 2"/>
          <p:cNvSpPr>
            <a:spLocks noGrp="1"/>
          </p:cNvSpPr>
          <p:nvPr>
            <p:ph idx="1"/>
          </p:nvPr>
        </p:nvSpPr>
        <p:spPr/>
        <p:txBody>
          <a:bodyPr/>
          <a:lstStyle/>
          <a:p>
            <a:r>
              <a:rPr lang="en-US" dirty="0" smtClean="0"/>
              <a:t>At </a:t>
            </a:r>
            <a:r>
              <a:rPr lang="en-US" dirty="0"/>
              <a:t>the start of the chapter, I described how </a:t>
            </a:r>
            <a:r>
              <a:rPr lang="en-US" dirty="0" err="1"/>
              <a:t>URLpatterns</a:t>
            </a:r>
            <a:r>
              <a:rPr lang="en-US" dirty="0"/>
              <a:t> are conservative in how they match segments and liberal in how they match the content of segments. The previous few sections have explained different techniques for controlling the degree of conservatism: making a route match more or fewer segments using default values, optional variables, and so on. It is now time to look at how to control the liberalism in matching the content of </a:t>
            </a:r>
            <a:r>
              <a:rPr lang="en-US" dirty="0" err="1"/>
              <a:t>URLsegments</a:t>
            </a:r>
            <a:r>
              <a:rPr lang="en-US" dirty="0"/>
              <a:t>: how to restrict the set of URLs that a route will match against. Once I have control over both of these aspects of the behavior of a route, I can create </a:t>
            </a:r>
            <a:r>
              <a:rPr lang="en-US" dirty="0" err="1"/>
              <a:t>URLschemas</a:t>
            </a:r>
            <a:r>
              <a:rPr lang="en-US" dirty="0"/>
              <a:t> that are expressed with laser-like precision.</a:t>
            </a:r>
          </a:p>
          <a:p>
            <a:endParaRPr lang="en-US" dirty="0"/>
          </a:p>
          <a:p>
            <a:r>
              <a:rPr lang="en-US" dirty="0"/>
              <a:t>(Page 478).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243</a:t>
            </a:fld>
            <a:endParaRPr lang="en-US" dirty="0"/>
          </a:p>
        </p:txBody>
      </p:sp>
    </p:spTree>
    <p:extLst>
      <p:ext uri="{BB962C8B-B14F-4D97-AF65-F5344CB8AC3E}">
        <p14:creationId xmlns:p14="http://schemas.microsoft.com/office/powerpoint/2010/main" val="15290942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244</a:t>
            </a:fld>
            <a:endParaRPr lang="en-US" dirty="0"/>
          </a:p>
        </p:txBody>
      </p:sp>
    </p:spTree>
    <p:extLst>
      <p:ext uri="{BB962C8B-B14F-4D97-AF65-F5344CB8AC3E}">
        <p14:creationId xmlns:p14="http://schemas.microsoft.com/office/powerpoint/2010/main" val="351151587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245</a:t>
            </a:fld>
            <a:endParaRPr lang="en-US" dirty="0"/>
          </a:p>
        </p:txBody>
      </p:sp>
    </p:spTree>
    <p:extLst>
      <p:ext uri="{BB962C8B-B14F-4D97-AF65-F5344CB8AC3E}">
        <p14:creationId xmlns:p14="http://schemas.microsoft.com/office/powerpoint/2010/main" val="222229634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246</a:t>
            </a:fld>
            <a:endParaRPr lang="en-US" dirty="0"/>
          </a:p>
        </p:txBody>
      </p:sp>
    </p:spTree>
    <p:extLst>
      <p:ext uri="{BB962C8B-B14F-4D97-AF65-F5344CB8AC3E}">
        <p14:creationId xmlns:p14="http://schemas.microsoft.com/office/powerpoint/2010/main" val="8600841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247</a:t>
            </a:fld>
            <a:endParaRPr lang="en-US" dirty="0"/>
          </a:p>
        </p:txBody>
      </p:sp>
    </p:spTree>
    <p:extLst>
      <p:ext uri="{BB962C8B-B14F-4D97-AF65-F5344CB8AC3E}">
        <p14:creationId xmlns:p14="http://schemas.microsoft.com/office/powerpoint/2010/main" val="12499189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248</a:t>
            </a:fld>
            <a:endParaRPr lang="en-US" dirty="0"/>
          </a:p>
        </p:txBody>
      </p:sp>
    </p:spTree>
    <p:extLst>
      <p:ext uri="{BB962C8B-B14F-4D97-AF65-F5344CB8AC3E}">
        <p14:creationId xmlns:p14="http://schemas.microsoft.com/office/powerpoint/2010/main" val="2920497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Attribute Routing</a:t>
            </a:r>
          </a:p>
        </p:txBody>
      </p:sp>
      <p:sp>
        <p:nvSpPr>
          <p:cNvPr id="3" name="Content Placeholder 2"/>
          <p:cNvSpPr>
            <a:spLocks noGrp="1"/>
          </p:cNvSpPr>
          <p:nvPr>
            <p:ph idx="1"/>
          </p:nvPr>
        </p:nvSpPr>
        <p:spPr/>
        <p:txBody>
          <a:bodyPr/>
          <a:lstStyle/>
          <a:p>
            <a:r>
              <a:rPr lang="en-US" dirty="0" smtClean="0"/>
              <a:t>All </a:t>
            </a:r>
            <a:r>
              <a:rPr lang="en-US" dirty="0"/>
              <a:t>of the examples so far in this chapter have been defined using a technique known as </a:t>
            </a:r>
            <a:r>
              <a:rPr lang="en-US" dirty="0" err="1"/>
              <a:t>conventionbased</a:t>
            </a:r>
            <a:r>
              <a:rPr lang="en-US" dirty="0"/>
              <a:t> routing. MVC 5 adds support for a new technique known as attribute routing, in which routes are defined by C# attributes that are applied directly to the controller classes. In the sections that follow, I’ll show you how to create and configure routes using attributes, which can be mixed freely with the standard convention-based routes.</a:t>
            </a:r>
          </a:p>
          <a:p>
            <a:endParaRPr lang="en-US" dirty="0"/>
          </a:p>
          <a:p>
            <a:r>
              <a:rPr lang="en-US" dirty="0"/>
              <a:t>(Page 488).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249</a:t>
            </a:fld>
            <a:endParaRPr lang="en-US" dirty="0"/>
          </a:p>
        </p:txBody>
      </p:sp>
    </p:spTree>
    <p:extLst>
      <p:ext uri="{BB962C8B-B14F-4D97-AF65-F5344CB8AC3E}">
        <p14:creationId xmlns:p14="http://schemas.microsoft.com/office/powerpoint/2010/main" val="112883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Tight Control over HTML and </a:t>
            </a:r>
            <a:r>
              <a:rPr lang="en-US" dirty="0" smtClean="0"/>
              <a:t>HTTP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Despite </a:t>
            </a:r>
            <a:r>
              <a:rPr lang="en-US" dirty="0"/>
              <a:t>today’s fast connections, this economy of bandwidth still gives an enormously improved end-user experience and helps reduce the cost of running a popular web application</a:t>
            </a:r>
            <a:r>
              <a:rPr lang="en-US" dirty="0" smtClean="0"/>
              <a:t>.</a:t>
            </a:r>
          </a:p>
          <a:p>
            <a:pPr lvl="1"/>
            <a:r>
              <a:rPr lang="en-US" dirty="0"/>
              <a:t>ASP.NET MVC works in tune with </a:t>
            </a:r>
            <a:r>
              <a:rPr lang="en-US" dirty="0" smtClean="0">
                <a:solidFill>
                  <a:srgbClr val="FF0000"/>
                </a:solidFill>
              </a:rPr>
              <a:t>HTTP</a:t>
            </a:r>
            <a:r>
              <a:rPr lang="en-US" dirty="0" smtClean="0"/>
              <a:t>.</a:t>
            </a:r>
          </a:p>
          <a:p>
            <a:pPr lvl="2"/>
            <a:r>
              <a:rPr lang="en-US" dirty="0" smtClean="0"/>
              <a:t>You </a:t>
            </a:r>
            <a:r>
              <a:rPr lang="en-US" dirty="0"/>
              <a:t>have </a:t>
            </a:r>
            <a:r>
              <a:rPr lang="en-US" dirty="0">
                <a:solidFill>
                  <a:srgbClr val="FF0000"/>
                </a:solidFill>
              </a:rPr>
              <a:t>control</a:t>
            </a:r>
            <a:r>
              <a:rPr lang="en-US" dirty="0"/>
              <a:t> over the </a:t>
            </a:r>
            <a:r>
              <a:rPr lang="en-US" dirty="0">
                <a:solidFill>
                  <a:srgbClr val="FF0000"/>
                </a:solidFill>
              </a:rPr>
              <a:t>requests</a:t>
            </a:r>
            <a:r>
              <a:rPr lang="en-US" dirty="0"/>
              <a:t> </a:t>
            </a:r>
            <a:r>
              <a:rPr lang="en-US" dirty="0">
                <a:solidFill>
                  <a:srgbClr val="0070C0"/>
                </a:solidFill>
              </a:rPr>
              <a:t>passing between </a:t>
            </a:r>
            <a:r>
              <a:rPr lang="en-US" dirty="0"/>
              <a:t>the </a:t>
            </a:r>
            <a:r>
              <a:rPr lang="en-US" dirty="0">
                <a:solidFill>
                  <a:srgbClr val="FF0000"/>
                </a:solidFill>
              </a:rPr>
              <a:t>browser</a:t>
            </a:r>
            <a:r>
              <a:rPr lang="en-US" dirty="0"/>
              <a:t> and </a:t>
            </a:r>
            <a:r>
              <a:rPr lang="en-US" dirty="0">
                <a:solidFill>
                  <a:srgbClr val="FF0000"/>
                </a:solidFill>
              </a:rPr>
              <a:t>server</a:t>
            </a:r>
            <a:r>
              <a:rPr lang="en-US" dirty="0"/>
              <a:t>, so you can </a:t>
            </a:r>
            <a:r>
              <a:rPr lang="en-US" dirty="0">
                <a:solidFill>
                  <a:srgbClr val="0070C0"/>
                </a:solidFill>
              </a:rPr>
              <a:t>fine-tune</a:t>
            </a:r>
            <a:r>
              <a:rPr lang="en-US" dirty="0"/>
              <a:t> your </a:t>
            </a:r>
            <a:r>
              <a:rPr lang="en-US" dirty="0">
                <a:solidFill>
                  <a:srgbClr val="FF0000"/>
                </a:solidFill>
              </a:rPr>
              <a:t>user experience</a:t>
            </a:r>
            <a:r>
              <a:rPr lang="en-US" dirty="0"/>
              <a:t> as much as you </a:t>
            </a:r>
            <a:r>
              <a:rPr lang="en-US" dirty="0" smtClean="0"/>
              <a:t>like.</a:t>
            </a:r>
          </a:p>
          <a:p>
            <a:pPr lvl="2"/>
            <a:r>
              <a:rPr lang="en-US" dirty="0" smtClean="0">
                <a:solidFill>
                  <a:srgbClr val="FF0000"/>
                </a:solidFill>
              </a:rPr>
              <a:t>AJAX</a:t>
            </a:r>
            <a:r>
              <a:rPr lang="en-US" dirty="0" smtClean="0"/>
              <a:t> </a:t>
            </a:r>
            <a:r>
              <a:rPr lang="en-US" dirty="0"/>
              <a:t>is made easy, and </a:t>
            </a:r>
            <a:r>
              <a:rPr lang="en-US" dirty="0">
                <a:solidFill>
                  <a:srgbClr val="0070C0"/>
                </a:solidFill>
              </a:rPr>
              <a:t>there</a:t>
            </a:r>
            <a:r>
              <a:rPr lang="en-US" dirty="0">
                <a:solidFill>
                  <a:srgbClr val="FF0000"/>
                </a:solidFill>
              </a:rPr>
              <a:t> aren’t </a:t>
            </a:r>
            <a:r>
              <a:rPr lang="en-US" dirty="0"/>
              <a:t>any </a:t>
            </a:r>
            <a:r>
              <a:rPr lang="en-US" dirty="0">
                <a:solidFill>
                  <a:srgbClr val="FF0000"/>
                </a:solidFill>
              </a:rPr>
              <a:t>automatic postbacks </a:t>
            </a:r>
            <a:r>
              <a:rPr lang="en-US" dirty="0"/>
              <a:t>to </a:t>
            </a:r>
            <a:r>
              <a:rPr lang="en-US" dirty="0">
                <a:solidFill>
                  <a:srgbClr val="0070C0"/>
                </a:solidFill>
              </a:rPr>
              <a:t>interfere</a:t>
            </a:r>
            <a:r>
              <a:rPr lang="en-US" dirty="0"/>
              <a:t> with </a:t>
            </a:r>
            <a:r>
              <a:rPr lang="en-US" dirty="0">
                <a:solidFill>
                  <a:srgbClr val="FF0000"/>
                </a:solidFill>
              </a:rPr>
              <a:t>client-side</a:t>
            </a:r>
            <a:r>
              <a:rPr lang="en-US" dirty="0"/>
              <a:t> </a:t>
            </a:r>
            <a:r>
              <a:rPr lang="en-US" dirty="0">
                <a:solidFill>
                  <a:srgbClr val="0070C0"/>
                </a:solidFill>
              </a:rPr>
              <a:t>state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a:t>
            </a:fld>
            <a:endParaRPr lang="en-US" dirty="0"/>
          </a:p>
        </p:txBody>
      </p:sp>
    </p:spTree>
    <p:extLst>
      <p:ext uri="{BB962C8B-B14F-4D97-AF65-F5344CB8AC3E}">
        <p14:creationId xmlns:p14="http://schemas.microsoft.com/office/powerpoint/2010/main" val="41242323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250</a:t>
            </a:fld>
            <a:endParaRPr lang="en-US" dirty="0"/>
          </a:p>
        </p:txBody>
      </p:sp>
    </p:spTree>
    <p:extLst>
      <p:ext uri="{BB962C8B-B14F-4D97-AF65-F5344CB8AC3E}">
        <p14:creationId xmlns:p14="http://schemas.microsoft.com/office/powerpoint/2010/main" val="31170628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251</a:t>
            </a:fld>
            <a:endParaRPr lang="en-US" dirty="0"/>
          </a:p>
        </p:txBody>
      </p:sp>
    </p:spTree>
    <p:extLst>
      <p:ext uri="{BB962C8B-B14F-4D97-AF65-F5344CB8AC3E}">
        <p14:creationId xmlns:p14="http://schemas.microsoft.com/office/powerpoint/2010/main" val="30669525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252</a:t>
            </a:fld>
            <a:endParaRPr lang="en-US" dirty="0"/>
          </a:p>
        </p:txBody>
      </p:sp>
    </p:spTree>
    <p:extLst>
      <p:ext uri="{BB962C8B-B14F-4D97-AF65-F5344CB8AC3E}">
        <p14:creationId xmlns:p14="http://schemas.microsoft.com/office/powerpoint/2010/main" val="29710928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253</a:t>
            </a:fld>
            <a:endParaRPr lang="en-US" dirty="0"/>
          </a:p>
        </p:txBody>
      </p:sp>
    </p:spTree>
    <p:extLst>
      <p:ext uri="{BB962C8B-B14F-4D97-AF65-F5344CB8AC3E}">
        <p14:creationId xmlns:p14="http://schemas.microsoft.com/office/powerpoint/2010/main" val="14561854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Advanced Routing Features</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254</a:t>
            </a:fld>
            <a:endParaRPr lang="en-US" dirty="0"/>
          </a:p>
        </p:txBody>
      </p:sp>
      <p:sp>
        <p:nvSpPr>
          <p:cNvPr id="5" name="Text Placeholder 4"/>
          <p:cNvSpPr>
            <a:spLocks noGrp="1"/>
          </p:cNvSpPr>
          <p:nvPr>
            <p:ph type="body" sz="quarter" idx="16"/>
          </p:nvPr>
        </p:nvSpPr>
        <p:spPr/>
        <p:txBody>
          <a:bodyPr/>
          <a:lstStyle/>
          <a:p>
            <a:r>
              <a:rPr lang="en-US" dirty="0" smtClean="0"/>
              <a:t>16</a:t>
            </a:r>
            <a:endParaRPr lang="en-US" dirty="0"/>
          </a:p>
        </p:txBody>
      </p:sp>
      <p:pic>
        <p:nvPicPr>
          <p:cNvPr id="6" name="Picture 5"/>
          <p:cNvPicPr>
            <a:picLocks noChangeAspect="1"/>
          </p:cNvPicPr>
          <p:nvPr/>
        </p:nvPicPr>
        <p:blipFill>
          <a:blip r:embed="rId2"/>
          <a:stretch>
            <a:fillRect/>
          </a:stretch>
        </p:blipFill>
        <p:spPr>
          <a:xfrm>
            <a:off x="8896350" y="4164596"/>
            <a:ext cx="2962275" cy="2343150"/>
          </a:xfrm>
          <a:prstGeom prst="rect">
            <a:avLst/>
          </a:prstGeom>
          <a:ln>
            <a:solidFill>
              <a:schemeClr val="accent1"/>
            </a:solidFill>
          </a:ln>
        </p:spPr>
      </p:pic>
    </p:spTree>
    <p:extLst>
      <p:ext uri="{BB962C8B-B14F-4D97-AF65-F5344CB8AC3E}">
        <p14:creationId xmlns:p14="http://schemas.microsoft.com/office/powerpoint/2010/main" val="11730548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the previous chapter, I showed you how to use the routing system to handle incoming URLs, but this is only part of the story. You also need to be able use your </a:t>
            </a:r>
            <a:r>
              <a:rPr lang="en-US" dirty="0" err="1"/>
              <a:t>URLschema</a:t>
            </a:r>
            <a:r>
              <a:rPr lang="en-US" dirty="0"/>
              <a:t> to generate outgoing URLs you can embed in your views, so that users can click links and submit forms back to your application in a way that will target the correct controller and action. In this chapter, I will show you different techniques for generating outgoing URLs, show you how to customize the routing system by replacing the standard MVC routing implementation classes and use the MVC Framework areas feature, which allows you to break a large and complex MVC application into manageable chucks. I finish this chapter with some best-practice advice about </a:t>
            </a:r>
            <a:r>
              <a:rPr lang="en-US" dirty="0" err="1"/>
              <a:t>URLschemas</a:t>
            </a:r>
            <a:r>
              <a:rPr lang="en-US" dirty="0"/>
              <a:t> in MVC Framework applications. Table 16-1 provides the summary for this chapter.</a:t>
            </a:r>
          </a:p>
          <a:p>
            <a:endParaRPr lang="en-US" dirty="0"/>
          </a:p>
          <a:p>
            <a:r>
              <a:rPr lang="en-US" dirty="0"/>
              <a:t>(Page 497).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255</a:t>
            </a:fld>
            <a:endParaRPr lang="en-US" dirty="0"/>
          </a:p>
        </p:txBody>
      </p:sp>
    </p:spTree>
    <p:extLst>
      <p:ext uri="{BB962C8B-B14F-4D97-AF65-F5344CB8AC3E}">
        <p14:creationId xmlns:p14="http://schemas.microsoft.com/office/powerpoint/2010/main" val="17528978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I </a:t>
            </a:r>
            <a:r>
              <a:rPr lang="en-US" dirty="0"/>
              <a:t>am going to continue to use the UrlsAndRoutes project from the previous chapter, but I need to make a couple of changes. First, I deleted the AdditionalControllers folder and HomeController.cs file that it contains. To perform the deletion, right-click on the AdditionalControllers folder and select Delete from the pop-up menu.</a:t>
            </a:r>
          </a:p>
          <a:p>
            <a:endParaRPr lang="en-US" dirty="0"/>
          </a:p>
          <a:p>
            <a:r>
              <a:rPr lang="en-US" dirty="0"/>
              <a:t>(Page 498).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256</a:t>
            </a:fld>
            <a:endParaRPr lang="en-US" dirty="0"/>
          </a:p>
        </p:txBody>
      </p:sp>
    </p:spTree>
    <p:extLst>
      <p:ext uri="{BB962C8B-B14F-4D97-AF65-F5344CB8AC3E}">
        <p14:creationId xmlns:p14="http://schemas.microsoft.com/office/powerpoint/2010/main" val="7156231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257</a:t>
            </a:fld>
            <a:endParaRPr lang="en-US" dirty="0"/>
          </a:p>
        </p:txBody>
      </p:sp>
    </p:spTree>
    <p:extLst>
      <p:ext uri="{BB962C8B-B14F-4D97-AF65-F5344CB8AC3E}">
        <p14:creationId xmlns:p14="http://schemas.microsoft.com/office/powerpoint/2010/main" val="3606517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258</a:t>
            </a:fld>
            <a:endParaRPr lang="en-US" dirty="0"/>
          </a:p>
        </p:txBody>
      </p:sp>
    </p:spTree>
    <p:extLst>
      <p:ext uri="{BB962C8B-B14F-4D97-AF65-F5344CB8AC3E}">
        <p14:creationId xmlns:p14="http://schemas.microsoft.com/office/powerpoint/2010/main" val="34860653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259</a:t>
            </a:fld>
            <a:endParaRPr lang="en-US" dirty="0"/>
          </a:p>
        </p:txBody>
      </p:sp>
    </p:spTree>
    <p:extLst>
      <p:ext uri="{BB962C8B-B14F-4D97-AF65-F5344CB8AC3E}">
        <p14:creationId xmlns:p14="http://schemas.microsoft.com/office/powerpoint/2010/main" val="2500822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p:txBody>
          <a:bodyPr/>
          <a:lstStyle/>
          <a:p>
            <a:r>
              <a:rPr lang="en-US" dirty="0"/>
              <a:t>I don’t get into the detail of these “blessed” </a:t>
            </a:r>
            <a:r>
              <a:rPr lang="en-US" dirty="0">
                <a:solidFill>
                  <a:srgbClr val="FF0000"/>
                </a:solidFill>
              </a:rPr>
              <a:t>JavaScript libraries</a:t>
            </a:r>
            <a:r>
              <a:rPr lang="en-US" dirty="0"/>
              <a:t> in this book because they are not part of the core MVC Framework and do their work within the </a:t>
            </a:r>
            <a:r>
              <a:rPr lang="en-US" dirty="0" smtClean="0"/>
              <a:t>browser.</a:t>
            </a:r>
          </a:p>
          <a:p>
            <a:pPr lvl="1"/>
            <a:r>
              <a:rPr lang="en-US" dirty="0" smtClean="0"/>
              <a:t>Client-side </a:t>
            </a:r>
            <a:r>
              <a:rPr lang="en-US" dirty="0"/>
              <a:t>development for MVC Framework applications is an important topic, however, and you can learn more in my book </a:t>
            </a:r>
            <a:r>
              <a:rPr lang="en-US" dirty="0">
                <a:solidFill>
                  <a:srgbClr val="FF0000"/>
                </a:solidFill>
              </a:rPr>
              <a:t>Pro ASP.NET MVC 5 Client</a:t>
            </a:r>
            <a:r>
              <a:rPr lang="en-US" dirty="0"/>
              <a:t>, which will be published by Apress in </a:t>
            </a:r>
            <a:r>
              <a:rPr lang="en-US" dirty="0" smtClean="0"/>
              <a:t>2014.</a:t>
            </a:r>
          </a:p>
          <a:p>
            <a:pPr lvl="1"/>
            <a:r>
              <a:rPr lang="en-US" dirty="0" smtClean="0"/>
              <a:t>There </a:t>
            </a:r>
            <a:r>
              <a:rPr lang="en-US" dirty="0"/>
              <a:t>are some libraries, however, that provide support for core features such as validation and Ajax requests and I describe these in Part 2 of this </a:t>
            </a:r>
            <a:r>
              <a:rPr lang="en-US" dirty="0" smtClean="0"/>
              <a:t>book.</a:t>
            </a:r>
          </a:p>
          <a:p>
            <a:pPr lvl="1"/>
            <a:r>
              <a:rPr lang="en-US" dirty="0" smtClean="0"/>
              <a:t>I </a:t>
            </a:r>
            <a:r>
              <a:rPr lang="en-US" dirty="0"/>
              <a:t>describe Knockout in Chapter 27 and I use Bootstrap (albeit without a detailed introduction) throughout the book</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a:t>
            </a:fld>
            <a:endParaRPr lang="en-US" dirty="0"/>
          </a:p>
        </p:txBody>
      </p:sp>
    </p:spTree>
    <p:extLst>
      <p:ext uri="{BB962C8B-B14F-4D97-AF65-F5344CB8AC3E}">
        <p14:creationId xmlns:p14="http://schemas.microsoft.com/office/powerpoint/2010/main" val="41572186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Generating Outgoing URLs in Views</a:t>
            </a:r>
          </a:p>
        </p:txBody>
      </p:sp>
      <p:sp>
        <p:nvSpPr>
          <p:cNvPr id="3" name="Content Placeholder 2"/>
          <p:cNvSpPr>
            <a:spLocks noGrp="1"/>
          </p:cNvSpPr>
          <p:nvPr>
            <p:ph idx="1"/>
          </p:nvPr>
        </p:nvSpPr>
        <p:spPr/>
        <p:txBody>
          <a:bodyPr/>
          <a:lstStyle/>
          <a:p>
            <a:r>
              <a:rPr lang="en-US" dirty="0" smtClean="0"/>
              <a:t>In </a:t>
            </a:r>
            <a:r>
              <a:rPr lang="en-US" dirty="0"/>
              <a:t>almost every MVC Framework application, you will want to allow the user to navigate from one view to another, which will usually rely on including a link in the first view that targets the action method that generates the second view. It is tempting to just add a static a element whose href attribute targets the action method, like this:</a:t>
            </a:r>
          </a:p>
          <a:p>
            <a:endParaRPr lang="en-US" dirty="0"/>
          </a:p>
          <a:p>
            <a:r>
              <a:rPr lang="en-US" dirty="0"/>
              <a:t>(Page 499).</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260</a:t>
            </a:fld>
            <a:endParaRPr lang="en-US" dirty="0"/>
          </a:p>
        </p:txBody>
      </p:sp>
    </p:spTree>
    <p:extLst>
      <p:ext uri="{BB962C8B-B14F-4D97-AF65-F5344CB8AC3E}">
        <p14:creationId xmlns:p14="http://schemas.microsoft.com/office/powerpoint/2010/main" val="3449985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261</a:t>
            </a:fld>
            <a:endParaRPr lang="en-US" dirty="0"/>
          </a:p>
        </p:txBody>
      </p:sp>
    </p:spTree>
    <p:extLst>
      <p:ext uri="{BB962C8B-B14F-4D97-AF65-F5344CB8AC3E}">
        <p14:creationId xmlns:p14="http://schemas.microsoft.com/office/powerpoint/2010/main" val="27517244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262</a:t>
            </a:fld>
            <a:endParaRPr lang="en-US" dirty="0"/>
          </a:p>
        </p:txBody>
      </p:sp>
    </p:spTree>
    <p:extLst>
      <p:ext uri="{BB962C8B-B14F-4D97-AF65-F5344CB8AC3E}">
        <p14:creationId xmlns:p14="http://schemas.microsoft.com/office/powerpoint/2010/main" val="40173979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263</a:t>
            </a:fld>
            <a:endParaRPr lang="en-US" dirty="0"/>
          </a:p>
        </p:txBody>
      </p:sp>
    </p:spTree>
    <p:extLst>
      <p:ext uri="{BB962C8B-B14F-4D97-AF65-F5344CB8AC3E}">
        <p14:creationId xmlns:p14="http://schemas.microsoft.com/office/powerpoint/2010/main" val="21388626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264</a:t>
            </a:fld>
            <a:endParaRPr lang="en-US" dirty="0"/>
          </a:p>
        </p:txBody>
      </p:sp>
    </p:spTree>
    <p:extLst>
      <p:ext uri="{BB962C8B-B14F-4D97-AF65-F5344CB8AC3E}">
        <p14:creationId xmlns:p14="http://schemas.microsoft.com/office/powerpoint/2010/main" val="31368551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265</a:t>
            </a:fld>
            <a:endParaRPr lang="en-US" dirty="0"/>
          </a:p>
        </p:txBody>
      </p:sp>
    </p:spTree>
    <p:extLst>
      <p:ext uri="{BB962C8B-B14F-4D97-AF65-F5344CB8AC3E}">
        <p14:creationId xmlns:p14="http://schemas.microsoft.com/office/powerpoint/2010/main" val="37632524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266</a:t>
            </a:fld>
            <a:endParaRPr lang="en-US" dirty="0"/>
          </a:p>
        </p:txBody>
      </p:sp>
    </p:spTree>
    <p:extLst>
      <p:ext uri="{BB962C8B-B14F-4D97-AF65-F5344CB8AC3E}">
        <p14:creationId xmlns:p14="http://schemas.microsoft.com/office/powerpoint/2010/main" val="183390195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267</a:t>
            </a:fld>
            <a:endParaRPr lang="en-US" dirty="0"/>
          </a:p>
        </p:txBody>
      </p:sp>
    </p:spTree>
    <p:extLst>
      <p:ext uri="{BB962C8B-B14F-4D97-AF65-F5344CB8AC3E}">
        <p14:creationId xmlns:p14="http://schemas.microsoft.com/office/powerpoint/2010/main" val="337656305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268</a:t>
            </a:fld>
            <a:endParaRPr lang="en-US" dirty="0"/>
          </a:p>
        </p:txBody>
      </p:sp>
    </p:spTree>
    <p:extLst>
      <p:ext uri="{BB962C8B-B14F-4D97-AF65-F5344CB8AC3E}">
        <p14:creationId xmlns:p14="http://schemas.microsoft.com/office/powerpoint/2010/main" val="21491416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Customizing the Routing System</a:t>
            </a:r>
          </a:p>
        </p:txBody>
      </p:sp>
      <p:sp>
        <p:nvSpPr>
          <p:cNvPr id="3" name="Content Placeholder 2"/>
          <p:cNvSpPr>
            <a:spLocks noGrp="1"/>
          </p:cNvSpPr>
          <p:nvPr>
            <p:ph idx="1"/>
          </p:nvPr>
        </p:nvSpPr>
        <p:spPr/>
        <p:txBody>
          <a:bodyPr/>
          <a:lstStyle/>
          <a:p>
            <a:r>
              <a:rPr lang="en-US" dirty="0" smtClean="0"/>
              <a:t>You </a:t>
            </a:r>
            <a:r>
              <a:rPr lang="en-US" dirty="0"/>
              <a:t>have seen how flexible and configurable the routing system is, but if it does not meet your requirements, you can customize the behavior. In this section, I will show you the two ways to do this.</a:t>
            </a:r>
          </a:p>
          <a:p>
            <a:endParaRPr lang="en-US" dirty="0"/>
          </a:p>
          <a:p>
            <a:r>
              <a:rPr lang="en-US" dirty="0"/>
              <a:t>(Page 514).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269</a:t>
            </a:fld>
            <a:endParaRPr lang="en-US" dirty="0"/>
          </a:p>
        </p:txBody>
      </p:sp>
    </p:spTree>
    <p:extLst>
      <p:ext uri="{BB962C8B-B14F-4D97-AF65-F5344CB8AC3E}">
        <p14:creationId xmlns:p14="http://schemas.microsoft.com/office/powerpoint/2010/main" val="14696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Testability</a:t>
            </a:r>
          </a:p>
        </p:txBody>
      </p:sp>
      <p:sp>
        <p:nvSpPr>
          <p:cNvPr id="3" name="Content Placeholder 2"/>
          <p:cNvSpPr>
            <a:spLocks noGrp="1"/>
          </p:cNvSpPr>
          <p:nvPr>
            <p:ph idx="1"/>
          </p:nvPr>
        </p:nvSpPr>
        <p:spPr/>
        <p:txBody>
          <a:bodyPr/>
          <a:lstStyle/>
          <a:p>
            <a:r>
              <a:rPr lang="en-US" dirty="0" smtClean="0"/>
              <a:t>The </a:t>
            </a:r>
            <a:r>
              <a:rPr lang="en-US" dirty="0"/>
              <a:t>MVC architecture gives you a great start in making your application </a:t>
            </a:r>
            <a:r>
              <a:rPr lang="en-US" dirty="0">
                <a:solidFill>
                  <a:srgbClr val="FF0000"/>
                </a:solidFill>
              </a:rPr>
              <a:t>maintainable</a:t>
            </a:r>
            <a:r>
              <a:rPr lang="en-US" dirty="0"/>
              <a:t> and </a:t>
            </a:r>
            <a:r>
              <a:rPr lang="en-US" dirty="0">
                <a:solidFill>
                  <a:srgbClr val="FF0000"/>
                </a:solidFill>
              </a:rPr>
              <a:t>testable</a:t>
            </a:r>
            <a:r>
              <a:rPr lang="en-US" dirty="0"/>
              <a:t> because you naturally separate different application concerns into independent </a:t>
            </a:r>
            <a:r>
              <a:rPr lang="en-US" dirty="0" smtClean="0"/>
              <a:t>pieces.</a:t>
            </a:r>
          </a:p>
          <a:p>
            <a:pPr lvl="1"/>
            <a:r>
              <a:rPr lang="en-US" dirty="0" smtClean="0"/>
              <a:t>Yet </a:t>
            </a:r>
            <a:r>
              <a:rPr lang="en-US" dirty="0"/>
              <a:t>the ASP.NET MVC designers didn’t stop </a:t>
            </a:r>
            <a:r>
              <a:rPr lang="en-US" dirty="0" smtClean="0"/>
              <a:t>there.</a:t>
            </a:r>
          </a:p>
          <a:p>
            <a:pPr lvl="1"/>
            <a:r>
              <a:rPr lang="en-US" dirty="0" smtClean="0"/>
              <a:t>To </a:t>
            </a:r>
            <a:r>
              <a:rPr lang="en-US" dirty="0"/>
              <a:t>support </a:t>
            </a:r>
            <a:r>
              <a:rPr lang="en-US" dirty="0">
                <a:solidFill>
                  <a:srgbClr val="FF0000"/>
                </a:solidFill>
              </a:rPr>
              <a:t>unit testing</a:t>
            </a:r>
            <a:r>
              <a:rPr lang="en-US" dirty="0"/>
              <a:t>, they took the </a:t>
            </a:r>
            <a:r>
              <a:rPr lang="en-US" dirty="0">
                <a:solidFill>
                  <a:srgbClr val="0070C0"/>
                </a:solidFill>
              </a:rPr>
              <a:t>framework’s</a:t>
            </a:r>
            <a:r>
              <a:rPr lang="en-US" dirty="0"/>
              <a:t> </a:t>
            </a:r>
            <a:r>
              <a:rPr lang="en-US" dirty="0">
                <a:solidFill>
                  <a:srgbClr val="FF0000"/>
                </a:solidFill>
              </a:rPr>
              <a:t>component-oriented</a:t>
            </a:r>
            <a:r>
              <a:rPr lang="en-US" dirty="0"/>
              <a:t> </a:t>
            </a:r>
            <a:r>
              <a:rPr lang="en-US" dirty="0">
                <a:solidFill>
                  <a:srgbClr val="0070C0"/>
                </a:solidFill>
              </a:rPr>
              <a:t>design</a:t>
            </a:r>
            <a:r>
              <a:rPr lang="en-US" dirty="0"/>
              <a:t> and made sure that each separate </a:t>
            </a:r>
            <a:r>
              <a:rPr lang="en-US" dirty="0">
                <a:solidFill>
                  <a:srgbClr val="FF0000"/>
                </a:solidFill>
              </a:rPr>
              <a:t>piece</a:t>
            </a:r>
            <a:r>
              <a:rPr lang="en-US" dirty="0"/>
              <a:t> is </a:t>
            </a:r>
            <a:r>
              <a:rPr lang="en-US" dirty="0">
                <a:solidFill>
                  <a:srgbClr val="FF0000"/>
                </a:solidFill>
              </a:rPr>
              <a:t>structured</a:t>
            </a:r>
            <a:r>
              <a:rPr lang="en-US" dirty="0"/>
              <a:t> to meet the requirements </a:t>
            </a:r>
            <a:r>
              <a:rPr lang="en-US" dirty="0" smtClean="0"/>
              <a:t>of</a:t>
            </a:r>
          </a:p>
          <a:p>
            <a:pPr lvl="2"/>
            <a:r>
              <a:rPr lang="en-US" dirty="0" smtClean="0"/>
              <a:t>unit testing</a:t>
            </a:r>
          </a:p>
          <a:p>
            <a:pPr lvl="2"/>
            <a:r>
              <a:rPr lang="en-US" dirty="0" smtClean="0"/>
              <a:t>mocking tools</a:t>
            </a:r>
          </a:p>
          <a:p>
            <a:pPr lvl="1"/>
            <a:r>
              <a:rPr lang="en-US" dirty="0" smtClean="0"/>
              <a:t>They </a:t>
            </a:r>
            <a:r>
              <a:rPr lang="en-US" dirty="0"/>
              <a:t>added Visual Studio </a:t>
            </a:r>
            <a:r>
              <a:rPr lang="en-US" dirty="0">
                <a:solidFill>
                  <a:srgbClr val="FF0000"/>
                </a:solidFill>
              </a:rPr>
              <a:t>wizards</a:t>
            </a:r>
            <a:r>
              <a:rPr lang="en-US" dirty="0"/>
              <a:t> to create </a:t>
            </a:r>
            <a:r>
              <a:rPr lang="en-US" dirty="0">
                <a:solidFill>
                  <a:srgbClr val="FF0000"/>
                </a:solidFill>
              </a:rPr>
              <a:t>unit test projects</a:t>
            </a:r>
            <a:r>
              <a:rPr lang="en-US" dirty="0"/>
              <a:t> on your behalf, which can be integrated with open source unit test tools such as </a:t>
            </a:r>
            <a:r>
              <a:rPr lang="en-US" dirty="0">
                <a:solidFill>
                  <a:srgbClr val="FF0000"/>
                </a:solidFill>
              </a:rPr>
              <a:t>NUnit</a:t>
            </a:r>
            <a:r>
              <a:rPr lang="en-US" dirty="0"/>
              <a:t> and </a:t>
            </a:r>
            <a:r>
              <a:rPr lang="en-US" dirty="0">
                <a:solidFill>
                  <a:srgbClr val="FF0000"/>
                </a:solidFill>
              </a:rPr>
              <a:t>xUnit</a:t>
            </a:r>
            <a:r>
              <a:rPr lang="en-US" dirty="0"/>
              <a:t> as well as the </a:t>
            </a:r>
            <a:r>
              <a:rPr lang="en-US" dirty="0">
                <a:solidFill>
                  <a:srgbClr val="FF0000"/>
                </a:solidFill>
              </a:rPr>
              <a:t>test tools </a:t>
            </a:r>
            <a:r>
              <a:rPr lang="en-US" dirty="0"/>
              <a:t>that are included in Visual Studio, which I introduce in Chapter </a:t>
            </a:r>
            <a:r>
              <a:rPr lang="en-US" dirty="0" smtClean="0"/>
              <a:t>6.</a:t>
            </a:r>
          </a:p>
          <a:p>
            <a:pPr lvl="1"/>
            <a:r>
              <a:rPr lang="en-US" dirty="0" smtClean="0"/>
              <a:t>Even </a:t>
            </a:r>
            <a:r>
              <a:rPr lang="en-US" dirty="0"/>
              <a:t>if you have </a:t>
            </a:r>
            <a:r>
              <a:rPr lang="en-US" dirty="0">
                <a:solidFill>
                  <a:srgbClr val="0070C0"/>
                </a:solidFill>
              </a:rPr>
              <a:t>never</a:t>
            </a:r>
            <a:r>
              <a:rPr lang="en-US" dirty="0">
                <a:solidFill>
                  <a:srgbClr val="FF0000"/>
                </a:solidFill>
              </a:rPr>
              <a:t> written </a:t>
            </a:r>
            <a:r>
              <a:rPr lang="en-US" dirty="0"/>
              <a:t>a </a:t>
            </a:r>
            <a:r>
              <a:rPr lang="en-US" dirty="0">
                <a:solidFill>
                  <a:srgbClr val="FF0000"/>
                </a:solidFill>
              </a:rPr>
              <a:t>unit test </a:t>
            </a:r>
            <a:r>
              <a:rPr lang="en-US" dirty="0">
                <a:solidFill>
                  <a:srgbClr val="0070C0"/>
                </a:solidFill>
              </a:rPr>
              <a:t>before</a:t>
            </a:r>
            <a:r>
              <a:rPr lang="en-US" dirty="0"/>
              <a:t>, you will be off to a great </a:t>
            </a:r>
            <a:r>
              <a:rPr lang="en-US" dirty="0" smtClean="0"/>
              <a:t>start.</a:t>
            </a:r>
          </a:p>
          <a:p>
            <a:pPr lvl="1"/>
            <a:r>
              <a:rPr lang="en-US" dirty="0" smtClean="0"/>
              <a:t>In </a:t>
            </a:r>
            <a:r>
              <a:rPr lang="en-US" dirty="0"/>
              <a:t>this book, you will see examples of how to write clean, simple unit tests for ASP.NET MVC controllers and actions that supply fake or mock implementations of framework components to simulate any scenario, using a variety of testing and mocking </a:t>
            </a:r>
            <a:r>
              <a:rPr lang="en-US" dirty="0" smtClean="0"/>
              <a:t>strategies.</a:t>
            </a:r>
          </a:p>
          <a:p>
            <a:pPr lvl="1"/>
            <a:r>
              <a:rPr lang="en-US" dirty="0" smtClean="0">
                <a:solidFill>
                  <a:srgbClr val="FF0000"/>
                </a:solidFill>
              </a:rPr>
              <a:t>Testability</a:t>
            </a:r>
            <a:r>
              <a:rPr lang="en-US" dirty="0" smtClean="0"/>
              <a:t> </a:t>
            </a:r>
            <a:r>
              <a:rPr lang="en-US" dirty="0"/>
              <a:t>is not only a matter of </a:t>
            </a:r>
            <a:r>
              <a:rPr lang="en-US" dirty="0">
                <a:solidFill>
                  <a:srgbClr val="FF0000"/>
                </a:solidFill>
              </a:rPr>
              <a:t>unit testing</a:t>
            </a:r>
            <a:r>
              <a:rPr lang="en-US" dirty="0"/>
              <a:t>. ASP.NET MVC applications work well with </a:t>
            </a:r>
            <a:r>
              <a:rPr lang="en-US" dirty="0">
                <a:solidFill>
                  <a:srgbClr val="FF0000"/>
                </a:solidFill>
              </a:rPr>
              <a:t>UI automation </a:t>
            </a:r>
            <a:r>
              <a:rPr lang="en-US" dirty="0"/>
              <a:t>testing tools, too</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a:t>
            </a:fld>
            <a:endParaRPr lang="en-US" dirty="0"/>
          </a:p>
        </p:txBody>
      </p:sp>
    </p:spTree>
    <p:extLst>
      <p:ext uri="{BB962C8B-B14F-4D97-AF65-F5344CB8AC3E}">
        <p14:creationId xmlns:p14="http://schemas.microsoft.com/office/powerpoint/2010/main" val="9905967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Custom RouteBase Implementation</a:t>
            </a:r>
          </a:p>
        </p:txBody>
      </p:sp>
      <p:sp>
        <p:nvSpPr>
          <p:cNvPr id="3" name="Content Placeholder 2"/>
          <p:cNvSpPr>
            <a:spLocks noGrp="1"/>
          </p:cNvSpPr>
          <p:nvPr>
            <p:ph idx="1"/>
          </p:nvPr>
        </p:nvSpPr>
        <p:spPr/>
        <p:txBody>
          <a:bodyPr/>
          <a:lstStyle/>
          <a:p>
            <a:r>
              <a:rPr lang="en-US" dirty="0" smtClean="0"/>
              <a:t>If </a:t>
            </a:r>
            <a:r>
              <a:rPr lang="en-US" dirty="0"/>
              <a:t>you do not like the way that standard Route objects match URLs, or want to implement something unusual, you can derive an alternative class from RouteBase. This gives you control over how URLs are matched, how parameters are extracted, and how outgoing URLs are generated. To derive a class from RouteBase, you need to implement two methods: </a:t>
            </a:r>
            <a:r>
              <a:rPr lang="en-US" dirty="0" err="1"/>
              <a:t>GetRouteData</a:t>
            </a:r>
            <a:r>
              <a:rPr lang="en-US" dirty="0"/>
              <a:t> (HttpContextBase </a:t>
            </a:r>
            <a:r>
              <a:rPr lang="en-US" dirty="0" err="1"/>
              <a:t>httpContext</a:t>
            </a:r>
            <a:r>
              <a:rPr lang="en-US" dirty="0"/>
              <a:t>): This is the mechanism by which inbound URL matching works. The framework calls this method on each </a:t>
            </a:r>
            <a:r>
              <a:rPr lang="en-US" dirty="0" err="1"/>
              <a:t>RouteTable.Routes</a:t>
            </a:r>
            <a:r>
              <a:rPr lang="en-US" dirty="0"/>
              <a:t> entry in turn, until one of them returns a non-null value. </a:t>
            </a:r>
            <a:r>
              <a:rPr lang="en-US" dirty="0" err="1"/>
              <a:t>GetVirtualPath</a:t>
            </a:r>
            <a:r>
              <a:rPr lang="en-US" dirty="0"/>
              <a:t> (RequestContext </a:t>
            </a:r>
            <a:r>
              <a:rPr lang="en-US" dirty="0" err="1"/>
              <a:t>requestContext</a:t>
            </a:r>
            <a:r>
              <a:rPr lang="en-US" dirty="0"/>
              <a:t>, RouteValueDictionary values): This is the mechanism by which</a:t>
            </a:r>
          </a:p>
          <a:p>
            <a:endParaRPr lang="en-US" dirty="0"/>
          </a:p>
          <a:p>
            <a:r>
              <a:rPr lang="en-US" dirty="0"/>
              <a:t>(Page 514).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270</a:t>
            </a:fld>
            <a:endParaRPr lang="en-US" dirty="0"/>
          </a:p>
        </p:txBody>
      </p:sp>
    </p:spTree>
    <p:extLst>
      <p:ext uri="{BB962C8B-B14F-4D97-AF65-F5344CB8AC3E}">
        <p14:creationId xmlns:p14="http://schemas.microsoft.com/office/powerpoint/2010/main" val="5954638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Custom Route Handler</a:t>
            </a:r>
          </a:p>
        </p:txBody>
      </p:sp>
      <p:sp>
        <p:nvSpPr>
          <p:cNvPr id="3" name="Content Placeholder 2"/>
          <p:cNvSpPr>
            <a:spLocks noGrp="1"/>
          </p:cNvSpPr>
          <p:nvPr>
            <p:ph idx="1"/>
          </p:nvPr>
        </p:nvSpPr>
        <p:spPr/>
        <p:txBody>
          <a:bodyPr/>
          <a:lstStyle/>
          <a:p>
            <a:r>
              <a:rPr lang="en-US" dirty="0" smtClean="0"/>
              <a:t>I </a:t>
            </a:r>
            <a:r>
              <a:rPr lang="en-US" dirty="0"/>
              <a:t>have relied on the MvcRouteHandler in my routes because it connects the routing system to the MVC Framework, the focus of this book. Even so, the routing system lets me define my own route handler by implementing the IRouteHandler interface. Listing 16-22 shows the content of the </a:t>
            </a:r>
            <a:r>
              <a:rPr lang="en-US" dirty="0" err="1"/>
              <a:t>CustomRouteHandler.cs</a:t>
            </a:r>
            <a:r>
              <a:rPr lang="en-US" dirty="0"/>
              <a:t> class file that I added to the Infrastructure folder in the example project.</a:t>
            </a:r>
          </a:p>
          <a:p>
            <a:endParaRPr lang="en-US" dirty="0"/>
          </a:p>
          <a:p>
            <a:r>
              <a:rPr lang="en-US" dirty="0"/>
              <a:t>(Page 520).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271</a:t>
            </a:fld>
            <a:endParaRPr lang="en-US" dirty="0"/>
          </a:p>
        </p:txBody>
      </p:sp>
    </p:spTree>
    <p:extLst>
      <p:ext uri="{BB962C8B-B14F-4D97-AF65-F5344CB8AC3E}">
        <p14:creationId xmlns:p14="http://schemas.microsoft.com/office/powerpoint/2010/main" val="39774630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Areas</a:t>
            </a:r>
          </a:p>
        </p:txBody>
      </p:sp>
      <p:sp>
        <p:nvSpPr>
          <p:cNvPr id="3" name="Content Placeholder 2"/>
          <p:cNvSpPr>
            <a:spLocks noGrp="1"/>
          </p:cNvSpPr>
          <p:nvPr>
            <p:ph idx="1"/>
          </p:nvPr>
        </p:nvSpPr>
        <p:spPr/>
        <p:txBody>
          <a:bodyPr/>
          <a:lstStyle/>
          <a:p>
            <a:r>
              <a:rPr lang="en-US" dirty="0" smtClean="0"/>
              <a:t>The </a:t>
            </a:r>
            <a:r>
              <a:rPr lang="en-US" dirty="0"/>
              <a:t>MVC Framework supports organizing a Web application into areas, where each area represents a functional segment of the application, such as administration, billing, customer support, and so on. This is useful in a large project, where having a single set of folders for all of the controllers, views, and models, and it can become difficult to manage. Each MVC area has its own folder structure, allowing you to keep everything separate. This makes it more obvious which project elements relate to each functional area of the application, helping multiple developers to work on the project without colliding with one another. Areas are supported largely through the routing system, which is why I have chosen to cover this feature alongside URLs and routes. In this section, I will show you how to set up and use areas in your MVC projects.</a:t>
            </a:r>
          </a:p>
          <a:p>
            <a:endParaRPr lang="en-US" dirty="0"/>
          </a:p>
          <a:p>
            <a:r>
              <a:rPr lang="en-US" dirty="0"/>
              <a:t>(Page 522).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272</a:t>
            </a:fld>
            <a:endParaRPr lang="en-US" dirty="0"/>
          </a:p>
        </p:txBody>
      </p:sp>
    </p:spTree>
    <p:extLst>
      <p:ext uri="{BB962C8B-B14F-4D97-AF65-F5344CB8AC3E}">
        <p14:creationId xmlns:p14="http://schemas.microsoft.com/office/powerpoint/2010/main" val="22000258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273</a:t>
            </a:fld>
            <a:endParaRPr lang="en-US" dirty="0"/>
          </a:p>
        </p:txBody>
      </p:sp>
    </p:spTree>
    <p:extLst>
      <p:ext uri="{BB962C8B-B14F-4D97-AF65-F5344CB8AC3E}">
        <p14:creationId xmlns:p14="http://schemas.microsoft.com/office/powerpoint/2010/main" val="18543386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274</a:t>
            </a:fld>
            <a:endParaRPr lang="en-US" dirty="0"/>
          </a:p>
        </p:txBody>
      </p:sp>
    </p:spTree>
    <p:extLst>
      <p:ext uri="{BB962C8B-B14F-4D97-AF65-F5344CB8AC3E}">
        <p14:creationId xmlns:p14="http://schemas.microsoft.com/office/powerpoint/2010/main" val="32443134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275</a:t>
            </a:fld>
            <a:endParaRPr lang="en-US" dirty="0"/>
          </a:p>
        </p:txBody>
      </p:sp>
    </p:spTree>
    <p:extLst>
      <p:ext uri="{BB962C8B-B14F-4D97-AF65-F5344CB8AC3E}">
        <p14:creationId xmlns:p14="http://schemas.microsoft.com/office/powerpoint/2010/main" val="32516469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276</a:t>
            </a:fld>
            <a:endParaRPr lang="en-US" dirty="0"/>
          </a:p>
        </p:txBody>
      </p:sp>
    </p:spTree>
    <p:extLst>
      <p:ext uri="{BB962C8B-B14F-4D97-AF65-F5344CB8AC3E}">
        <p14:creationId xmlns:p14="http://schemas.microsoft.com/office/powerpoint/2010/main" val="25291849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277</a:t>
            </a:fld>
            <a:endParaRPr lang="en-US" dirty="0"/>
          </a:p>
        </p:txBody>
      </p:sp>
    </p:spTree>
    <p:extLst>
      <p:ext uri="{BB962C8B-B14F-4D97-AF65-F5344CB8AC3E}">
        <p14:creationId xmlns:p14="http://schemas.microsoft.com/office/powerpoint/2010/main" val="15536331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Routing Requests for Disk Files</a:t>
            </a:r>
          </a:p>
        </p:txBody>
      </p:sp>
      <p:sp>
        <p:nvSpPr>
          <p:cNvPr id="3" name="Content Placeholder 2"/>
          <p:cNvSpPr>
            <a:spLocks noGrp="1"/>
          </p:cNvSpPr>
          <p:nvPr>
            <p:ph idx="1"/>
          </p:nvPr>
        </p:nvSpPr>
        <p:spPr/>
        <p:txBody>
          <a:bodyPr/>
          <a:lstStyle/>
          <a:p>
            <a:r>
              <a:rPr lang="en-US" dirty="0" smtClean="0"/>
              <a:t>Not </a:t>
            </a:r>
            <a:r>
              <a:rPr lang="en-US" dirty="0"/>
              <a:t>all of the requests for an MVC application are for controllers and actions. Most applications need a way to serve content such as images, static </a:t>
            </a:r>
            <a:r>
              <a:rPr lang="en-US" dirty="0" err="1"/>
              <a:t>HTMLfiles</a:t>
            </a:r>
            <a:r>
              <a:rPr lang="en-US" dirty="0"/>
              <a:t>, JavaScript libraries, and so on. As a demonstration, I created a Content folder and added a file called StaticContent.html to it using the HTML Page item template. Listing 16-31 shows the contents of the </a:t>
            </a:r>
            <a:r>
              <a:rPr lang="en-US" dirty="0" err="1"/>
              <a:t>HTMLfile</a:t>
            </a:r>
            <a:r>
              <a:rPr lang="en-US" dirty="0"/>
              <a:t>.</a:t>
            </a:r>
          </a:p>
          <a:p>
            <a:endParaRPr lang="en-US" dirty="0"/>
          </a:p>
          <a:p>
            <a:r>
              <a:rPr lang="en-US" dirty="0"/>
              <a:t>(Page 531).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278</a:t>
            </a:fld>
            <a:endParaRPr lang="en-US" dirty="0"/>
          </a:p>
        </p:txBody>
      </p:sp>
    </p:spTree>
    <p:extLst>
      <p:ext uri="{BB962C8B-B14F-4D97-AF65-F5344CB8AC3E}">
        <p14:creationId xmlns:p14="http://schemas.microsoft.com/office/powerpoint/2010/main" val="2675756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279</a:t>
            </a:fld>
            <a:endParaRPr lang="en-US" dirty="0"/>
          </a:p>
        </p:txBody>
      </p:sp>
    </p:spTree>
    <p:extLst>
      <p:ext uri="{BB962C8B-B14F-4D97-AF65-F5344CB8AC3E}">
        <p14:creationId xmlns:p14="http://schemas.microsoft.com/office/powerpoint/2010/main" val="308212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You </a:t>
            </a:r>
            <a:r>
              <a:rPr lang="en-US" dirty="0"/>
              <a:t>can write </a:t>
            </a:r>
            <a:r>
              <a:rPr lang="en-US" dirty="0">
                <a:solidFill>
                  <a:srgbClr val="FF0000"/>
                </a:solidFill>
              </a:rPr>
              <a:t>test script</a:t>
            </a:r>
            <a:r>
              <a:rPr lang="en-US" dirty="0"/>
              <a:t>s that simulate user interactions without needing to guess which </a:t>
            </a:r>
            <a:r>
              <a:rPr lang="en-US" dirty="0" smtClean="0"/>
              <a:t>HTML element </a:t>
            </a:r>
            <a:r>
              <a:rPr lang="en-US" dirty="0"/>
              <a:t>structures, CSS classes, or IDs the framework will generate, and you do not have to worry about the structure changing unexpectedly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a:t>
            </a:fld>
            <a:endParaRPr lang="en-US" dirty="0"/>
          </a:p>
        </p:txBody>
      </p:sp>
    </p:spTree>
    <p:extLst>
      <p:ext uri="{BB962C8B-B14F-4D97-AF65-F5344CB8AC3E}">
        <p14:creationId xmlns:p14="http://schemas.microsoft.com/office/powerpoint/2010/main" val="272440775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Bypassing the Routing System</a:t>
            </a:r>
          </a:p>
        </p:txBody>
      </p:sp>
      <p:sp>
        <p:nvSpPr>
          <p:cNvPr id="3" name="Content Placeholder 2"/>
          <p:cNvSpPr>
            <a:spLocks noGrp="1"/>
          </p:cNvSpPr>
          <p:nvPr>
            <p:ph idx="1"/>
          </p:nvPr>
        </p:nvSpPr>
        <p:spPr/>
        <p:txBody>
          <a:bodyPr/>
          <a:lstStyle/>
          <a:p>
            <a:r>
              <a:rPr lang="en-US" dirty="0" smtClean="0"/>
              <a:t>Setting </a:t>
            </a:r>
            <a:r>
              <a:rPr lang="en-US" dirty="0"/>
              <a:t>the </a:t>
            </a:r>
            <a:r>
              <a:rPr lang="en-US" dirty="0" err="1"/>
              <a:t>RouteExistingFiles</a:t>
            </a:r>
            <a:r>
              <a:rPr lang="en-US" dirty="0"/>
              <a:t> property, which I demonstrated in the previous section, makes the routing system more inclusive. Requests that would normally bypass the routing system are now evaluated against the routes the application defines. The counterpart to this feature is the ability to make the routing system less inclusive and prevent URLs from being evaluated against routes. This is done using the IgnoreRoute method of the RouteCollection class, as shown in Listing 16-34.</a:t>
            </a:r>
          </a:p>
          <a:p>
            <a:endParaRPr lang="en-US" dirty="0"/>
          </a:p>
          <a:p>
            <a:r>
              <a:rPr lang="en-US" dirty="0"/>
              <a:t>(Page 536).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280</a:t>
            </a:fld>
            <a:endParaRPr lang="en-US" dirty="0"/>
          </a:p>
        </p:txBody>
      </p:sp>
    </p:spTree>
    <p:extLst>
      <p:ext uri="{BB962C8B-B14F-4D97-AF65-F5344CB8AC3E}">
        <p14:creationId xmlns:p14="http://schemas.microsoft.com/office/powerpoint/2010/main" val="7070768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URL Schema Best Practices</a:t>
            </a:r>
          </a:p>
        </p:txBody>
      </p:sp>
      <p:sp>
        <p:nvSpPr>
          <p:cNvPr id="3" name="Content Placeholder 2"/>
          <p:cNvSpPr>
            <a:spLocks noGrp="1"/>
          </p:cNvSpPr>
          <p:nvPr>
            <p:ph idx="1"/>
          </p:nvPr>
        </p:nvSpPr>
        <p:spPr/>
        <p:txBody>
          <a:bodyPr/>
          <a:lstStyle/>
          <a:p>
            <a:r>
              <a:rPr lang="en-US" dirty="0" smtClean="0"/>
              <a:t>After </a:t>
            </a:r>
            <a:r>
              <a:rPr lang="en-US" dirty="0"/>
              <a:t>all of this, you may be left wondering where to start in designing your own </a:t>
            </a:r>
            <a:r>
              <a:rPr lang="en-US" dirty="0" err="1"/>
              <a:t>URLschema</a:t>
            </a:r>
            <a:r>
              <a:rPr lang="en-US" dirty="0"/>
              <a:t>. You could just accept the default schema that Visual Studio generates for you, but there are benefits in giving your schema some thought. In recent years, the design of an application’s URLs have been taken increasingly seriously and a few important design principles have emerged. If you follow these design patterns, you will improve the usability, compatibility, and search-engine rankings of your applications.</a:t>
            </a:r>
          </a:p>
          <a:p>
            <a:endParaRPr lang="en-US" dirty="0"/>
          </a:p>
          <a:p>
            <a:r>
              <a:rPr lang="en-US" dirty="0"/>
              <a:t>(Page 537).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281</a:t>
            </a:fld>
            <a:endParaRPr lang="en-US" dirty="0"/>
          </a:p>
        </p:txBody>
      </p:sp>
    </p:spTree>
    <p:extLst>
      <p:ext uri="{BB962C8B-B14F-4D97-AF65-F5344CB8AC3E}">
        <p14:creationId xmlns:p14="http://schemas.microsoft.com/office/powerpoint/2010/main" val="30868949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Controllers &amp; Actions</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282</a:t>
            </a:fld>
            <a:endParaRPr lang="en-US"/>
          </a:p>
        </p:txBody>
      </p:sp>
      <p:sp>
        <p:nvSpPr>
          <p:cNvPr id="7" name="Text Placeholder 6"/>
          <p:cNvSpPr>
            <a:spLocks noGrp="1"/>
          </p:cNvSpPr>
          <p:nvPr>
            <p:ph type="body" sz="quarter" idx="16"/>
          </p:nvPr>
        </p:nvSpPr>
        <p:spPr/>
        <p:txBody>
          <a:bodyPr/>
          <a:lstStyle/>
          <a:p>
            <a:r>
              <a:rPr lang="en-US" dirty="0" smtClean="0"/>
              <a:t>17</a:t>
            </a:r>
            <a:endParaRPr lang="en-US" dirty="0"/>
          </a:p>
        </p:txBody>
      </p:sp>
      <p:pic>
        <p:nvPicPr>
          <p:cNvPr id="5" name="Picture 4"/>
          <p:cNvPicPr>
            <a:picLocks noChangeAspect="1"/>
          </p:cNvPicPr>
          <p:nvPr/>
        </p:nvPicPr>
        <p:blipFill>
          <a:blip r:embed="rId2"/>
          <a:stretch>
            <a:fillRect/>
          </a:stretch>
        </p:blipFill>
        <p:spPr>
          <a:xfrm>
            <a:off x="9144000" y="5059946"/>
            <a:ext cx="2714625" cy="1447800"/>
          </a:xfrm>
          <a:prstGeom prst="rect">
            <a:avLst/>
          </a:prstGeom>
          <a:ln>
            <a:solidFill>
              <a:schemeClr val="accent1"/>
            </a:solidFill>
          </a:ln>
        </p:spPr>
      </p:pic>
    </p:spTree>
    <p:extLst>
      <p:ext uri="{BB962C8B-B14F-4D97-AF65-F5344CB8AC3E}">
        <p14:creationId xmlns:p14="http://schemas.microsoft.com/office/powerpoint/2010/main" val="377582263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Every </a:t>
            </a:r>
            <a:r>
              <a:rPr lang="en-US" dirty="0">
                <a:solidFill>
                  <a:srgbClr val="FF0000"/>
                </a:solidFill>
              </a:rPr>
              <a:t>request</a:t>
            </a:r>
            <a:r>
              <a:rPr lang="en-US" dirty="0"/>
              <a:t> that comes to your </a:t>
            </a:r>
            <a:r>
              <a:rPr lang="en-US" dirty="0">
                <a:solidFill>
                  <a:srgbClr val="FF0000"/>
                </a:solidFill>
              </a:rPr>
              <a:t>application</a:t>
            </a:r>
            <a:r>
              <a:rPr lang="en-US" dirty="0"/>
              <a:t> is </a:t>
            </a:r>
            <a:r>
              <a:rPr lang="en-US" dirty="0">
                <a:solidFill>
                  <a:srgbClr val="0070C0"/>
                </a:solidFill>
              </a:rPr>
              <a:t>handled</a:t>
            </a:r>
            <a:r>
              <a:rPr lang="en-US" dirty="0"/>
              <a:t> by a </a:t>
            </a:r>
            <a:r>
              <a:rPr lang="en-US" dirty="0" smtClean="0">
                <a:solidFill>
                  <a:srgbClr val="FF0000"/>
                </a:solidFill>
              </a:rPr>
              <a:t>controller</a:t>
            </a:r>
            <a:r>
              <a:rPr lang="en-US" dirty="0" smtClean="0"/>
              <a:t>.</a:t>
            </a:r>
          </a:p>
          <a:p>
            <a:pPr lvl="1"/>
            <a:r>
              <a:rPr lang="en-US" dirty="0" smtClean="0"/>
              <a:t>The </a:t>
            </a:r>
            <a:r>
              <a:rPr lang="en-US" dirty="0"/>
              <a:t>controller is free to handle the request any way it sees fit, as long as it doesn’t stray into the areas of responsibility that belong to the model and </a:t>
            </a:r>
            <a:r>
              <a:rPr lang="en-US" dirty="0" smtClean="0"/>
              <a:t>view.</a:t>
            </a:r>
          </a:p>
          <a:p>
            <a:pPr lvl="1"/>
            <a:r>
              <a:rPr lang="en-US" dirty="0" smtClean="0"/>
              <a:t>This </a:t>
            </a:r>
            <a:r>
              <a:rPr lang="en-US" dirty="0"/>
              <a:t>means that controllers </a:t>
            </a:r>
            <a:r>
              <a:rPr lang="en-US" dirty="0">
                <a:solidFill>
                  <a:srgbClr val="0070C0"/>
                </a:solidFill>
              </a:rPr>
              <a:t>do not </a:t>
            </a:r>
            <a:r>
              <a:rPr lang="en-US" dirty="0">
                <a:solidFill>
                  <a:srgbClr val="FF0000"/>
                </a:solidFill>
              </a:rPr>
              <a:t>contain</a:t>
            </a:r>
            <a:r>
              <a:rPr lang="en-US" dirty="0"/>
              <a:t> or </a:t>
            </a:r>
            <a:r>
              <a:rPr lang="en-US" dirty="0">
                <a:solidFill>
                  <a:srgbClr val="FF0000"/>
                </a:solidFill>
              </a:rPr>
              <a:t>store data</a:t>
            </a:r>
            <a:r>
              <a:rPr lang="en-US" dirty="0"/>
              <a:t>, </a:t>
            </a:r>
            <a:r>
              <a:rPr lang="en-US" dirty="0">
                <a:solidFill>
                  <a:srgbClr val="0070C0"/>
                </a:solidFill>
              </a:rPr>
              <a:t>nor do they </a:t>
            </a:r>
            <a:r>
              <a:rPr lang="en-US" dirty="0">
                <a:solidFill>
                  <a:srgbClr val="FF0000"/>
                </a:solidFill>
              </a:rPr>
              <a:t>generate user </a:t>
            </a:r>
            <a:r>
              <a:rPr lang="en-US" dirty="0" smtClean="0">
                <a:solidFill>
                  <a:srgbClr val="FF0000"/>
                </a:solidFill>
              </a:rPr>
              <a:t>interfaces</a:t>
            </a:r>
            <a:r>
              <a:rPr lang="en-US" dirty="0" smtClean="0"/>
              <a:t>.</a:t>
            </a:r>
          </a:p>
          <a:p>
            <a:pPr lvl="1"/>
            <a:r>
              <a:rPr lang="en-US" dirty="0" smtClean="0"/>
              <a:t>In </a:t>
            </a:r>
            <a:r>
              <a:rPr lang="en-US" dirty="0"/>
              <a:t>the ASP.NET MVC Framework, controllers are .NET classes that contain the logic required to handle a </a:t>
            </a:r>
            <a:r>
              <a:rPr lang="en-US" dirty="0" smtClean="0"/>
              <a:t>request.</a:t>
            </a:r>
          </a:p>
          <a:p>
            <a:pPr lvl="1"/>
            <a:r>
              <a:rPr lang="en-US" dirty="0" smtClean="0"/>
              <a:t>In </a:t>
            </a:r>
            <a:r>
              <a:rPr lang="en-US" dirty="0"/>
              <a:t>Chapter 3, I explained that the role of the controller is to encapsulate your application </a:t>
            </a:r>
            <a:r>
              <a:rPr lang="en-US" dirty="0" smtClean="0"/>
              <a:t>logic.</a:t>
            </a:r>
          </a:p>
          <a:p>
            <a:pPr lvl="1"/>
            <a:r>
              <a:rPr lang="en-US" dirty="0" smtClean="0"/>
              <a:t>This </a:t>
            </a:r>
            <a:r>
              <a:rPr lang="en-US" dirty="0"/>
              <a:t>means that </a:t>
            </a:r>
            <a:r>
              <a:rPr lang="en-US" dirty="0">
                <a:solidFill>
                  <a:srgbClr val="FF0000"/>
                </a:solidFill>
              </a:rPr>
              <a:t>controllers</a:t>
            </a:r>
            <a:r>
              <a:rPr lang="en-US" dirty="0"/>
              <a:t> are </a:t>
            </a:r>
            <a:r>
              <a:rPr lang="en-US" dirty="0">
                <a:solidFill>
                  <a:srgbClr val="0070C0"/>
                </a:solidFill>
              </a:rPr>
              <a:t>responsible</a:t>
            </a:r>
            <a:r>
              <a:rPr lang="en-US" dirty="0"/>
              <a:t> </a:t>
            </a:r>
            <a:r>
              <a:rPr lang="en-US" dirty="0" smtClean="0"/>
              <a:t>for</a:t>
            </a:r>
          </a:p>
          <a:p>
            <a:pPr lvl="2"/>
            <a:r>
              <a:rPr lang="en-US" dirty="0" smtClean="0"/>
              <a:t>processing </a:t>
            </a:r>
            <a:r>
              <a:rPr lang="en-US" dirty="0"/>
              <a:t>incoming </a:t>
            </a:r>
            <a:r>
              <a:rPr lang="en-US" dirty="0" smtClean="0"/>
              <a:t>requests</a:t>
            </a:r>
          </a:p>
          <a:p>
            <a:pPr lvl="2"/>
            <a:r>
              <a:rPr lang="en-US" dirty="0" smtClean="0"/>
              <a:t>performing </a:t>
            </a:r>
            <a:r>
              <a:rPr lang="en-US" dirty="0"/>
              <a:t>operations on the domain </a:t>
            </a:r>
            <a:r>
              <a:rPr lang="en-US" dirty="0" smtClean="0"/>
              <a:t>model</a:t>
            </a:r>
          </a:p>
          <a:p>
            <a:pPr lvl="2"/>
            <a:r>
              <a:rPr lang="en-US" dirty="0" smtClean="0"/>
              <a:t>selecting </a:t>
            </a:r>
            <a:r>
              <a:rPr lang="en-US" dirty="0">
                <a:solidFill>
                  <a:srgbClr val="FF0000"/>
                </a:solidFill>
              </a:rPr>
              <a:t>views</a:t>
            </a:r>
            <a:r>
              <a:rPr lang="en-US" dirty="0"/>
              <a:t> to render to the </a:t>
            </a:r>
            <a:r>
              <a:rPr lang="en-US" dirty="0" smtClean="0"/>
              <a:t>user</a:t>
            </a:r>
          </a:p>
          <a:p>
            <a:pPr lvl="1"/>
            <a:r>
              <a:rPr lang="en-US" dirty="0" smtClean="0"/>
              <a:t>In </a:t>
            </a:r>
            <a:r>
              <a:rPr lang="en-US" dirty="0"/>
              <a:t>this chapter, I show you how controllers are implemented and the different ways that you can use controllers to </a:t>
            </a:r>
            <a:r>
              <a:rPr lang="en-US" dirty="0">
                <a:solidFill>
                  <a:srgbClr val="FF0000"/>
                </a:solidFill>
              </a:rPr>
              <a:t>receive</a:t>
            </a:r>
            <a:r>
              <a:rPr lang="en-US" dirty="0"/>
              <a:t> and </a:t>
            </a:r>
            <a:r>
              <a:rPr lang="en-US" dirty="0">
                <a:solidFill>
                  <a:srgbClr val="FF0000"/>
                </a:solidFill>
              </a:rPr>
              <a:t>generate </a:t>
            </a:r>
            <a:r>
              <a:rPr lang="en-US" dirty="0" smtClean="0">
                <a:solidFill>
                  <a:srgbClr val="FF0000"/>
                </a:solidFill>
              </a:rPr>
              <a:t>output</a:t>
            </a:r>
            <a:r>
              <a:rPr lang="en-US" dirty="0" smtClean="0"/>
              <a:t>.</a:t>
            </a:r>
          </a:p>
          <a:p>
            <a:pPr lvl="1"/>
            <a:r>
              <a:rPr lang="en-US" dirty="0" smtClean="0">
                <a:solidFill>
                  <a:srgbClr val="FF0000"/>
                </a:solidFill>
              </a:rPr>
              <a:t>Table </a:t>
            </a:r>
            <a:r>
              <a:rPr lang="en-US" dirty="0">
                <a:solidFill>
                  <a:srgbClr val="FF0000"/>
                </a:solidFill>
              </a:rPr>
              <a:t>17-1</a:t>
            </a:r>
            <a:r>
              <a:rPr lang="en-US" dirty="0"/>
              <a:t> provides the summary for this chapter</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283</a:t>
            </a:fld>
            <a:endParaRPr lang="en-US" dirty="0"/>
          </a:p>
        </p:txBody>
      </p:sp>
    </p:spTree>
    <p:extLst>
      <p:ext uri="{BB962C8B-B14F-4D97-AF65-F5344CB8AC3E}">
        <p14:creationId xmlns:p14="http://schemas.microsoft.com/office/powerpoint/2010/main" val="1779540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17-1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284</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0115"/>
            <a:ext cx="7549066" cy="5174228"/>
          </a:xfrm>
          <a:prstGeom prst="rect">
            <a:avLst/>
          </a:prstGeom>
          <a:ln>
            <a:solidFill>
              <a:schemeClr val="accent1"/>
            </a:solidFill>
          </a:ln>
        </p:spPr>
      </p:pic>
    </p:spTree>
    <p:extLst>
      <p:ext uri="{BB962C8B-B14F-4D97-AF65-F5344CB8AC3E}">
        <p14:creationId xmlns:p14="http://schemas.microsoft.com/office/powerpoint/2010/main" val="40783248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To </a:t>
            </a:r>
            <a:r>
              <a:rPr lang="en-US" dirty="0"/>
              <a:t>prepare for this chapter, I created a new project called </a:t>
            </a:r>
            <a:r>
              <a:rPr lang="en-US" dirty="0" err="1"/>
              <a:t>ControllersAndActions</a:t>
            </a:r>
            <a:r>
              <a:rPr lang="en-US" dirty="0"/>
              <a:t> using the Empty template, checking the option for the MVC folders and references to create a unit test project called </a:t>
            </a:r>
            <a:r>
              <a:rPr lang="en-US" dirty="0" err="1"/>
              <a:t>ControllersAndActions.Tests</a:t>
            </a:r>
            <a:r>
              <a:rPr lang="en-US" dirty="0"/>
              <a:t>. The unit tests that I create in this chapter don’t need mock implementations and so I don’t need to install the Moq package, but I do need to install the MVC package so that my tests have access to the base controller classes. Enter the following command into the Visual Studio NuGet Package Manager Console:</a:t>
            </a:r>
          </a:p>
          <a:p>
            <a:endParaRPr lang="en-US" dirty="0"/>
          </a:p>
          <a:p>
            <a:r>
              <a:rPr lang="en-US" dirty="0"/>
              <a:t>(Page 541).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285</a:t>
            </a:fld>
            <a:endParaRPr lang="en-US" dirty="0"/>
          </a:p>
        </p:txBody>
      </p:sp>
    </p:spTree>
    <p:extLst>
      <p:ext uri="{BB962C8B-B14F-4D97-AF65-F5344CB8AC3E}">
        <p14:creationId xmlns:p14="http://schemas.microsoft.com/office/powerpoint/2010/main" val="15201185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Introducing the Controller</a:t>
            </a:r>
          </a:p>
        </p:txBody>
      </p:sp>
      <p:sp>
        <p:nvSpPr>
          <p:cNvPr id="3" name="Content Placeholder 2"/>
          <p:cNvSpPr>
            <a:spLocks noGrp="1"/>
          </p:cNvSpPr>
          <p:nvPr>
            <p:ph idx="1"/>
          </p:nvPr>
        </p:nvSpPr>
        <p:spPr/>
        <p:txBody>
          <a:bodyPr/>
          <a:lstStyle/>
          <a:p>
            <a:r>
              <a:rPr lang="en-US" dirty="0" smtClean="0"/>
              <a:t>You </a:t>
            </a:r>
            <a:r>
              <a:rPr lang="en-US" dirty="0"/>
              <a:t>have seen the use of controllers in almost all of the chapters so far. Now it is time to take a step back and look behind the scenes.</a:t>
            </a:r>
          </a:p>
          <a:p>
            <a:endParaRPr lang="en-US" dirty="0"/>
          </a:p>
          <a:p>
            <a:r>
              <a:rPr lang="en-US" dirty="0"/>
              <a:t>(Page 541).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286</a:t>
            </a:fld>
            <a:endParaRPr lang="en-US" dirty="0"/>
          </a:p>
        </p:txBody>
      </p:sp>
    </p:spTree>
    <p:extLst>
      <p:ext uri="{BB962C8B-B14F-4D97-AF65-F5344CB8AC3E}">
        <p14:creationId xmlns:p14="http://schemas.microsoft.com/office/powerpoint/2010/main" val="24064339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Receiving Request Data</a:t>
            </a:r>
          </a:p>
        </p:txBody>
      </p:sp>
      <p:sp>
        <p:nvSpPr>
          <p:cNvPr id="3" name="Content Placeholder 2"/>
          <p:cNvSpPr>
            <a:spLocks noGrp="1"/>
          </p:cNvSpPr>
          <p:nvPr>
            <p:ph idx="1"/>
          </p:nvPr>
        </p:nvSpPr>
        <p:spPr/>
        <p:txBody>
          <a:bodyPr/>
          <a:lstStyle/>
          <a:p>
            <a:r>
              <a:rPr lang="en-US" dirty="0" smtClean="0"/>
              <a:t>Controllers </a:t>
            </a:r>
            <a:r>
              <a:rPr lang="en-US" dirty="0"/>
              <a:t>frequently need to </a:t>
            </a:r>
            <a:r>
              <a:rPr lang="en-US" dirty="0">
                <a:solidFill>
                  <a:srgbClr val="FF0000"/>
                </a:solidFill>
              </a:rPr>
              <a:t>access data</a:t>
            </a:r>
            <a:r>
              <a:rPr lang="en-US" dirty="0"/>
              <a:t> from the </a:t>
            </a:r>
            <a:r>
              <a:rPr lang="en-US" dirty="0">
                <a:solidFill>
                  <a:srgbClr val="FF0000"/>
                </a:solidFill>
              </a:rPr>
              <a:t>incoming request</a:t>
            </a:r>
            <a:r>
              <a:rPr lang="en-US" dirty="0"/>
              <a:t>, such </a:t>
            </a:r>
            <a:r>
              <a:rPr lang="en-US" dirty="0" smtClean="0"/>
              <a:t>as</a:t>
            </a:r>
          </a:p>
          <a:p>
            <a:pPr lvl="2"/>
            <a:r>
              <a:rPr lang="en-US" dirty="0" smtClean="0"/>
              <a:t>query </a:t>
            </a:r>
            <a:r>
              <a:rPr lang="en-US" dirty="0"/>
              <a:t>string </a:t>
            </a:r>
            <a:r>
              <a:rPr lang="en-US" dirty="0" smtClean="0"/>
              <a:t>values</a:t>
            </a:r>
          </a:p>
          <a:p>
            <a:pPr lvl="2"/>
            <a:r>
              <a:rPr lang="en-US" dirty="0" smtClean="0"/>
              <a:t>form values</a:t>
            </a:r>
          </a:p>
          <a:p>
            <a:pPr lvl="2"/>
            <a:r>
              <a:rPr lang="en-US" dirty="0" smtClean="0"/>
              <a:t>parameters </a:t>
            </a:r>
            <a:r>
              <a:rPr lang="en-US" dirty="0"/>
              <a:t>parsed from the </a:t>
            </a:r>
            <a:r>
              <a:rPr lang="en-US" dirty="0" smtClean="0"/>
              <a:t>URL by </a:t>
            </a:r>
            <a:r>
              <a:rPr lang="en-US" dirty="0"/>
              <a:t>the routing </a:t>
            </a:r>
            <a:r>
              <a:rPr lang="en-US" dirty="0" smtClean="0"/>
              <a:t>system</a:t>
            </a:r>
          </a:p>
          <a:p>
            <a:pPr lvl="1"/>
            <a:r>
              <a:rPr lang="en-US" dirty="0" smtClean="0"/>
              <a:t>There </a:t>
            </a:r>
            <a:r>
              <a:rPr lang="en-US" dirty="0"/>
              <a:t>are three main ways to access that </a:t>
            </a:r>
            <a:r>
              <a:rPr lang="en-US" dirty="0" smtClean="0"/>
              <a:t>data:</a:t>
            </a:r>
          </a:p>
          <a:p>
            <a:pPr lvl="2"/>
            <a:r>
              <a:rPr lang="en-US" dirty="0" smtClean="0"/>
              <a:t>Extract </a:t>
            </a:r>
            <a:r>
              <a:rPr lang="en-US" dirty="0"/>
              <a:t>it from a set of context </a:t>
            </a:r>
            <a:r>
              <a:rPr lang="en-US" dirty="0" smtClean="0"/>
              <a:t>objects</a:t>
            </a:r>
          </a:p>
          <a:p>
            <a:pPr lvl="2"/>
            <a:r>
              <a:rPr lang="en-US" dirty="0" smtClean="0"/>
              <a:t>Have </a:t>
            </a:r>
            <a:r>
              <a:rPr lang="en-US" dirty="0"/>
              <a:t>the data passed as parameters to your action </a:t>
            </a:r>
            <a:r>
              <a:rPr lang="en-US" dirty="0" smtClean="0"/>
              <a:t>method</a:t>
            </a:r>
          </a:p>
          <a:p>
            <a:pPr lvl="2"/>
            <a:r>
              <a:rPr lang="en-US" dirty="0" smtClean="0"/>
              <a:t>Explicitly </a:t>
            </a:r>
            <a:r>
              <a:rPr lang="en-US" dirty="0"/>
              <a:t>invoke the framework’s model binding </a:t>
            </a:r>
            <a:r>
              <a:rPr lang="en-US" dirty="0" smtClean="0"/>
              <a:t>feature.</a:t>
            </a:r>
          </a:p>
          <a:p>
            <a:pPr lvl="1"/>
            <a:r>
              <a:rPr lang="en-US" dirty="0" smtClean="0"/>
              <a:t>Here</a:t>
            </a:r>
            <a:r>
              <a:rPr lang="en-US" dirty="0"/>
              <a:t>, I look at the approaches for getting input for your action methods, focusing on using context</a:t>
            </a:r>
          </a:p>
          <a:p>
            <a:endParaRPr lang="en-US" dirty="0"/>
          </a:p>
          <a:p>
            <a:r>
              <a:rPr lang="en-US" dirty="0"/>
              <a:t>(Page 546).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287</a:t>
            </a:fld>
            <a:endParaRPr lang="en-US" dirty="0"/>
          </a:p>
        </p:txBody>
      </p:sp>
    </p:spTree>
    <p:extLst>
      <p:ext uri="{BB962C8B-B14F-4D97-AF65-F5344CB8AC3E}">
        <p14:creationId xmlns:p14="http://schemas.microsoft.com/office/powerpoint/2010/main" val="308585443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Producing Output</a:t>
            </a:r>
          </a:p>
        </p:txBody>
      </p:sp>
      <p:sp>
        <p:nvSpPr>
          <p:cNvPr id="3" name="Content Placeholder 2"/>
          <p:cNvSpPr>
            <a:spLocks noGrp="1"/>
          </p:cNvSpPr>
          <p:nvPr>
            <p:ph idx="1"/>
          </p:nvPr>
        </p:nvSpPr>
        <p:spPr/>
        <p:txBody>
          <a:bodyPr/>
          <a:lstStyle/>
          <a:p>
            <a:r>
              <a:rPr lang="en-US" dirty="0" smtClean="0"/>
              <a:t>After </a:t>
            </a:r>
            <a:r>
              <a:rPr lang="en-US" dirty="0"/>
              <a:t>a controller has </a:t>
            </a:r>
            <a:r>
              <a:rPr lang="en-US" dirty="0">
                <a:solidFill>
                  <a:srgbClr val="0070C0"/>
                </a:solidFill>
              </a:rPr>
              <a:t>finished</a:t>
            </a:r>
            <a:r>
              <a:rPr lang="en-US" dirty="0"/>
              <a:t> </a:t>
            </a:r>
            <a:r>
              <a:rPr lang="en-US" dirty="0">
                <a:solidFill>
                  <a:srgbClr val="FF0000"/>
                </a:solidFill>
              </a:rPr>
              <a:t>processing </a:t>
            </a:r>
            <a:r>
              <a:rPr lang="en-US" dirty="0">
                <a:solidFill>
                  <a:srgbClr val="0070C0"/>
                </a:solidFill>
              </a:rPr>
              <a:t>a</a:t>
            </a:r>
            <a:r>
              <a:rPr lang="en-US" dirty="0">
                <a:solidFill>
                  <a:srgbClr val="FF0000"/>
                </a:solidFill>
              </a:rPr>
              <a:t> request</a:t>
            </a:r>
            <a:r>
              <a:rPr lang="en-US" dirty="0"/>
              <a:t>, it usually needs to </a:t>
            </a:r>
            <a:r>
              <a:rPr lang="en-US" dirty="0">
                <a:solidFill>
                  <a:srgbClr val="FF0000"/>
                </a:solidFill>
              </a:rPr>
              <a:t>generate</a:t>
            </a:r>
            <a:r>
              <a:rPr lang="en-US" dirty="0">
                <a:solidFill>
                  <a:srgbClr val="0070C0"/>
                </a:solidFill>
              </a:rPr>
              <a:t> a </a:t>
            </a:r>
            <a:r>
              <a:rPr lang="en-US" dirty="0" smtClean="0">
                <a:solidFill>
                  <a:srgbClr val="FF0000"/>
                </a:solidFill>
              </a:rPr>
              <a:t>response</a:t>
            </a:r>
            <a:r>
              <a:rPr lang="en-US" dirty="0" smtClean="0"/>
              <a:t>.</a:t>
            </a:r>
          </a:p>
          <a:p>
            <a:pPr lvl="1"/>
            <a:r>
              <a:rPr lang="en-US" dirty="0" smtClean="0"/>
              <a:t>When </a:t>
            </a:r>
            <a:r>
              <a:rPr lang="en-US" dirty="0"/>
              <a:t>I created the bare-metal controller by implementing the IController interface directly, I needed to take responsibility </a:t>
            </a:r>
            <a:r>
              <a:rPr lang="en-US" dirty="0" smtClean="0"/>
              <a:t>for</a:t>
            </a:r>
          </a:p>
          <a:p>
            <a:pPr lvl="2"/>
            <a:r>
              <a:rPr lang="en-US" dirty="0" smtClean="0"/>
              <a:t>every </a:t>
            </a:r>
            <a:r>
              <a:rPr lang="en-US" dirty="0"/>
              <a:t>aspect of processing a </a:t>
            </a:r>
            <a:r>
              <a:rPr lang="en-US" dirty="0" smtClean="0"/>
              <a:t>request,</a:t>
            </a:r>
          </a:p>
          <a:p>
            <a:pPr lvl="2"/>
            <a:r>
              <a:rPr lang="en-US" dirty="0" smtClean="0"/>
              <a:t>including </a:t>
            </a:r>
            <a:r>
              <a:rPr lang="en-US" dirty="0"/>
              <a:t>generating the response to the </a:t>
            </a:r>
            <a:r>
              <a:rPr lang="en-US" dirty="0" smtClean="0"/>
              <a:t>client</a:t>
            </a:r>
          </a:p>
          <a:p>
            <a:pPr lvl="1"/>
            <a:r>
              <a:rPr lang="en-US" dirty="0" smtClean="0"/>
              <a:t>If </a:t>
            </a:r>
            <a:r>
              <a:rPr lang="en-US" dirty="0"/>
              <a:t>I want to send an </a:t>
            </a:r>
            <a:r>
              <a:rPr lang="en-US" dirty="0" smtClean="0"/>
              <a:t>HTML response</a:t>
            </a:r>
            <a:r>
              <a:rPr lang="en-US" dirty="0"/>
              <a:t>, for example, then I must create and assemble the </a:t>
            </a:r>
            <a:r>
              <a:rPr lang="en-US" dirty="0">
                <a:solidFill>
                  <a:srgbClr val="FF0000"/>
                </a:solidFill>
              </a:rPr>
              <a:t>HTML data</a:t>
            </a:r>
            <a:r>
              <a:rPr lang="en-US" dirty="0"/>
              <a:t> and send it to the client using the </a:t>
            </a:r>
            <a:r>
              <a:rPr lang="en-US" dirty="0">
                <a:solidFill>
                  <a:srgbClr val="FF0000"/>
                </a:solidFill>
              </a:rPr>
              <a:t>Response.Write</a:t>
            </a:r>
            <a:r>
              <a:rPr lang="en-US" dirty="0"/>
              <a:t> </a:t>
            </a:r>
            <a:r>
              <a:rPr lang="en-US" dirty="0" smtClean="0">
                <a:solidFill>
                  <a:srgbClr val="0070C0"/>
                </a:solidFill>
              </a:rPr>
              <a:t>method</a:t>
            </a:r>
            <a:r>
              <a:rPr lang="en-US" dirty="0" smtClean="0"/>
              <a:t>.</a:t>
            </a:r>
          </a:p>
          <a:p>
            <a:pPr lvl="1"/>
            <a:r>
              <a:rPr lang="en-US" dirty="0" smtClean="0"/>
              <a:t>Similarly</a:t>
            </a:r>
            <a:r>
              <a:rPr lang="en-US" dirty="0"/>
              <a:t>, if I want to redirect the user’s browser to another URL, I need to call the </a:t>
            </a:r>
            <a:r>
              <a:rPr lang="en-US" dirty="0">
                <a:solidFill>
                  <a:srgbClr val="FF0000"/>
                </a:solidFill>
              </a:rPr>
              <a:t>Response.Redirect</a:t>
            </a:r>
            <a:r>
              <a:rPr lang="en-US" dirty="0"/>
              <a:t> </a:t>
            </a:r>
            <a:r>
              <a:rPr lang="en-US" dirty="0">
                <a:solidFill>
                  <a:srgbClr val="0070C0"/>
                </a:solidFill>
              </a:rPr>
              <a:t>method</a:t>
            </a:r>
            <a:r>
              <a:rPr lang="en-US" dirty="0"/>
              <a:t> and pass the URL I am interested in </a:t>
            </a:r>
            <a:r>
              <a:rPr lang="en-US" dirty="0" smtClean="0"/>
              <a:t>directly.</a:t>
            </a:r>
          </a:p>
          <a:p>
            <a:pPr lvl="1"/>
            <a:r>
              <a:rPr lang="en-US" dirty="0" smtClean="0"/>
              <a:t>Both </a:t>
            </a:r>
            <a:r>
              <a:rPr lang="en-US" dirty="0"/>
              <a:t>of these approaches are shown in </a:t>
            </a:r>
            <a:r>
              <a:rPr lang="en-US" dirty="0">
                <a:solidFill>
                  <a:srgbClr val="FF0000"/>
                </a:solidFill>
              </a:rPr>
              <a:t>Listing 17-7</a:t>
            </a:r>
            <a:r>
              <a:rPr lang="en-US" dirty="0"/>
              <a:t>, which shows enhancements to the </a:t>
            </a:r>
            <a:r>
              <a:rPr lang="en-US" dirty="0">
                <a:solidFill>
                  <a:srgbClr val="FF0000"/>
                </a:solidFill>
              </a:rPr>
              <a:t>BasicController</a:t>
            </a:r>
            <a:r>
              <a:rPr lang="en-US" dirty="0"/>
              <a:t> </a:t>
            </a:r>
            <a:r>
              <a:rPr lang="en-US" dirty="0">
                <a:solidFill>
                  <a:srgbClr val="0070C0"/>
                </a:solidFill>
              </a:rPr>
              <a:t>class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288</a:t>
            </a:fld>
            <a:endParaRPr lang="en-US" dirty="0"/>
          </a:p>
        </p:txBody>
      </p:sp>
    </p:spTree>
    <p:extLst>
      <p:ext uri="{BB962C8B-B14F-4D97-AF65-F5344CB8AC3E}">
        <p14:creationId xmlns:p14="http://schemas.microsoft.com/office/powerpoint/2010/main" val="3519645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17-7</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289</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4093"/>
            <a:ext cx="7168651" cy="4838235"/>
          </a:xfrm>
          <a:prstGeom prst="rect">
            <a:avLst/>
          </a:prstGeom>
          <a:ln>
            <a:solidFill>
              <a:schemeClr val="accent1"/>
            </a:solidFill>
          </a:ln>
        </p:spPr>
      </p:pic>
    </p:spTree>
    <p:extLst>
      <p:ext uri="{BB962C8B-B14F-4D97-AF65-F5344CB8AC3E}">
        <p14:creationId xmlns:p14="http://schemas.microsoft.com/office/powerpoint/2010/main" val="216597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Powerful Routing System</a:t>
            </a:r>
          </a:p>
        </p:txBody>
      </p:sp>
      <p:sp>
        <p:nvSpPr>
          <p:cNvPr id="3" name="Content Placeholder 2"/>
          <p:cNvSpPr>
            <a:spLocks noGrp="1"/>
          </p:cNvSpPr>
          <p:nvPr>
            <p:ph idx="1"/>
          </p:nvPr>
        </p:nvSpPr>
        <p:spPr/>
        <p:txBody>
          <a:bodyPr/>
          <a:lstStyle/>
          <a:p>
            <a:r>
              <a:rPr lang="en-US" dirty="0" smtClean="0"/>
              <a:t>The </a:t>
            </a:r>
            <a:r>
              <a:rPr lang="en-US" dirty="0">
                <a:solidFill>
                  <a:srgbClr val="0070C0"/>
                </a:solidFill>
              </a:rPr>
              <a:t>style</a:t>
            </a:r>
            <a:r>
              <a:rPr lang="en-US" dirty="0">
                <a:solidFill>
                  <a:srgbClr val="FF0000"/>
                </a:solidFill>
              </a:rPr>
              <a:t> </a:t>
            </a:r>
            <a:r>
              <a:rPr lang="en-US" dirty="0">
                <a:solidFill>
                  <a:srgbClr val="0070C0"/>
                </a:solidFill>
              </a:rPr>
              <a:t>of</a:t>
            </a:r>
            <a:r>
              <a:rPr lang="en-US" dirty="0">
                <a:solidFill>
                  <a:srgbClr val="FF0000"/>
                </a:solidFill>
              </a:rPr>
              <a:t> URLs</a:t>
            </a:r>
            <a:r>
              <a:rPr lang="en-US" dirty="0"/>
              <a:t> has evolved as </a:t>
            </a:r>
            <a:r>
              <a:rPr lang="en-US" dirty="0">
                <a:solidFill>
                  <a:srgbClr val="FF0000"/>
                </a:solidFill>
              </a:rPr>
              <a:t>Web application technology</a:t>
            </a:r>
            <a:r>
              <a:rPr lang="en-US" dirty="0"/>
              <a:t> has </a:t>
            </a:r>
            <a:r>
              <a:rPr lang="en-US" dirty="0">
                <a:solidFill>
                  <a:srgbClr val="0070C0"/>
                </a:solidFill>
              </a:rPr>
              <a:t>improved</a:t>
            </a:r>
            <a:r>
              <a:rPr lang="en-US" dirty="0"/>
              <a:t>. URLs like this one:</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smtClean="0"/>
          </a:p>
          <a:p>
            <a:pPr lvl="1"/>
            <a:r>
              <a:rPr lang="en-US" dirty="0" smtClean="0"/>
              <a:t>There </a:t>
            </a:r>
            <a:r>
              <a:rPr lang="en-US" dirty="0"/>
              <a:t>are some good reasons for caring about the </a:t>
            </a:r>
            <a:r>
              <a:rPr lang="en-US" dirty="0">
                <a:solidFill>
                  <a:srgbClr val="FF0000"/>
                </a:solidFill>
              </a:rPr>
              <a:t>structure of </a:t>
            </a:r>
            <a:r>
              <a:rPr lang="en-US" dirty="0" smtClean="0">
                <a:solidFill>
                  <a:srgbClr val="FF0000"/>
                </a:solidFill>
              </a:rPr>
              <a:t>URLs</a:t>
            </a:r>
            <a:r>
              <a:rPr lang="en-US" dirty="0" smtClean="0"/>
              <a:t>.</a:t>
            </a:r>
          </a:p>
          <a:p>
            <a:pPr lvl="2"/>
            <a:r>
              <a:rPr lang="en-US" dirty="0" smtClean="0"/>
              <a:t>First</a:t>
            </a:r>
            <a:r>
              <a:rPr lang="en-US" dirty="0"/>
              <a:t>, </a:t>
            </a:r>
            <a:r>
              <a:rPr lang="en-US" dirty="0">
                <a:solidFill>
                  <a:srgbClr val="FF0000"/>
                </a:solidFill>
              </a:rPr>
              <a:t>search engines</a:t>
            </a:r>
            <a:r>
              <a:rPr lang="en-US" dirty="0"/>
              <a:t> give </a:t>
            </a:r>
            <a:r>
              <a:rPr lang="en-US" dirty="0">
                <a:solidFill>
                  <a:srgbClr val="FF0000"/>
                </a:solidFill>
              </a:rPr>
              <a:t>weight</a:t>
            </a:r>
            <a:r>
              <a:rPr lang="en-US" dirty="0"/>
              <a:t> to </a:t>
            </a:r>
            <a:r>
              <a:rPr lang="en-US" dirty="0">
                <a:solidFill>
                  <a:srgbClr val="FF0000"/>
                </a:solidFill>
              </a:rPr>
              <a:t>keywords</a:t>
            </a:r>
            <a:r>
              <a:rPr lang="en-US" dirty="0"/>
              <a:t> found in a URL. A search for “rent in Chicago” is much more likely to turn up the simpler </a:t>
            </a:r>
            <a:r>
              <a:rPr lang="en-US" dirty="0" smtClean="0"/>
              <a:t>URL.</a:t>
            </a:r>
          </a:p>
          <a:p>
            <a:pPr lvl="2"/>
            <a:r>
              <a:rPr lang="en-US" dirty="0" smtClean="0"/>
              <a:t>Second</a:t>
            </a:r>
            <a:r>
              <a:rPr lang="en-US" dirty="0"/>
              <a:t>, many </a:t>
            </a:r>
            <a:r>
              <a:rPr lang="en-US" dirty="0">
                <a:solidFill>
                  <a:srgbClr val="FF0000"/>
                </a:solidFill>
              </a:rPr>
              <a:t>Web users</a:t>
            </a:r>
            <a:r>
              <a:rPr lang="en-US" dirty="0"/>
              <a:t> are now </a:t>
            </a:r>
            <a:r>
              <a:rPr lang="en-US" dirty="0">
                <a:solidFill>
                  <a:srgbClr val="0070C0"/>
                </a:solidFill>
              </a:rPr>
              <a:t>savvy</a:t>
            </a:r>
            <a:r>
              <a:rPr lang="en-US" dirty="0"/>
              <a:t> enough to </a:t>
            </a:r>
            <a:r>
              <a:rPr lang="en-US" dirty="0">
                <a:solidFill>
                  <a:srgbClr val="FF0000"/>
                </a:solidFill>
              </a:rPr>
              <a:t>understand a URL</a:t>
            </a:r>
            <a:r>
              <a:rPr lang="en-US" dirty="0"/>
              <a:t>, and </a:t>
            </a:r>
            <a:r>
              <a:rPr lang="en-US" dirty="0">
                <a:solidFill>
                  <a:srgbClr val="0070C0"/>
                </a:solidFill>
              </a:rPr>
              <a:t>appreciate</a:t>
            </a:r>
            <a:r>
              <a:rPr lang="en-US" dirty="0"/>
              <a:t> the option of navigating by </a:t>
            </a:r>
            <a:r>
              <a:rPr lang="en-US" dirty="0">
                <a:solidFill>
                  <a:srgbClr val="FF0000"/>
                </a:solidFill>
              </a:rPr>
              <a:t>typing </a:t>
            </a:r>
            <a:r>
              <a:rPr lang="en-US" dirty="0">
                <a:solidFill>
                  <a:srgbClr val="0070C0"/>
                </a:solidFill>
              </a:rPr>
              <a:t>it</a:t>
            </a:r>
            <a:r>
              <a:rPr lang="en-US" dirty="0"/>
              <a:t> into their browser’s </a:t>
            </a:r>
            <a:r>
              <a:rPr lang="en-US" dirty="0">
                <a:solidFill>
                  <a:srgbClr val="FF0000"/>
                </a:solidFill>
              </a:rPr>
              <a:t>address </a:t>
            </a:r>
            <a:r>
              <a:rPr lang="en-US" dirty="0" smtClean="0">
                <a:solidFill>
                  <a:srgbClr val="FF0000"/>
                </a:solidFill>
              </a:rPr>
              <a:t>bar</a:t>
            </a:r>
            <a:r>
              <a:rPr lang="en-US" dirty="0" smtClean="0"/>
              <a:t>.</a:t>
            </a:r>
          </a:p>
          <a:p>
            <a:pPr lvl="2"/>
            <a:r>
              <a:rPr lang="en-US" dirty="0" smtClean="0"/>
              <a:t>Third</a:t>
            </a:r>
            <a:r>
              <a:rPr lang="en-US" dirty="0"/>
              <a:t>, when someone </a:t>
            </a:r>
            <a:r>
              <a:rPr lang="en-US" dirty="0">
                <a:solidFill>
                  <a:srgbClr val="0070C0"/>
                </a:solidFill>
              </a:rPr>
              <a:t>understands</a:t>
            </a:r>
            <a:r>
              <a:rPr lang="en-US" dirty="0"/>
              <a:t> the </a:t>
            </a:r>
            <a:r>
              <a:rPr lang="en-US" dirty="0">
                <a:solidFill>
                  <a:srgbClr val="0070C0"/>
                </a:solidFill>
              </a:rPr>
              <a:t>structure</a:t>
            </a:r>
            <a:r>
              <a:rPr lang="en-US" dirty="0"/>
              <a:t> of a </a:t>
            </a:r>
            <a:r>
              <a:rPr lang="en-US" dirty="0">
                <a:solidFill>
                  <a:srgbClr val="FF0000"/>
                </a:solidFill>
              </a:rPr>
              <a:t>URL</a:t>
            </a:r>
            <a:r>
              <a:rPr lang="en-US" dirty="0"/>
              <a:t>, they are </a:t>
            </a:r>
            <a:r>
              <a:rPr lang="en-US" dirty="0">
                <a:solidFill>
                  <a:srgbClr val="0070C0"/>
                </a:solidFill>
              </a:rPr>
              <a:t>more likely </a:t>
            </a:r>
            <a:r>
              <a:rPr lang="en-US" dirty="0"/>
              <a:t>to </a:t>
            </a:r>
            <a:r>
              <a:rPr lang="en-US" dirty="0">
                <a:solidFill>
                  <a:srgbClr val="FF0000"/>
                </a:solidFill>
              </a:rPr>
              <a:t>link</a:t>
            </a:r>
            <a:r>
              <a:rPr lang="en-US" dirty="0"/>
              <a:t> to it, </a:t>
            </a:r>
            <a:r>
              <a:rPr lang="en-US" dirty="0">
                <a:solidFill>
                  <a:srgbClr val="FF0000"/>
                </a:solidFill>
              </a:rPr>
              <a:t>share</a:t>
            </a:r>
            <a:r>
              <a:rPr lang="en-US" dirty="0"/>
              <a:t> it with a friend, or even </a:t>
            </a:r>
            <a:r>
              <a:rPr lang="en-US" dirty="0">
                <a:solidFill>
                  <a:srgbClr val="0070C0"/>
                </a:solidFill>
              </a:rPr>
              <a:t>read it aloud </a:t>
            </a:r>
            <a:r>
              <a:rPr lang="en-US" dirty="0"/>
              <a:t>over the </a:t>
            </a:r>
            <a:r>
              <a:rPr lang="en-US" dirty="0" smtClean="0">
                <a:solidFill>
                  <a:srgbClr val="FF0000"/>
                </a:solidFill>
              </a:rPr>
              <a:t>phone</a:t>
            </a:r>
            <a:r>
              <a:rPr lang="en-US" dirty="0" smtClean="0"/>
              <a:t>.</a:t>
            </a:r>
          </a:p>
          <a:p>
            <a:pPr lvl="2"/>
            <a:r>
              <a:rPr lang="en-US" dirty="0" smtClean="0"/>
              <a:t>Fourth</a:t>
            </a:r>
            <a:r>
              <a:rPr lang="en-US" dirty="0"/>
              <a:t>, it </a:t>
            </a:r>
            <a:r>
              <a:rPr lang="en-US" dirty="0">
                <a:solidFill>
                  <a:srgbClr val="FF0000"/>
                </a:solidFill>
              </a:rPr>
              <a:t>doesn’t expose</a:t>
            </a:r>
            <a:r>
              <a:rPr lang="en-US" dirty="0"/>
              <a:t> the </a:t>
            </a:r>
            <a:r>
              <a:rPr lang="en-US" dirty="0">
                <a:solidFill>
                  <a:srgbClr val="FF0000"/>
                </a:solidFill>
              </a:rPr>
              <a:t>technical details</a:t>
            </a:r>
            <a:r>
              <a:rPr lang="en-US" dirty="0"/>
              <a:t>, folder, and file name structure of your application to the public Internet, so you are free to </a:t>
            </a:r>
            <a:r>
              <a:rPr lang="en-US" dirty="0">
                <a:solidFill>
                  <a:srgbClr val="FF0000"/>
                </a:solidFill>
              </a:rPr>
              <a:t>change</a:t>
            </a:r>
            <a:r>
              <a:rPr lang="en-US" dirty="0"/>
              <a:t> the </a:t>
            </a:r>
            <a:r>
              <a:rPr lang="en-US" dirty="0">
                <a:solidFill>
                  <a:srgbClr val="0070C0"/>
                </a:solidFill>
              </a:rPr>
              <a:t>underlying</a:t>
            </a:r>
            <a:r>
              <a:rPr lang="en-US" dirty="0"/>
              <a:t> </a:t>
            </a:r>
            <a:r>
              <a:rPr lang="en-US" dirty="0">
                <a:solidFill>
                  <a:srgbClr val="FF0000"/>
                </a:solidFill>
              </a:rPr>
              <a:t>implementation</a:t>
            </a:r>
            <a:r>
              <a:rPr lang="en-US" dirty="0"/>
              <a:t> </a:t>
            </a:r>
            <a:r>
              <a:rPr lang="en-US" dirty="0">
                <a:solidFill>
                  <a:srgbClr val="0070C0"/>
                </a:solidFill>
              </a:rPr>
              <a:t>without</a:t>
            </a:r>
            <a:r>
              <a:rPr lang="en-US" dirty="0"/>
              <a:t> </a:t>
            </a:r>
            <a:r>
              <a:rPr lang="en-US" dirty="0">
                <a:solidFill>
                  <a:srgbClr val="FF0000"/>
                </a:solidFill>
              </a:rPr>
              <a:t>breaking</a:t>
            </a:r>
            <a:r>
              <a:rPr lang="en-US" dirty="0"/>
              <a:t> all your </a:t>
            </a:r>
            <a:r>
              <a:rPr lang="en-US" dirty="0">
                <a:solidFill>
                  <a:srgbClr val="FF0000"/>
                </a:solidFill>
              </a:rPr>
              <a:t>incoming links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1486" y="1746505"/>
            <a:ext cx="6402840" cy="1451310"/>
          </a:xfrm>
          <a:prstGeom prst="rect">
            <a:avLst/>
          </a:prstGeom>
          <a:ln>
            <a:solidFill>
              <a:schemeClr val="accent1"/>
            </a:solidFill>
          </a:ln>
        </p:spPr>
      </p:pic>
    </p:spTree>
    <p:extLst>
      <p:ext uri="{BB962C8B-B14F-4D97-AF65-F5344CB8AC3E}">
        <p14:creationId xmlns:p14="http://schemas.microsoft.com/office/powerpoint/2010/main" val="40039717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Action Results</a:t>
            </a:r>
          </a:p>
        </p:txBody>
      </p:sp>
      <p:sp>
        <p:nvSpPr>
          <p:cNvPr id="3" name="Content Placeholder 2"/>
          <p:cNvSpPr>
            <a:spLocks noGrp="1"/>
          </p:cNvSpPr>
          <p:nvPr>
            <p:ph idx="1"/>
          </p:nvPr>
        </p:nvSpPr>
        <p:spPr/>
        <p:txBody>
          <a:bodyPr/>
          <a:lstStyle/>
          <a:p>
            <a:r>
              <a:rPr lang="en-US" dirty="0" smtClean="0"/>
              <a:t>The </a:t>
            </a:r>
            <a:r>
              <a:rPr lang="en-US" dirty="0"/>
              <a:t>MVC Framework uses action results to separate </a:t>
            </a:r>
            <a:r>
              <a:rPr lang="en-US" dirty="0">
                <a:solidFill>
                  <a:srgbClr val="FF0000"/>
                </a:solidFill>
              </a:rPr>
              <a:t>stating intentions</a:t>
            </a:r>
            <a:r>
              <a:rPr lang="en-US" dirty="0"/>
              <a:t> from </a:t>
            </a:r>
            <a:r>
              <a:rPr lang="en-US" dirty="0">
                <a:solidFill>
                  <a:srgbClr val="FF0000"/>
                </a:solidFill>
              </a:rPr>
              <a:t>executing </a:t>
            </a:r>
            <a:r>
              <a:rPr lang="en-US" dirty="0" smtClean="0">
                <a:solidFill>
                  <a:srgbClr val="FF0000"/>
                </a:solidFill>
              </a:rPr>
              <a:t>intentions</a:t>
            </a:r>
            <a:r>
              <a:rPr lang="en-US" dirty="0" smtClean="0"/>
              <a:t>.</a:t>
            </a:r>
          </a:p>
          <a:p>
            <a:pPr lvl="1"/>
            <a:r>
              <a:rPr lang="en-US" dirty="0" smtClean="0"/>
              <a:t>The </a:t>
            </a:r>
            <a:r>
              <a:rPr lang="en-US" dirty="0"/>
              <a:t>concept is simple once you have mastered it, but it takes a while to get your head around the approach at first because there is a little bit of indirection going on.</a:t>
            </a:r>
          </a:p>
          <a:p>
            <a:pPr lvl="1"/>
            <a:r>
              <a:rPr lang="en-US" dirty="0"/>
              <a:t>Instead of working directly with the </a:t>
            </a:r>
            <a:r>
              <a:rPr lang="en-US" dirty="0">
                <a:solidFill>
                  <a:srgbClr val="FF0000"/>
                </a:solidFill>
              </a:rPr>
              <a:t>Response </a:t>
            </a:r>
            <a:r>
              <a:rPr lang="en-US" dirty="0">
                <a:solidFill>
                  <a:srgbClr val="0070C0"/>
                </a:solidFill>
              </a:rPr>
              <a:t>object</a:t>
            </a:r>
            <a:r>
              <a:rPr lang="en-US" dirty="0"/>
              <a:t>, action methods return an object derived from the </a:t>
            </a:r>
            <a:r>
              <a:rPr lang="en-US" dirty="0">
                <a:solidFill>
                  <a:srgbClr val="FF0000"/>
                </a:solidFill>
              </a:rPr>
              <a:t>ActionResult</a:t>
            </a:r>
            <a:r>
              <a:rPr lang="en-US" dirty="0"/>
              <a:t> </a:t>
            </a:r>
            <a:r>
              <a:rPr lang="en-US" dirty="0">
                <a:solidFill>
                  <a:srgbClr val="0070C0"/>
                </a:solidFill>
              </a:rPr>
              <a:t>class</a:t>
            </a:r>
            <a:r>
              <a:rPr lang="en-US" dirty="0"/>
              <a:t> that describes what the response from controller will be, such as rendering a view or redirecting to another </a:t>
            </a:r>
            <a:r>
              <a:rPr lang="en-US" dirty="0" smtClean="0"/>
              <a:t>URL or </a:t>
            </a:r>
            <a:r>
              <a:rPr lang="en-US" dirty="0"/>
              <a:t>action </a:t>
            </a:r>
            <a:r>
              <a:rPr lang="en-US" dirty="0" smtClean="0"/>
              <a:t>method.</a:t>
            </a:r>
          </a:p>
          <a:p>
            <a:pPr lvl="1"/>
            <a:r>
              <a:rPr lang="en-US" dirty="0" smtClean="0"/>
              <a:t>But—and </a:t>
            </a:r>
            <a:r>
              <a:rPr lang="en-US" dirty="0"/>
              <a:t>this is where the indirection comes in—you don’t generate the response </a:t>
            </a:r>
            <a:r>
              <a:rPr lang="en-US" dirty="0" smtClean="0"/>
              <a:t>directly.</a:t>
            </a:r>
          </a:p>
          <a:p>
            <a:pPr lvl="1"/>
            <a:r>
              <a:rPr lang="en-US" dirty="0" smtClean="0"/>
              <a:t>Instead</a:t>
            </a:r>
            <a:r>
              <a:rPr lang="en-US" dirty="0"/>
              <a:t>, you create an </a:t>
            </a:r>
            <a:r>
              <a:rPr lang="en-US" dirty="0">
                <a:solidFill>
                  <a:srgbClr val="FF0000"/>
                </a:solidFill>
              </a:rPr>
              <a:t>ActionResult</a:t>
            </a:r>
            <a:r>
              <a:rPr lang="en-US" dirty="0"/>
              <a:t> </a:t>
            </a:r>
            <a:r>
              <a:rPr lang="en-US" dirty="0">
                <a:solidFill>
                  <a:srgbClr val="0070C0"/>
                </a:solidFill>
              </a:rPr>
              <a:t>object</a:t>
            </a:r>
            <a:r>
              <a:rPr lang="en-US" dirty="0"/>
              <a:t> that the MVC Framework processes to produce the result for you, after the action method has been invoked.</a:t>
            </a:r>
          </a:p>
          <a:p>
            <a:pPr lvl="1"/>
            <a:endParaRPr lang="en-US" dirty="0"/>
          </a:p>
          <a:p>
            <a:pPr lvl="1"/>
            <a:r>
              <a:rPr lang="en-US" dirty="0"/>
              <a:t>(Page 553).</a:t>
            </a:r>
          </a:p>
          <a:p>
            <a:r>
              <a:rPr lang="en-US" dirty="0"/>
              <a:t>(Page 552).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290</a:t>
            </a:fld>
            <a:endParaRPr lang="en-US" dirty="0"/>
          </a:p>
        </p:txBody>
      </p:sp>
    </p:spTree>
    <p:extLst>
      <p:ext uri="{BB962C8B-B14F-4D97-AF65-F5344CB8AC3E}">
        <p14:creationId xmlns:p14="http://schemas.microsoft.com/office/powerpoint/2010/main" val="20290369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Returning HTML by Rendering a View</a:t>
            </a:r>
          </a:p>
        </p:txBody>
      </p:sp>
      <p:sp>
        <p:nvSpPr>
          <p:cNvPr id="3" name="Content Placeholder 2"/>
          <p:cNvSpPr>
            <a:spLocks noGrp="1"/>
          </p:cNvSpPr>
          <p:nvPr>
            <p:ph idx="1"/>
          </p:nvPr>
        </p:nvSpPr>
        <p:spPr/>
        <p:txBody>
          <a:bodyPr/>
          <a:lstStyle/>
          <a:p>
            <a:r>
              <a:rPr lang="en-US" dirty="0" smtClean="0"/>
              <a:t>The </a:t>
            </a:r>
            <a:r>
              <a:rPr lang="en-US" dirty="0"/>
              <a:t>most common kind of response from an action method is to generate </a:t>
            </a:r>
            <a:r>
              <a:rPr lang="en-US" dirty="0" smtClean="0"/>
              <a:t>HTML and </a:t>
            </a:r>
            <a:r>
              <a:rPr lang="en-US" dirty="0"/>
              <a:t>send it to the browser. </a:t>
            </a:r>
            <a:endParaRPr lang="en-US" dirty="0" smtClean="0"/>
          </a:p>
          <a:p>
            <a:pPr lvl="1"/>
            <a:r>
              <a:rPr lang="en-US" dirty="0" smtClean="0"/>
              <a:t>To </a:t>
            </a:r>
            <a:r>
              <a:rPr lang="en-US" dirty="0"/>
              <a:t>demonstrate how to render views, I added a controller called Example to the </a:t>
            </a:r>
            <a:r>
              <a:rPr lang="en-US" dirty="0" smtClean="0"/>
              <a:t>project.</a:t>
            </a:r>
          </a:p>
          <a:p>
            <a:pPr lvl="1"/>
            <a:r>
              <a:rPr lang="en-US" dirty="0" smtClean="0"/>
              <a:t>You </a:t>
            </a:r>
            <a:r>
              <a:rPr lang="en-US" dirty="0"/>
              <a:t>can see the contents of the ExampleController.cs class file in </a:t>
            </a:r>
            <a:r>
              <a:rPr lang="en-US" dirty="0">
                <a:solidFill>
                  <a:srgbClr val="FF0000"/>
                </a:solidFill>
              </a:rPr>
              <a:t>Listing 17-13</a:t>
            </a:r>
            <a:r>
              <a:rPr lang="en-US" dirty="0"/>
              <a:t>.</a:t>
            </a:r>
          </a:p>
          <a:p>
            <a:endParaRPr lang="en-US" dirty="0"/>
          </a:p>
          <a:p>
            <a:r>
              <a:rPr lang="en-US" dirty="0"/>
              <a:t>(Page 556).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291</a:t>
            </a:fld>
            <a:endParaRPr lang="en-US" dirty="0"/>
          </a:p>
        </p:txBody>
      </p:sp>
    </p:spTree>
    <p:extLst>
      <p:ext uri="{BB962C8B-B14F-4D97-AF65-F5344CB8AC3E}">
        <p14:creationId xmlns:p14="http://schemas.microsoft.com/office/powerpoint/2010/main" val="42134418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Passing Data from an Action Method to a View</a:t>
            </a:r>
          </a:p>
        </p:txBody>
      </p:sp>
      <p:sp>
        <p:nvSpPr>
          <p:cNvPr id="3" name="Content Placeholder 2"/>
          <p:cNvSpPr>
            <a:spLocks noGrp="1"/>
          </p:cNvSpPr>
          <p:nvPr>
            <p:ph idx="1"/>
          </p:nvPr>
        </p:nvSpPr>
        <p:spPr/>
        <p:txBody>
          <a:bodyPr/>
          <a:lstStyle/>
          <a:p>
            <a:r>
              <a:rPr lang="en-US" dirty="0" smtClean="0"/>
              <a:t>The </a:t>
            </a:r>
            <a:r>
              <a:rPr lang="en-US" dirty="0"/>
              <a:t>MVC Framework provides a number of different ways to pass data from an action method to a view, which I describe in the following </a:t>
            </a:r>
            <a:r>
              <a:rPr lang="en-US" dirty="0" smtClean="0"/>
              <a:t>sections.</a:t>
            </a:r>
          </a:p>
          <a:p>
            <a:pPr lvl="1"/>
            <a:r>
              <a:rPr lang="en-US" dirty="0" smtClean="0"/>
              <a:t>I </a:t>
            </a:r>
            <a:r>
              <a:rPr lang="en-US" dirty="0"/>
              <a:t>touch on the topic of views, which I cover in depth in Chapter </a:t>
            </a:r>
            <a:r>
              <a:rPr lang="en-US" dirty="0" smtClean="0"/>
              <a:t>20.</a:t>
            </a:r>
          </a:p>
          <a:p>
            <a:pPr lvl="1"/>
            <a:r>
              <a:rPr lang="en-US" dirty="0" smtClean="0"/>
              <a:t>In </a:t>
            </a:r>
            <a:r>
              <a:rPr lang="en-US" dirty="0"/>
              <a:t>this chapter, I discuss only enough view functionality to demonstrate the controller features of interest.</a:t>
            </a:r>
          </a:p>
          <a:p>
            <a:endParaRPr lang="en-US" dirty="0"/>
          </a:p>
          <a:p>
            <a:r>
              <a:rPr lang="en-US" dirty="0"/>
              <a:t>(Page 561).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292</a:t>
            </a:fld>
            <a:endParaRPr lang="en-US" dirty="0"/>
          </a:p>
        </p:txBody>
      </p:sp>
    </p:spTree>
    <p:extLst>
      <p:ext uri="{BB962C8B-B14F-4D97-AF65-F5344CB8AC3E}">
        <p14:creationId xmlns:p14="http://schemas.microsoft.com/office/powerpoint/2010/main" val="25749141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Redirections</a:t>
            </a:r>
          </a:p>
        </p:txBody>
      </p:sp>
      <p:sp>
        <p:nvSpPr>
          <p:cNvPr id="3" name="Content Placeholder 2"/>
          <p:cNvSpPr>
            <a:spLocks noGrp="1"/>
          </p:cNvSpPr>
          <p:nvPr>
            <p:ph idx="1"/>
          </p:nvPr>
        </p:nvSpPr>
        <p:spPr/>
        <p:txBody>
          <a:bodyPr/>
          <a:lstStyle/>
          <a:p>
            <a:r>
              <a:rPr lang="en-US" dirty="0" smtClean="0"/>
              <a:t>A </a:t>
            </a:r>
            <a:r>
              <a:rPr lang="en-US" dirty="0"/>
              <a:t>common result from an action method is not to produce any output directly, but to redirect the user’s browser to another </a:t>
            </a:r>
            <a:r>
              <a:rPr lang="en-US" dirty="0" smtClean="0"/>
              <a:t>URL.</a:t>
            </a:r>
          </a:p>
          <a:p>
            <a:pPr lvl="1"/>
            <a:r>
              <a:rPr lang="en-US" dirty="0" smtClean="0"/>
              <a:t>Most </a:t>
            </a:r>
            <a:r>
              <a:rPr lang="en-US" dirty="0"/>
              <a:t>of the time, this </a:t>
            </a:r>
            <a:r>
              <a:rPr lang="en-US" dirty="0" smtClean="0"/>
              <a:t>URL is </a:t>
            </a:r>
            <a:r>
              <a:rPr lang="en-US" dirty="0"/>
              <a:t>another action method in the application that generates the output you want the users to see</a:t>
            </a:r>
            <a:r>
              <a:rPr lang="en-US" dirty="0" smtClean="0"/>
              <a:t>.</a:t>
            </a:r>
          </a:p>
          <a:p>
            <a:pPr lvl="1"/>
            <a:r>
              <a:rPr lang="en-US" dirty="0"/>
              <a:t>When you perform a </a:t>
            </a:r>
            <a:r>
              <a:rPr lang="en-US" dirty="0">
                <a:solidFill>
                  <a:srgbClr val="FF0000"/>
                </a:solidFill>
              </a:rPr>
              <a:t>redirect</a:t>
            </a:r>
            <a:r>
              <a:rPr lang="en-US" dirty="0"/>
              <a:t>, you send one of two </a:t>
            </a:r>
            <a:r>
              <a:rPr lang="en-US" dirty="0">
                <a:solidFill>
                  <a:srgbClr val="FF0000"/>
                </a:solidFill>
              </a:rPr>
              <a:t>HTTP codes</a:t>
            </a:r>
            <a:r>
              <a:rPr lang="en-US" dirty="0"/>
              <a:t> to the </a:t>
            </a:r>
            <a:r>
              <a:rPr lang="en-US" dirty="0" smtClean="0"/>
              <a:t>browser:</a:t>
            </a:r>
          </a:p>
          <a:p>
            <a:pPr lvl="2"/>
            <a:r>
              <a:rPr lang="en-US" dirty="0" smtClean="0"/>
              <a:t>Send </a:t>
            </a:r>
            <a:r>
              <a:rPr lang="en-US" dirty="0"/>
              <a:t>the HTTP code </a:t>
            </a:r>
            <a:r>
              <a:rPr lang="en-US" dirty="0">
                <a:solidFill>
                  <a:srgbClr val="FF0000"/>
                </a:solidFill>
              </a:rPr>
              <a:t>302</a:t>
            </a:r>
            <a:r>
              <a:rPr lang="en-US" dirty="0"/>
              <a:t>, which is a </a:t>
            </a:r>
            <a:r>
              <a:rPr lang="en-US" dirty="0">
                <a:solidFill>
                  <a:srgbClr val="FF0000"/>
                </a:solidFill>
              </a:rPr>
              <a:t>temporary </a:t>
            </a:r>
            <a:r>
              <a:rPr lang="en-US" dirty="0" smtClean="0">
                <a:solidFill>
                  <a:srgbClr val="FF0000"/>
                </a:solidFill>
              </a:rPr>
              <a:t>redirection</a:t>
            </a:r>
            <a:r>
              <a:rPr lang="en-US" dirty="0" smtClean="0"/>
              <a:t>.</a:t>
            </a:r>
          </a:p>
          <a:p>
            <a:pPr marL="687388" lvl="2" indent="0">
              <a:buNone/>
            </a:pPr>
            <a:r>
              <a:rPr lang="en-US" dirty="0" smtClean="0"/>
              <a:t>This </a:t>
            </a:r>
            <a:r>
              <a:rPr lang="en-US" dirty="0"/>
              <a:t>is the most frequently used type of redirection and when using the </a:t>
            </a:r>
            <a:r>
              <a:rPr lang="en-US" dirty="0">
                <a:solidFill>
                  <a:srgbClr val="FF0000"/>
                </a:solidFill>
              </a:rPr>
              <a:t>Post/Redirect/Get</a:t>
            </a:r>
            <a:r>
              <a:rPr lang="en-US" dirty="0"/>
              <a:t> </a:t>
            </a:r>
            <a:r>
              <a:rPr lang="en-US" dirty="0">
                <a:solidFill>
                  <a:srgbClr val="0070C0"/>
                </a:solidFill>
              </a:rPr>
              <a:t>pattern</a:t>
            </a:r>
            <a:r>
              <a:rPr lang="en-US" dirty="0"/>
              <a:t>, this is the code that you want to </a:t>
            </a:r>
            <a:r>
              <a:rPr lang="en-US" dirty="0" smtClean="0"/>
              <a:t>send.</a:t>
            </a:r>
          </a:p>
          <a:p>
            <a:pPr lvl="2"/>
            <a:r>
              <a:rPr lang="en-US" dirty="0" smtClean="0"/>
              <a:t>Send </a:t>
            </a:r>
            <a:r>
              <a:rPr lang="en-US" dirty="0"/>
              <a:t>the HTTP code </a:t>
            </a:r>
            <a:r>
              <a:rPr lang="en-US" dirty="0">
                <a:solidFill>
                  <a:srgbClr val="FF0000"/>
                </a:solidFill>
              </a:rPr>
              <a:t>301</a:t>
            </a:r>
            <a:r>
              <a:rPr lang="en-US" dirty="0"/>
              <a:t>, which indicates a </a:t>
            </a:r>
            <a:r>
              <a:rPr lang="en-US" dirty="0">
                <a:solidFill>
                  <a:srgbClr val="FF0000"/>
                </a:solidFill>
              </a:rPr>
              <a:t>permanent </a:t>
            </a:r>
            <a:r>
              <a:rPr lang="en-US" dirty="0" smtClean="0">
                <a:solidFill>
                  <a:srgbClr val="FF0000"/>
                </a:solidFill>
              </a:rPr>
              <a:t>redirection</a:t>
            </a:r>
            <a:r>
              <a:rPr lang="en-US" dirty="0" smtClean="0"/>
              <a:t>.</a:t>
            </a:r>
          </a:p>
          <a:p>
            <a:pPr marL="687388" lvl="2" indent="0">
              <a:buNone/>
            </a:pPr>
            <a:r>
              <a:rPr lang="en-US" dirty="0" smtClean="0"/>
              <a:t>This </a:t>
            </a:r>
            <a:r>
              <a:rPr lang="en-US" dirty="0"/>
              <a:t>should be used with </a:t>
            </a:r>
            <a:r>
              <a:rPr lang="en-US" dirty="0">
                <a:solidFill>
                  <a:srgbClr val="FF0000"/>
                </a:solidFill>
              </a:rPr>
              <a:t>caution</a:t>
            </a:r>
            <a:r>
              <a:rPr lang="en-US" dirty="0"/>
              <a:t>, because it instructs the recipient of the HTTP code not to request the original URL ever again and to use the new URL that is included alongside the redirection </a:t>
            </a:r>
            <a:r>
              <a:rPr lang="en-US" dirty="0" smtClean="0"/>
              <a:t>code.</a:t>
            </a:r>
          </a:p>
          <a:p>
            <a:pPr marL="687388" lvl="2" indent="0">
              <a:buNone/>
            </a:pPr>
            <a:r>
              <a:rPr lang="en-US" dirty="0" smtClean="0"/>
              <a:t>If </a:t>
            </a:r>
            <a:r>
              <a:rPr lang="en-US" dirty="0"/>
              <a:t>you are in doubt, use temporary redirections; that is, send code 302</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293</a:t>
            </a:fld>
            <a:endParaRPr lang="en-US" dirty="0"/>
          </a:p>
        </p:txBody>
      </p:sp>
    </p:spTree>
    <p:extLst>
      <p:ext uri="{BB962C8B-B14F-4D97-AF65-F5344CB8AC3E}">
        <p14:creationId xmlns:p14="http://schemas.microsoft.com/office/powerpoint/2010/main" val="191227332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POST/REDIRECT/GET PATTERN</a:t>
            </a:r>
          </a:p>
        </p:txBody>
      </p:sp>
      <p:sp>
        <p:nvSpPr>
          <p:cNvPr id="3" name="Content Placeholder 2"/>
          <p:cNvSpPr>
            <a:spLocks noGrp="1"/>
          </p:cNvSpPr>
          <p:nvPr>
            <p:ph idx="1"/>
          </p:nvPr>
        </p:nvSpPr>
        <p:spPr/>
        <p:txBody>
          <a:bodyPr/>
          <a:lstStyle/>
          <a:p>
            <a:r>
              <a:rPr lang="en-US" dirty="0" smtClean="0"/>
              <a:t>The </a:t>
            </a:r>
            <a:r>
              <a:rPr lang="en-US" dirty="0"/>
              <a:t>most frequent use of a redirect is in action methods that process </a:t>
            </a:r>
            <a:r>
              <a:rPr lang="en-US" dirty="0">
                <a:solidFill>
                  <a:srgbClr val="FF0000"/>
                </a:solidFill>
              </a:rPr>
              <a:t>HTTP POST</a:t>
            </a:r>
            <a:r>
              <a:rPr lang="en-US" dirty="0"/>
              <a:t> </a:t>
            </a:r>
            <a:r>
              <a:rPr lang="en-US" dirty="0" smtClean="0">
                <a:solidFill>
                  <a:srgbClr val="0070C0"/>
                </a:solidFill>
              </a:rPr>
              <a:t>requests</a:t>
            </a:r>
            <a:r>
              <a:rPr lang="en-US" dirty="0" smtClean="0"/>
              <a:t>.</a:t>
            </a:r>
          </a:p>
          <a:p>
            <a:pPr lvl="1"/>
            <a:r>
              <a:rPr lang="en-US" dirty="0" smtClean="0"/>
              <a:t>As </a:t>
            </a:r>
            <a:r>
              <a:rPr lang="en-US" dirty="0"/>
              <a:t>I mentioned in the previous chapter, POST requests are used when you want to </a:t>
            </a:r>
            <a:r>
              <a:rPr lang="en-US" dirty="0">
                <a:solidFill>
                  <a:srgbClr val="FF0000"/>
                </a:solidFill>
              </a:rPr>
              <a:t>change</a:t>
            </a:r>
            <a:r>
              <a:rPr lang="en-US" dirty="0"/>
              <a:t> the </a:t>
            </a:r>
            <a:r>
              <a:rPr lang="en-US" dirty="0">
                <a:solidFill>
                  <a:srgbClr val="FF0000"/>
                </a:solidFill>
              </a:rPr>
              <a:t>state</a:t>
            </a:r>
            <a:r>
              <a:rPr lang="en-US" dirty="0"/>
              <a:t> </a:t>
            </a:r>
            <a:r>
              <a:rPr lang="en-US" dirty="0">
                <a:solidFill>
                  <a:srgbClr val="0070C0"/>
                </a:solidFill>
              </a:rPr>
              <a:t>of an </a:t>
            </a:r>
            <a:r>
              <a:rPr lang="en-US" dirty="0" smtClean="0">
                <a:solidFill>
                  <a:srgbClr val="0070C0"/>
                </a:solidFill>
              </a:rPr>
              <a:t>application</a:t>
            </a:r>
            <a:r>
              <a:rPr lang="en-US" dirty="0" smtClean="0"/>
              <a:t>.</a:t>
            </a:r>
          </a:p>
          <a:p>
            <a:pPr lvl="1"/>
            <a:r>
              <a:rPr lang="en-US" dirty="0" smtClean="0"/>
              <a:t>If </a:t>
            </a:r>
            <a:r>
              <a:rPr lang="en-US" dirty="0"/>
              <a:t>you just return </a:t>
            </a:r>
            <a:r>
              <a:rPr lang="en-US" dirty="0" smtClean="0"/>
              <a:t>HTML following </a:t>
            </a:r>
            <a:r>
              <a:rPr lang="en-US" dirty="0"/>
              <a:t>the processing of a request, you run the risk that the user will click the browser’s reload button and resubmit the form a second time, causing unexpected and undesirable </a:t>
            </a:r>
            <a:r>
              <a:rPr lang="en-US" dirty="0" smtClean="0"/>
              <a:t>results.</a:t>
            </a:r>
          </a:p>
          <a:p>
            <a:pPr lvl="1"/>
            <a:r>
              <a:rPr lang="en-US" dirty="0" smtClean="0"/>
              <a:t>To </a:t>
            </a:r>
            <a:r>
              <a:rPr lang="en-US" dirty="0"/>
              <a:t>avoid this problem, you can follow the </a:t>
            </a:r>
            <a:r>
              <a:rPr lang="en-US" dirty="0">
                <a:solidFill>
                  <a:srgbClr val="FF0000"/>
                </a:solidFill>
              </a:rPr>
              <a:t>pattern</a:t>
            </a:r>
            <a:r>
              <a:rPr lang="en-US" dirty="0"/>
              <a:t> called </a:t>
            </a:r>
            <a:r>
              <a:rPr lang="en-US" dirty="0" smtClean="0">
                <a:solidFill>
                  <a:srgbClr val="FF0000"/>
                </a:solidFill>
              </a:rPr>
              <a:t>Post/Redirect/Get</a:t>
            </a:r>
            <a:r>
              <a:rPr lang="en-US" dirty="0" smtClean="0"/>
              <a:t>.</a:t>
            </a:r>
          </a:p>
          <a:p>
            <a:pPr lvl="2"/>
            <a:r>
              <a:rPr lang="en-US" dirty="0" smtClean="0"/>
              <a:t>In </a:t>
            </a:r>
            <a:r>
              <a:rPr lang="en-US" dirty="0"/>
              <a:t>this pattern, you </a:t>
            </a:r>
            <a:r>
              <a:rPr lang="en-US" dirty="0" smtClean="0"/>
              <a:t>receive</a:t>
            </a:r>
          </a:p>
          <a:p>
            <a:pPr lvl="3"/>
            <a:r>
              <a:rPr lang="en-US" dirty="0" smtClean="0"/>
              <a:t>a </a:t>
            </a:r>
            <a:r>
              <a:rPr lang="en-US" dirty="0"/>
              <a:t>POST </a:t>
            </a:r>
            <a:r>
              <a:rPr lang="en-US" dirty="0" smtClean="0"/>
              <a:t>request</a:t>
            </a:r>
          </a:p>
          <a:p>
            <a:pPr lvl="3"/>
            <a:r>
              <a:rPr lang="en-US" dirty="0" smtClean="0"/>
              <a:t>process it</a:t>
            </a:r>
          </a:p>
          <a:p>
            <a:pPr lvl="3"/>
            <a:r>
              <a:rPr lang="en-US" dirty="0" smtClean="0"/>
              <a:t>redirect </a:t>
            </a:r>
            <a:r>
              <a:rPr lang="en-US" dirty="0"/>
              <a:t>the browser so that a GET request is made by the browser for another </a:t>
            </a:r>
            <a:r>
              <a:rPr lang="en-US" dirty="0" smtClean="0"/>
              <a:t>URL</a:t>
            </a:r>
          </a:p>
          <a:p>
            <a:pPr lvl="2"/>
            <a:r>
              <a:rPr lang="en-US" dirty="0" smtClean="0"/>
              <a:t>GET </a:t>
            </a:r>
            <a:r>
              <a:rPr lang="en-US" dirty="0"/>
              <a:t>requests should not modify the state of your application, so any inadvertent resubmissions of this request won’t cause any problems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294</a:t>
            </a:fld>
            <a:endParaRPr lang="en-US" dirty="0"/>
          </a:p>
        </p:txBody>
      </p:sp>
    </p:spTree>
    <p:extLst>
      <p:ext uri="{BB962C8B-B14F-4D97-AF65-F5344CB8AC3E}">
        <p14:creationId xmlns:p14="http://schemas.microsoft.com/office/powerpoint/2010/main" val="250433010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Redirecting to a Literal URL</a:t>
            </a:r>
          </a:p>
        </p:txBody>
      </p:sp>
      <p:sp>
        <p:nvSpPr>
          <p:cNvPr id="3" name="Content Placeholder 2"/>
          <p:cNvSpPr>
            <a:spLocks noGrp="1"/>
          </p:cNvSpPr>
          <p:nvPr>
            <p:ph idx="1"/>
          </p:nvPr>
        </p:nvSpPr>
        <p:spPr/>
        <p:txBody>
          <a:bodyPr/>
          <a:lstStyle/>
          <a:p>
            <a:r>
              <a:rPr lang="en-US" dirty="0" smtClean="0"/>
              <a:t>The </a:t>
            </a:r>
            <a:r>
              <a:rPr lang="en-US" dirty="0"/>
              <a:t>most basic way to redirect a browser is to call the </a:t>
            </a:r>
            <a:r>
              <a:rPr lang="en-US" dirty="0">
                <a:solidFill>
                  <a:srgbClr val="FF0000"/>
                </a:solidFill>
              </a:rPr>
              <a:t>Redirect </a:t>
            </a:r>
            <a:r>
              <a:rPr lang="en-US" dirty="0">
                <a:solidFill>
                  <a:srgbClr val="0070C0"/>
                </a:solidFill>
              </a:rPr>
              <a:t>method</a:t>
            </a:r>
            <a:r>
              <a:rPr lang="en-US" dirty="0"/>
              <a:t>, which returns an instance of the </a:t>
            </a:r>
            <a:r>
              <a:rPr lang="en-US" dirty="0">
                <a:solidFill>
                  <a:srgbClr val="FF0000"/>
                </a:solidFill>
              </a:rPr>
              <a:t>RedirectResult</a:t>
            </a:r>
            <a:r>
              <a:rPr lang="en-US" dirty="0"/>
              <a:t> </a:t>
            </a:r>
            <a:r>
              <a:rPr lang="en-US" dirty="0">
                <a:solidFill>
                  <a:srgbClr val="0070C0"/>
                </a:solidFill>
              </a:rPr>
              <a:t>class</a:t>
            </a:r>
            <a:r>
              <a:rPr lang="en-US" dirty="0"/>
              <a:t>, as shown in </a:t>
            </a:r>
            <a:r>
              <a:rPr lang="en-US" dirty="0">
                <a:solidFill>
                  <a:srgbClr val="FF0000"/>
                </a:solidFill>
              </a:rPr>
              <a:t>Listing 17-20</a:t>
            </a:r>
            <a:r>
              <a:rPr lang="en-US" dirty="0"/>
              <a:t>.</a:t>
            </a:r>
          </a:p>
          <a:p>
            <a:pPr lvl="1"/>
            <a:r>
              <a:rPr lang="en-US" dirty="0"/>
              <a:t>The </a:t>
            </a:r>
            <a:r>
              <a:rPr lang="en-US" dirty="0" smtClean="0"/>
              <a:t>URL you </a:t>
            </a:r>
            <a:r>
              <a:rPr lang="en-US" dirty="0"/>
              <a:t>want to redirect to is </a:t>
            </a:r>
            <a:r>
              <a:rPr lang="en-US" dirty="0">
                <a:solidFill>
                  <a:srgbClr val="0070C0"/>
                </a:solidFill>
              </a:rPr>
              <a:t>expressed as a string </a:t>
            </a:r>
            <a:r>
              <a:rPr lang="en-US" dirty="0"/>
              <a:t>and </a:t>
            </a:r>
            <a:r>
              <a:rPr lang="en-US" dirty="0">
                <a:solidFill>
                  <a:srgbClr val="0070C0"/>
                </a:solidFill>
              </a:rPr>
              <a:t>passed</a:t>
            </a:r>
            <a:r>
              <a:rPr lang="en-US" dirty="0"/>
              <a:t> as a </a:t>
            </a:r>
            <a:r>
              <a:rPr lang="en-US" dirty="0">
                <a:solidFill>
                  <a:srgbClr val="FF0000"/>
                </a:solidFill>
              </a:rPr>
              <a:t>parameter</a:t>
            </a:r>
            <a:r>
              <a:rPr lang="en-US" dirty="0"/>
              <a:t> to the </a:t>
            </a:r>
            <a:r>
              <a:rPr lang="en-US" dirty="0">
                <a:solidFill>
                  <a:srgbClr val="FF0000"/>
                </a:solidFill>
              </a:rPr>
              <a:t>Redirect</a:t>
            </a:r>
            <a:r>
              <a:rPr lang="en-US" dirty="0"/>
              <a:t> </a:t>
            </a:r>
            <a:r>
              <a:rPr lang="en-US" dirty="0">
                <a:solidFill>
                  <a:srgbClr val="0070C0"/>
                </a:solidFill>
              </a:rPr>
              <a:t>method</a:t>
            </a:r>
            <a:r>
              <a:rPr lang="en-US" dirty="0"/>
              <a:t>. </a:t>
            </a:r>
            <a:endParaRPr lang="en-US" dirty="0" smtClean="0"/>
          </a:p>
          <a:p>
            <a:pPr lvl="1"/>
            <a:r>
              <a:rPr lang="en-US" dirty="0" smtClean="0"/>
              <a:t>The </a:t>
            </a:r>
            <a:r>
              <a:rPr lang="en-US" dirty="0"/>
              <a:t>Redirect method sends a </a:t>
            </a:r>
            <a:r>
              <a:rPr lang="en-US" dirty="0">
                <a:solidFill>
                  <a:srgbClr val="FF0000"/>
                </a:solidFill>
              </a:rPr>
              <a:t>temporary </a:t>
            </a:r>
            <a:r>
              <a:rPr lang="en-US" dirty="0" smtClean="0">
                <a:solidFill>
                  <a:srgbClr val="FF0000"/>
                </a:solidFill>
              </a:rPr>
              <a:t>redirection</a:t>
            </a:r>
            <a:r>
              <a:rPr lang="en-US" dirty="0" smtClean="0"/>
              <a:t>.</a:t>
            </a:r>
          </a:p>
          <a:p>
            <a:pPr lvl="1"/>
            <a:r>
              <a:rPr lang="en-US" dirty="0" smtClean="0"/>
              <a:t>You </a:t>
            </a:r>
            <a:r>
              <a:rPr lang="en-US" dirty="0"/>
              <a:t>can send a permanent redirection using the </a:t>
            </a:r>
            <a:r>
              <a:rPr lang="en-US" dirty="0">
                <a:solidFill>
                  <a:srgbClr val="FF0000"/>
                </a:solidFill>
              </a:rPr>
              <a:t>RedirectPermanent</a:t>
            </a:r>
            <a:r>
              <a:rPr lang="en-US" dirty="0"/>
              <a:t> </a:t>
            </a:r>
            <a:r>
              <a:rPr lang="en-US" dirty="0">
                <a:solidFill>
                  <a:srgbClr val="0070C0"/>
                </a:solidFill>
              </a:rPr>
              <a:t>method</a:t>
            </a:r>
            <a:r>
              <a:rPr lang="en-US" dirty="0"/>
              <a:t>, as shown in </a:t>
            </a:r>
            <a:r>
              <a:rPr lang="en-US" dirty="0">
                <a:solidFill>
                  <a:srgbClr val="FF0000"/>
                </a:solidFill>
              </a:rPr>
              <a:t>Listing 17-21</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295</a:t>
            </a:fld>
            <a:endParaRPr lang="en-US" dirty="0"/>
          </a:p>
        </p:txBody>
      </p:sp>
    </p:spTree>
    <p:extLst>
      <p:ext uri="{BB962C8B-B14F-4D97-AF65-F5344CB8AC3E}">
        <p14:creationId xmlns:p14="http://schemas.microsoft.com/office/powerpoint/2010/main" val="17031779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Listing 17-20</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296</a:t>
            </a:fld>
            <a:endParaRPr lang="en-US" dirty="0"/>
          </a:p>
        </p:txBody>
      </p:sp>
      <p:pic>
        <p:nvPicPr>
          <p:cNvPr id="12" name="Picture 11"/>
          <p:cNvPicPr>
            <a:picLocks noChangeAspect="1"/>
          </p:cNvPicPr>
          <p:nvPr/>
        </p:nvPicPr>
        <p:blipFill>
          <a:blip r:embed="rId2"/>
          <a:stretch>
            <a:fillRect/>
          </a:stretch>
        </p:blipFill>
        <p:spPr>
          <a:xfrm>
            <a:off x="152400" y="1275854"/>
            <a:ext cx="6248588" cy="4254089"/>
          </a:xfrm>
          <a:prstGeom prst="rect">
            <a:avLst/>
          </a:prstGeom>
          <a:ln>
            <a:solidFill>
              <a:schemeClr val="accent1"/>
            </a:solidFill>
          </a:ln>
        </p:spPr>
      </p:pic>
    </p:spTree>
    <p:extLst>
      <p:ext uri="{BB962C8B-B14F-4D97-AF65-F5344CB8AC3E}">
        <p14:creationId xmlns:p14="http://schemas.microsoft.com/office/powerpoint/2010/main" val="5349602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Listing 17-21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297</a:t>
            </a:fld>
            <a:endParaRPr lang="en-US" dirty="0"/>
          </a:p>
        </p:txBody>
      </p:sp>
      <p:pic>
        <p:nvPicPr>
          <p:cNvPr id="2" name="Picture 1"/>
          <p:cNvPicPr>
            <a:picLocks noChangeAspect="1"/>
          </p:cNvPicPr>
          <p:nvPr/>
        </p:nvPicPr>
        <p:blipFill>
          <a:blip r:embed="rId2"/>
          <a:stretch>
            <a:fillRect/>
          </a:stretch>
        </p:blipFill>
        <p:spPr>
          <a:xfrm>
            <a:off x="152400" y="1269047"/>
            <a:ext cx="9106036" cy="1892163"/>
          </a:xfrm>
          <a:prstGeom prst="rect">
            <a:avLst/>
          </a:prstGeom>
          <a:ln>
            <a:solidFill>
              <a:schemeClr val="accent1"/>
            </a:solidFill>
          </a:ln>
        </p:spPr>
      </p:pic>
    </p:spTree>
    <p:extLst>
      <p:ext uri="{BB962C8B-B14F-4D97-AF65-F5344CB8AC3E}">
        <p14:creationId xmlns:p14="http://schemas.microsoft.com/office/powerpoint/2010/main" val="33731337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If </a:t>
            </a:r>
            <a:r>
              <a:rPr lang="en-US" dirty="0"/>
              <a:t>you prefer, you can use the </a:t>
            </a:r>
            <a:r>
              <a:rPr lang="en-US" dirty="0">
                <a:solidFill>
                  <a:srgbClr val="FF0000"/>
                </a:solidFill>
              </a:rPr>
              <a:t>overloaded</a:t>
            </a:r>
            <a:r>
              <a:rPr lang="en-US" dirty="0">
                <a:solidFill>
                  <a:srgbClr val="0070C0"/>
                </a:solidFill>
              </a:rPr>
              <a:t> version </a:t>
            </a:r>
            <a:r>
              <a:rPr lang="en-US" dirty="0"/>
              <a:t>of the </a:t>
            </a:r>
            <a:r>
              <a:rPr lang="en-US" dirty="0">
                <a:solidFill>
                  <a:srgbClr val="FF0000"/>
                </a:solidFill>
              </a:rPr>
              <a:t>Redirect</a:t>
            </a:r>
            <a:r>
              <a:rPr lang="en-US" dirty="0"/>
              <a:t> </a:t>
            </a:r>
            <a:r>
              <a:rPr lang="en-US" dirty="0">
                <a:solidFill>
                  <a:srgbClr val="0070C0"/>
                </a:solidFill>
              </a:rPr>
              <a:t>method</a:t>
            </a:r>
            <a:r>
              <a:rPr lang="en-US" dirty="0"/>
              <a:t>, which takes a </a:t>
            </a:r>
            <a:r>
              <a:rPr lang="en-US" dirty="0">
                <a:solidFill>
                  <a:srgbClr val="FF0000"/>
                </a:solidFill>
              </a:rPr>
              <a:t>bool</a:t>
            </a:r>
            <a:r>
              <a:rPr lang="en-US" dirty="0"/>
              <a:t> </a:t>
            </a:r>
            <a:r>
              <a:rPr lang="en-US" dirty="0">
                <a:solidFill>
                  <a:srgbClr val="0070C0"/>
                </a:solidFill>
              </a:rPr>
              <a:t>parameter</a:t>
            </a:r>
            <a:r>
              <a:rPr lang="en-US" dirty="0"/>
              <a:t> that specifies whether or not a </a:t>
            </a:r>
            <a:r>
              <a:rPr lang="en-US" dirty="0">
                <a:solidFill>
                  <a:srgbClr val="FF0000"/>
                </a:solidFill>
              </a:rPr>
              <a:t>redirection</a:t>
            </a:r>
            <a:r>
              <a:rPr lang="en-US" dirty="0"/>
              <a:t> is </a:t>
            </a:r>
            <a:r>
              <a:rPr lang="en-US" dirty="0">
                <a:solidFill>
                  <a:srgbClr val="0070C0"/>
                </a:solidFill>
              </a:rPr>
              <a:t>permanent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298</a:t>
            </a:fld>
            <a:endParaRPr lang="en-US" dirty="0"/>
          </a:p>
        </p:txBody>
      </p:sp>
    </p:spTree>
    <p:extLst>
      <p:ext uri="{BB962C8B-B14F-4D97-AF65-F5344CB8AC3E}">
        <p14:creationId xmlns:p14="http://schemas.microsoft.com/office/powerpoint/2010/main" val="17087152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TEST: LITERAL REDIRECTIONS</a:t>
            </a:r>
          </a:p>
        </p:txBody>
      </p:sp>
      <p:sp>
        <p:nvSpPr>
          <p:cNvPr id="3" name="Content Placeholder 2"/>
          <p:cNvSpPr>
            <a:spLocks noGrp="1"/>
          </p:cNvSpPr>
          <p:nvPr>
            <p:ph idx="1"/>
          </p:nvPr>
        </p:nvSpPr>
        <p:spPr/>
        <p:txBody>
          <a:bodyPr/>
          <a:lstStyle/>
          <a:p>
            <a:r>
              <a:rPr lang="en-US" dirty="0" smtClean="0"/>
              <a:t>Literal </a:t>
            </a:r>
            <a:r>
              <a:rPr lang="en-US" dirty="0"/>
              <a:t>redirections are easy to </a:t>
            </a:r>
            <a:r>
              <a:rPr lang="en-US" dirty="0" smtClean="0"/>
              <a:t>test.</a:t>
            </a:r>
          </a:p>
          <a:p>
            <a:pPr lvl="1"/>
            <a:r>
              <a:rPr lang="en-US" dirty="0" smtClean="0"/>
              <a:t>You </a:t>
            </a:r>
            <a:r>
              <a:rPr lang="en-US" dirty="0"/>
              <a:t>can read the </a:t>
            </a:r>
            <a:r>
              <a:rPr lang="en-US" dirty="0" smtClean="0"/>
              <a:t>URL and </a:t>
            </a:r>
            <a:r>
              <a:rPr lang="en-US" dirty="0"/>
              <a:t>test whether the redirection is permanent or temporary using the Url and Permanent properties of the RedirectResult </a:t>
            </a:r>
            <a:r>
              <a:rPr lang="en-US" dirty="0" smtClean="0"/>
              <a:t>class.</a:t>
            </a:r>
          </a:p>
          <a:p>
            <a:pPr lvl="1"/>
            <a:r>
              <a:rPr lang="en-US" dirty="0" smtClean="0"/>
              <a:t>The </a:t>
            </a:r>
            <a:r>
              <a:rPr lang="en-US" dirty="0"/>
              <a:t>following is a test method for the redirection shown in </a:t>
            </a:r>
            <a:r>
              <a:rPr lang="en-US" dirty="0">
                <a:solidFill>
                  <a:srgbClr val="FF0000"/>
                </a:solidFill>
              </a:rPr>
              <a:t>Listing </a:t>
            </a:r>
            <a:r>
              <a:rPr lang="en-US" dirty="0" smtClean="0">
                <a:solidFill>
                  <a:srgbClr val="FF0000"/>
                </a:solidFill>
              </a:rPr>
              <a:t>17-21</a:t>
            </a:r>
            <a:r>
              <a:rPr lang="en-US" dirty="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299</a:t>
            </a:fld>
            <a:endParaRPr lang="en-US" dirty="0"/>
          </a:p>
        </p:txBody>
      </p:sp>
    </p:spTree>
    <p:extLst>
      <p:ext uri="{BB962C8B-B14F-4D97-AF65-F5344CB8AC3E}">
        <p14:creationId xmlns:p14="http://schemas.microsoft.com/office/powerpoint/2010/main" val="308387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0" y="6538913"/>
            <a:ext cx="2743200" cy="254000"/>
          </a:xfrm>
        </p:spPr>
        <p:txBody>
          <a:bodyPr/>
          <a:lstStyle/>
          <a:p>
            <a:fld id="{61C8E247-01B5-4759-ABE7-2C8F5B0EF80E}" type="datetime3">
              <a:rPr lang="en-US" smtClean="0"/>
              <a:t>27 June 2018</a:t>
            </a:fld>
            <a:endParaRPr lang="en-US" dirty="0"/>
          </a:p>
        </p:txBody>
      </p:sp>
      <p:sp>
        <p:nvSpPr>
          <p:cNvPr id="6" name="Slide Number Placeholder 5"/>
          <p:cNvSpPr>
            <a:spLocks noGrp="1"/>
          </p:cNvSpPr>
          <p:nvPr>
            <p:ph type="sldNum" sz="quarter" idx="4294967295"/>
          </p:nvPr>
        </p:nvSpPr>
        <p:spPr>
          <a:xfrm>
            <a:off x="9448800" y="6538913"/>
            <a:ext cx="2743200" cy="254000"/>
          </a:xfrm>
        </p:spPr>
        <p:txBody>
          <a:bodyPr/>
          <a:lstStyle/>
          <a:p>
            <a:fld id="{F1012999-1CD9-4014-B1C6-70315F8BBED0}" type="slidenum">
              <a:rPr lang="en-US" smtClean="0"/>
              <a:pPr/>
              <a:t>3</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3098" y="1086835"/>
            <a:ext cx="10934938" cy="2674459"/>
          </a:xfrm>
          <a:prstGeom prst="rect">
            <a:avLst/>
          </a:prstGeom>
          <a:ln>
            <a:solidFill>
              <a:schemeClr val="accent1"/>
            </a:solidFill>
          </a:ln>
        </p:spPr>
      </p:pic>
    </p:spTree>
    <p:extLst>
      <p:ext uri="{BB962C8B-B14F-4D97-AF65-F5344CB8AC3E}">
        <p14:creationId xmlns:p14="http://schemas.microsoft.com/office/powerpoint/2010/main" val="1136863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Powerful Routing </a:t>
            </a:r>
            <a:r>
              <a:rPr lang="en-US" dirty="0" smtClean="0"/>
              <a:t>System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solidFill>
                  <a:srgbClr val="FF0000"/>
                </a:solidFill>
              </a:rPr>
              <a:t>Clean URLs</a:t>
            </a:r>
            <a:r>
              <a:rPr lang="en-US" dirty="0"/>
              <a:t> were hard to implement in earlier frameworks, but ASP.NET MVC uses a feature known as </a:t>
            </a:r>
            <a:r>
              <a:rPr lang="en-US" dirty="0">
                <a:solidFill>
                  <a:srgbClr val="FF0000"/>
                </a:solidFill>
              </a:rPr>
              <a:t>URL routing</a:t>
            </a:r>
            <a:r>
              <a:rPr lang="en-US" dirty="0"/>
              <a:t> to provide clean URLs by </a:t>
            </a:r>
            <a:r>
              <a:rPr lang="en-US" dirty="0" smtClean="0"/>
              <a:t>default.</a:t>
            </a:r>
          </a:p>
          <a:p>
            <a:pPr lvl="2"/>
            <a:r>
              <a:rPr lang="en-US" dirty="0" smtClean="0"/>
              <a:t>This </a:t>
            </a:r>
            <a:r>
              <a:rPr lang="en-US" dirty="0"/>
              <a:t>gives you control over your </a:t>
            </a:r>
            <a:r>
              <a:rPr lang="en-US" dirty="0">
                <a:solidFill>
                  <a:srgbClr val="FF0000"/>
                </a:solidFill>
              </a:rPr>
              <a:t>URL schema</a:t>
            </a:r>
            <a:r>
              <a:rPr lang="en-US" dirty="0"/>
              <a:t> and its </a:t>
            </a:r>
            <a:r>
              <a:rPr lang="en-US" dirty="0">
                <a:solidFill>
                  <a:srgbClr val="FF0000"/>
                </a:solidFill>
              </a:rPr>
              <a:t>relationship</a:t>
            </a:r>
            <a:r>
              <a:rPr lang="en-US" dirty="0"/>
              <a:t> to your </a:t>
            </a:r>
            <a:r>
              <a:rPr lang="en-US" dirty="0">
                <a:solidFill>
                  <a:srgbClr val="FF0000"/>
                </a:solidFill>
              </a:rPr>
              <a:t>application</a:t>
            </a:r>
            <a:r>
              <a:rPr lang="en-US" dirty="0"/>
              <a:t>, offering you the freedom to create a </a:t>
            </a:r>
            <a:r>
              <a:rPr lang="en-US" dirty="0">
                <a:solidFill>
                  <a:srgbClr val="FF0000"/>
                </a:solidFill>
              </a:rPr>
              <a:t>pattern of URLs</a:t>
            </a:r>
            <a:r>
              <a:rPr lang="en-US" dirty="0"/>
              <a:t> that is meaningful and useful to your users, without the need to conform to a predefined </a:t>
            </a:r>
            <a:r>
              <a:rPr lang="en-US" dirty="0" smtClean="0"/>
              <a:t>pattern.</a:t>
            </a:r>
          </a:p>
          <a:p>
            <a:pPr lvl="2"/>
            <a:r>
              <a:rPr lang="en-US" dirty="0" smtClean="0"/>
              <a:t>And</a:t>
            </a:r>
            <a:r>
              <a:rPr lang="en-US" dirty="0"/>
              <a:t>, of course, this means you can easily define a modern </a:t>
            </a:r>
            <a:r>
              <a:rPr lang="en-US" dirty="0">
                <a:solidFill>
                  <a:srgbClr val="FF0000"/>
                </a:solidFill>
              </a:rPr>
              <a:t>REST-style </a:t>
            </a:r>
            <a:r>
              <a:rPr lang="en-US" dirty="0" smtClean="0">
                <a:solidFill>
                  <a:srgbClr val="FF0000"/>
                </a:solidFill>
              </a:rPr>
              <a:t>URL schema</a:t>
            </a:r>
            <a:r>
              <a:rPr lang="en-US" dirty="0" smtClean="0"/>
              <a:t> </a:t>
            </a:r>
            <a:r>
              <a:rPr lang="en-US" dirty="0"/>
              <a:t>if you </a:t>
            </a:r>
            <a:r>
              <a:rPr lang="en-US" dirty="0" smtClean="0"/>
              <a:t>wish.</a:t>
            </a:r>
          </a:p>
          <a:p>
            <a:pPr lvl="2"/>
            <a:r>
              <a:rPr lang="en-US" dirty="0" smtClean="0"/>
              <a:t>You’ll </a:t>
            </a:r>
            <a:r>
              <a:rPr lang="en-US" dirty="0"/>
              <a:t>find a thorough description of </a:t>
            </a:r>
            <a:r>
              <a:rPr lang="en-US" dirty="0" smtClean="0"/>
              <a:t>URL routing </a:t>
            </a:r>
            <a:r>
              <a:rPr lang="en-US" dirty="0"/>
              <a:t>in Chapters 15 and 16</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a:t>
            </a:fld>
            <a:endParaRPr lang="en-US" dirty="0"/>
          </a:p>
        </p:txBody>
      </p:sp>
    </p:spTree>
    <p:extLst>
      <p:ext uri="{BB962C8B-B14F-4D97-AF65-F5344CB8AC3E}">
        <p14:creationId xmlns:p14="http://schemas.microsoft.com/office/powerpoint/2010/main" val="26388426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17-21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300</a:t>
            </a:fld>
            <a:endParaRPr lang="en-US" dirty="0"/>
          </a:p>
        </p:txBody>
      </p:sp>
      <p:pic>
        <p:nvPicPr>
          <p:cNvPr id="8" name="Picture 7"/>
          <p:cNvPicPr>
            <a:picLocks noChangeAspect="1"/>
          </p:cNvPicPr>
          <p:nvPr/>
        </p:nvPicPr>
        <p:blipFill>
          <a:blip r:embed="rId2"/>
          <a:stretch>
            <a:fillRect/>
          </a:stretch>
        </p:blipFill>
        <p:spPr>
          <a:xfrm>
            <a:off x="152400" y="1277441"/>
            <a:ext cx="7572375" cy="4040094"/>
          </a:xfrm>
          <a:prstGeom prst="rect">
            <a:avLst/>
          </a:prstGeom>
          <a:ln>
            <a:solidFill>
              <a:schemeClr val="accent1"/>
            </a:solidFill>
          </a:ln>
        </p:spPr>
      </p:pic>
    </p:spTree>
    <p:extLst>
      <p:ext uri="{BB962C8B-B14F-4D97-AF65-F5344CB8AC3E}">
        <p14:creationId xmlns:p14="http://schemas.microsoft.com/office/powerpoint/2010/main" val="4054106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Redirecting to a Routing System URL</a:t>
            </a:r>
          </a:p>
        </p:txBody>
      </p:sp>
      <p:sp>
        <p:nvSpPr>
          <p:cNvPr id="3" name="Content Placeholder 2"/>
          <p:cNvSpPr>
            <a:spLocks noGrp="1"/>
          </p:cNvSpPr>
          <p:nvPr>
            <p:ph idx="1"/>
          </p:nvPr>
        </p:nvSpPr>
        <p:spPr/>
        <p:txBody>
          <a:bodyPr/>
          <a:lstStyle/>
          <a:p>
            <a:r>
              <a:rPr lang="en-US" dirty="0" smtClean="0"/>
              <a:t>If </a:t>
            </a:r>
            <a:r>
              <a:rPr lang="en-US" dirty="0"/>
              <a:t>you are redirecting the user to a different </a:t>
            </a:r>
            <a:r>
              <a:rPr lang="en-US" dirty="0">
                <a:solidFill>
                  <a:srgbClr val="FF0000"/>
                </a:solidFill>
              </a:rPr>
              <a:t>part</a:t>
            </a:r>
            <a:r>
              <a:rPr lang="en-US" dirty="0"/>
              <a:t> of your </a:t>
            </a:r>
            <a:r>
              <a:rPr lang="en-US" dirty="0">
                <a:solidFill>
                  <a:srgbClr val="FF0000"/>
                </a:solidFill>
              </a:rPr>
              <a:t>application</a:t>
            </a:r>
            <a:r>
              <a:rPr lang="en-US" dirty="0"/>
              <a:t>, you need to make sure that the </a:t>
            </a:r>
            <a:r>
              <a:rPr lang="en-US" dirty="0" smtClean="0"/>
              <a:t>URL you </a:t>
            </a:r>
            <a:r>
              <a:rPr lang="en-US" dirty="0"/>
              <a:t>send is valid within your </a:t>
            </a:r>
            <a:r>
              <a:rPr lang="en-US" dirty="0" smtClean="0">
                <a:solidFill>
                  <a:srgbClr val="FF0000"/>
                </a:solidFill>
              </a:rPr>
              <a:t>URL schema</a:t>
            </a:r>
            <a:r>
              <a:rPr lang="en-US" dirty="0" smtClean="0"/>
              <a:t>.</a:t>
            </a:r>
          </a:p>
          <a:p>
            <a:pPr lvl="1"/>
            <a:r>
              <a:rPr lang="en-US" dirty="0" smtClean="0"/>
              <a:t>The </a:t>
            </a:r>
            <a:r>
              <a:rPr lang="en-US" dirty="0"/>
              <a:t>problem with using </a:t>
            </a:r>
            <a:r>
              <a:rPr lang="en-US" dirty="0">
                <a:solidFill>
                  <a:srgbClr val="FF0000"/>
                </a:solidFill>
              </a:rPr>
              <a:t>literal URLs</a:t>
            </a:r>
            <a:r>
              <a:rPr lang="en-US" dirty="0"/>
              <a:t> for redirection is that any </a:t>
            </a:r>
            <a:r>
              <a:rPr lang="en-US" dirty="0">
                <a:solidFill>
                  <a:srgbClr val="FF0000"/>
                </a:solidFill>
              </a:rPr>
              <a:t>change</a:t>
            </a:r>
            <a:r>
              <a:rPr lang="en-US" dirty="0"/>
              <a:t> in your </a:t>
            </a:r>
            <a:r>
              <a:rPr lang="en-US" dirty="0">
                <a:solidFill>
                  <a:srgbClr val="FF0000"/>
                </a:solidFill>
              </a:rPr>
              <a:t>routing schema</a:t>
            </a:r>
            <a:r>
              <a:rPr lang="en-US" dirty="0"/>
              <a:t> means that you need to go through your code and update the </a:t>
            </a:r>
            <a:r>
              <a:rPr lang="en-US" dirty="0" smtClean="0"/>
              <a:t>URLs.</a:t>
            </a:r>
          </a:p>
          <a:p>
            <a:pPr lvl="1"/>
            <a:r>
              <a:rPr lang="en-US" dirty="0" smtClean="0"/>
              <a:t>Fortunately</a:t>
            </a:r>
            <a:r>
              <a:rPr lang="en-US" dirty="0"/>
              <a:t>, you can use the routing system to generate valid URLs with the </a:t>
            </a:r>
            <a:r>
              <a:rPr lang="en-US" dirty="0">
                <a:solidFill>
                  <a:srgbClr val="FF0000"/>
                </a:solidFill>
              </a:rPr>
              <a:t>RedirectToRoute</a:t>
            </a:r>
            <a:r>
              <a:rPr lang="en-US" dirty="0"/>
              <a:t> </a:t>
            </a:r>
            <a:r>
              <a:rPr lang="en-US" dirty="0">
                <a:solidFill>
                  <a:srgbClr val="0070C0"/>
                </a:solidFill>
              </a:rPr>
              <a:t>method</a:t>
            </a:r>
            <a:r>
              <a:rPr lang="en-US" dirty="0"/>
              <a:t>, which creates an instance of the </a:t>
            </a:r>
            <a:r>
              <a:rPr lang="en-US" dirty="0">
                <a:solidFill>
                  <a:srgbClr val="FF0000"/>
                </a:solidFill>
              </a:rPr>
              <a:t>RedirectToRouteResult</a:t>
            </a:r>
            <a:r>
              <a:rPr lang="en-US" dirty="0"/>
              <a:t>, as shown in </a:t>
            </a:r>
            <a:r>
              <a:rPr lang="en-US" dirty="0">
                <a:solidFill>
                  <a:srgbClr val="FF0000"/>
                </a:solidFill>
              </a:rPr>
              <a:t>Listing 17-22</a:t>
            </a:r>
            <a:r>
              <a:rPr lang="en-US" dirty="0" smtClean="0"/>
              <a:t>.</a:t>
            </a:r>
          </a:p>
          <a:p>
            <a:pPr lvl="1"/>
            <a:r>
              <a:rPr lang="en-US" dirty="0"/>
              <a:t>The RedirectToRoute method issues a temporary </a:t>
            </a:r>
            <a:r>
              <a:rPr lang="en-US" dirty="0" smtClean="0"/>
              <a:t>redirection.</a:t>
            </a:r>
          </a:p>
          <a:p>
            <a:pPr lvl="1"/>
            <a:r>
              <a:rPr lang="en-US" dirty="0" smtClean="0"/>
              <a:t>Use </a:t>
            </a:r>
            <a:r>
              <a:rPr lang="en-US" dirty="0"/>
              <a:t>the RedirectToRoutePermanent method for permanent </a:t>
            </a:r>
            <a:r>
              <a:rPr lang="en-US" dirty="0" smtClean="0"/>
              <a:t>redirections.</a:t>
            </a:r>
          </a:p>
          <a:p>
            <a:pPr lvl="1"/>
            <a:r>
              <a:rPr lang="en-US" dirty="0" smtClean="0"/>
              <a:t>Both </a:t>
            </a:r>
            <a:r>
              <a:rPr lang="en-US" dirty="0"/>
              <a:t>methods take an anonymous type whose properties are then passed to the routing system to generate a </a:t>
            </a:r>
            <a:r>
              <a:rPr lang="en-US" dirty="0" smtClean="0"/>
              <a:t>URL.</a:t>
            </a:r>
          </a:p>
          <a:p>
            <a:pPr lvl="1"/>
            <a:r>
              <a:rPr lang="en-US" dirty="0"/>
              <a:t>For more details of this process, see the Chapters 15 and 16</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301</a:t>
            </a:fld>
            <a:endParaRPr lang="en-US" dirty="0"/>
          </a:p>
        </p:txBody>
      </p:sp>
    </p:spTree>
    <p:extLst>
      <p:ext uri="{BB962C8B-B14F-4D97-AF65-F5344CB8AC3E}">
        <p14:creationId xmlns:p14="http://schemas.microsoft.com/office/powerpoint/2010/main" val="15964891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Listing 17-22</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302</a:t>
            </a:fld>
            <a:endParaRPr lang="en-US" dirty="0"/>
          </a:p>
        </p:txBody>
      </p:sp>
      <p:pic>
        <p:nvPicPr>
          <p:cNvPr id="3" name="Picture 2"/>
          <p:cNvPicPr>
            <a:picLocks noChangeAspect="1"/>
          </p:cNvPicPr>
          <p:nvPr/>
        </p:nvPicPr>
        <p:blipFill>
          <a:blip r:embed="rId2"/>
          <a:stretch>
            <a:fillRect/>
          </a:stretch>
        </p:blipFill>
        <p:spPr>
          <a:xfrm>
            <a:off x="152400" y="1267425"/>
            <a:ext cx="6585449" cy="5045063"/>
          </a:xfrm>
          <a:prstGeom prst="rect">
            <a:avLst/>
          </a:prstGeom>
          <a:ln>
            <a:solidFill>
              <a:schemeClr val="accent1"/>
            </a:solidFill>
          </a:ln>
        </p:spPr>
      </p:pic>
    </p:spTree>
    <p:extLst>
      <p:ext uri="{BB962C8B-B14F-4D97-AF65-F5344CB8AC3E}">
        <p14:creationId xmlns:p14="http://schemas.microsoft.com/office/powerpoint/2010/main" val="3716681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TESTING: ROUTED REDIRECTIONS</a:t>
            </a:r>
          </a:p>
        </p:txBody>
      </p:sp>
      <p:sp>
        <p:nvSpPr>
          <p:cNvPr id="3" name="Content Placeholder 2"/>
          <p:cNvSpPr>
            <a:spLocks noGrp="1"/>
          </p:cNvSpPr>
          <p:nvPr>
            <p:ph idx="1"/>
          </p:nvPr>
        </p:nvSpPr>
        <p:spPr/>
        <p:txBody>
          <a:bodyPr/>
          <a:lstStyle/>
          <a:p>
            <a:r>
              <a:rPr lang="en-US" dirty="0" smtClean="0"/>
              <a:t>Here </a:t>
            </a:r>
            <a:r>
              <a:rPr lang="en-US" dirty="0"/>
              <a:t>is the unit test for the action method in </a:t>
            </a:r>
            <a:r>
              <a:rPr lang="en-US" dirty="0">
                <a:solidFill>
                  <a:srgbClr val="FF0000"/>
                </a:solidFill>
              </a:rPr>
              <a:t>Listing 17-22</a:t>
            </a:r>
            <a:r>
              <a:rPr lang="en-US" dirty="0"/>
              <a:t>:</a:t>
            </a:r>
          </a:p>
          <a:p>
            <a:pPr lvl="1"/>
            <a:r>
              <a:rPr lang="en-US" dirty="0"/>
              <a:t>You can see that I have tested the result indirectly by looking at the routing information provided by the </a:t>
            </a:r>
            <a:r>
              <a:rPr lang="en-US" dirty="0">
                <a:solidFill>
                  <a:srgbClr val="FF0000"/>
                </a:solidFill>
              </a:rPr>
              <a:t>RedirectToRouteResult</a:t>
            </a:r>
            <a:r>
              <a:rPr lang="en-US" dirty="0"/>
              <a:t> </a:t>
            </a:r>
            <a:r>
              <a:rPr lang="en-US" dirty="0">
                <a:solidFill>
                  <a:srgbClr val="0070C0"/>
                </a:solidFill>
              </a:rPr>
              <a:t>object</a:t>
            </a:r>
            <a:r>
              <a:rPr lang="en-US" dirty="0"/>
              <a:t>, which means that I don’t have to parse a URL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303</a:t>
            </a:fld>
            <a:endParaRPr lang="en-US" dirty="0"/>
          </a:p>
        </p:txBody>
      </p:sp>
    </p:spTree>
    <p:extLst>
      <p:ext uri="{BB962C8B-B14F-4D97-AF65-F5344CB8AC3E}">
        <p14:creationId xmlns:p14="http://schemas.microsoft.com/office/powerpoint/2010/main" val="5447358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Redirecting to an Action Method</a:t>
            </a:r>
          </a:p>
        </p:txBody>
      </p:sp>
      <p:sp>
        <p:nvSpPr>
          <p:cNvPr id="3" name="Content Placeholder 2"/>
          <p:cNvSpPr>
            <a:spLocks noGrp="1"/>
          </p:cNvSpPr>
          <p:nvPr>
            <p:ph idx="1"/>
          </p:nvPr>
        </p:nvSpPr>
        <p:spPr/>
        <p:txBody>
          <a:bodyPr/>
          <a:lstStyle/>
          <a:p>
            <a:r>
              <a:rPr lang="en-US" dirty="0" smtClean="0"/>
              <a:t>You </a:t>
            </a:r>
            <a:r>
              <a:rPr lang="en-US" dirty="0"/>
              <a:t>can redirect to an action method more elegantly by using the </a:t>
            </a:r>
            <a:r>
              <a:rPr lang="en-US" dirty="0">
                <a:solidFill>
                  <a:srgbClr val="FF0000"/>
                </a:solidFill>
              </a:rPr>
              <a:t>RedirectToAction</a:t>
            </a:r>
            <a:r>
              <a:rPr lang="en-US" dirty="0"/>
              <a:t> </a:t>
            </a:r>
            <a:r>
              <a:rPr lang="en-US" dirty="0">
                <a:solidFill>
                  <a:srgbClr val="0070C0"/>
                </a:solidFill>
              </a:rPr>
              <a:t>method</a:t>
            </a:r>
            <a:r>
              <a:rPr lang="en-US" dirty="0"/>
              <a:t> (for temporary redirections) or the </a:t>
            </a:r>
            <a:r>
              <a:rPr lang="en-US" dirty="0">
                <a:solidFill>
                  <a:srgbClr val="FF0000"/>
                </a:solidFill>
              </a:rPr>
              <a:t>RedirectToActionPermanent</a:t>
            </a:r>
            <a:r>
              <a:rPr lang="en-US" dirty="0"/>
              <a:t> (for permanent redirections</a:t>
            </a:r>
            <a:r>
              <a:rPr lang="en-US" dirty="0" smtClean="0"/>
              <a:t>).</a:t>
            </a:r>
          </a:p>
          <a:p>
            <a:pPr lvl="1"/>
            <a:r>
              <a:rPr lang="en-US" dirty="0" smtClean="0"/>
              <a:t>These </a:t>
            </a:r>
            <a:r>
              <a:rPr lang="en-US" dirty="0"/>
              <a:t>are just </a:t>
            </a:r>
            <a:r>
              <a:rPr lang="en-US" dirty="0">
                <a:solidFill>
                  <a:srgbClr val="0070C0"/>
                </a:solidFill>
              </a:rPr>
              <a:t>wrappers</a:t>
            </a:r>
            <a:r>
              <a:rPr lang="en-US" dirty="0"/>
              <a:t> around the </a:t>
            </a:r>
            <a:r>
              <a:rPr lang="en-US" dirty="0">
                <a:solidFill>
                  <a:srgbClr val="FF0000"/>
                </a:solidFill>
              </a:rPr>
              <a:t>RedirectToRoute</a:t>
            </a:r>
            <a:r>
              <a:rPr lang="en-US" dirty="0"/>
              <a:t> </a:t>
            </a:r>
            <a:r>
              <a:rPr lang="en-US" dirty="0">
                <a:solidFill>
                  <a:srgbClr val="0070C0"/>
                </a:solidFill>
              </a:rPr>
              <a:t>method</a:t>
            </a:r>
            <a:r>
              <a:rPr lang="en-US" dirty="0"/>
              <a:t> that lets you specify values for the </a:t>
            </a:r>
            <a:r>
              <a:rPr lang="en-US" dirty="0">
                <a:solidFill>
                  <a:srgbClr val="FF0000"/>
                </a:solidFill>
              </a:rPr>
              <a:t>action method</a:t>
            </a:r>
            <a:r>
              <a:rPr lang="en-US" dirty="0"/>
              <a:t> and the </a:t>
            </a:r>
            <a:r>
              <a:rPr lang="en-US" dirty="0">
                <a:solidFill>
                  <a:srgbClr val="FF0000"/>
                </a:solidFill>
              </a:rPr>
              <a:t>controller</a:t>
            </a:r>
            <a:r>
              <a:rPr lang="en-US" dirty="0"/>
              <a:t> without needing to create an </a:t>
            </a:r>
            <a:r>
              <a:rPr lang="en-US" dirty="0">
                <a:solidFill>
                  <a:srgbClr val="FF0000"/>
                </a:solidFill>
              </a:rPr>
              <a:t>anonymous type</a:t>
            </a:r>
            <a:r>
              <a:rPr lang="en-US" dirty="0"/>
              <a:t>, as shown in </a:t>
            </a:r>
            <a:r>
              <a:rPr lang="en-US" dirty="0">
                <a:solidFill>
                  <a:srgbClr val="FF0000"/>
                </a:solidFill>
              </a:rPr>
              <a:t>Listing 17-23</a:t>
            </a:r>
            <a:r>
              <a:rPr lang="en-US" dirty="0" smtClean="0"/>
              <a:t>.</a:t>
            </a:r>
          </a:p>
          <a:p>
            <a:pPr lvl="1"/>
            <a:r>
              <a:rPr lang="en-US" dirty="0"/>
              <a:t>If you just specify an action method, then it is assumed that you are referring to an action method in the current </a:t>
            </a:r>
            <a:r>
              <a:rPr lang="en-US" dirty="0" smtClean="0"/>
              <a:t>controller.</a:t>
            </a:r>
          </a:p>
          <a:p>
            <a:pPr lvl="1"/>
            <a:r>
              <a:rPr lang="en-US" dirty="0" smtClean="0"/>
              <a:t>If </a:t>
            </a:r>
            <a:r>
              <a:rPr lang="en-US" dirty="0"/>
              <a:t>you want to redirect to another controller, you need to provide the name as a parameter, like this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There are other </a:t>
            </a:r>
            <a:r>
              <a:rPr lang="en-US" dirty="0">
                <a:solidFill>
                  <a:srgbClr val="FF0000"/>
                </a:solidFill>
              </a:rPr>
              <a:t>overloaded versions</a:t>
            </a:r>
            <a:r>
              <a:rPr lang="en-US" dirty="0"/>
              <a:t> that you can use to provide additional values for the URL generation. </a:t>
            </a:r>
            <a:endParaRPr lang="en-US" dirty="0" smtClean="0"/>
          </a:p>
          <a:p>
            <a:pPr lvl="1"/>
            <a:r>
              <a:rPr lang="en-US" dirty="0" smtClean="0"/>
              <a:t>These </a:t>
            </a:r>
            <a:r>
              <a:rPr lang="en-US" dirty="0"/>
              <a:t>are expressed using an anonymous type, which does tend to undermine the purpose of the convenience method, but can still make your code easier to read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304</a:t>
            </a:fld>
            <a:endParaRPr lang="en-US" dirty="0"/>
          </a:p>
        </p:txBody>
      </p:sp>
      <p:pic>
        <p:nvPicPr>
          <p:cNvPr id="6" name="Picture 5"/>
          <p:cNvPicPr>
            <a:picLocks noChangeAspect="1"/>
          </p:cNvPicPr>
          <p:nvPr/>
        </p:nvPicPr>
        <p:blipFill>
          <a:blip r:embed="rId2"/>
          <a:stretch>
            <a:fillRect/>
          </a:stretch>
        </p:blipFill>
        <p:spPr>
          <a:xfrm>
            <a:off x="696687" y="3514335"/>
            <a:ext cx="6360658" cy="1180945"/>
          </a:xfrm>
          <a:prstGeom prst="rect">
            <a:avLst/>
          </a:prstGeom>
          <a:ln>
            <a:solidFill>
              <a:schemeClr val="accent1"/>
            </a:solidFill>
          </a:ln>
        </p:spPr>
      </p:pic>
    </p:spTree>
    <p:extLst>
      <p:ext uri="{BB962C8B-B14F-4D97-AF65-F5344CB8AC3E}">
        <p14:creationId xmlns:p14="http://schemas.microsoft.com/office/powerpoint/2010/main" val="665480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Listing 17-23</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305</a:t>
            </a:fld>
            <a:endParaRPr lang="en-US" dirty="0"/>
          </a:p>
        </p:txBody>
      </p:sp>
      <p:pic>
        <p:nvPicPr>
          <p:cNvPr id="2" name="Picture 1"/>
          <p:cNvPicPr>
            <a:picLocks noChangeAspect="1"/>
          </p:cNvPicPr>
          <p:nvPr/>
        </p:nvPicPr>
        <p:blipFill>
          <a:blip r:embed="rId2"/>
          <a:stretch>
            <a:fillRect/>
          </a:stretch>
        </p:blipFill>
        <p:spPr>
          <a:xfrm>
            <a:off x="152400" y="1269906"/>
            <a:ext cx="8270285" cy="1279528"/>
          </a:xfrm>
          <a:prstGeom prst="rect">
            <a:avLst/>
          </a:prstGeom>
          <a:ln>
            <a:solidFill>
              <a:schemeClr val="accent1"/>
            </a:solidFill>
          </a:ln>
        </p:spPr>
      </p:pic>
    </p:spTree>
    <p:extLst>
      <p:ext uri="{BB962C8B-B14F-4D97-AF65-F5344CB8AC3E}">
        <p14:creationId xmlns:p14="http://schemas.microsoft.com/office/powerpoint/2010/main" val="25351268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The </a:t>
            </a:r>
            <a:r>
              <a:rPr lang="en-US" dirty="0"/>
              <a:t>values that you provide for the action method and controller are not verified before they are passed to the routing </a:t>
            </a:r>
            <a:r>
              <a:rPr lang="en-US" dirty="0" smtClean="0"/>
              <a:t>system.</a:t>
            </a:r>
          </a:p>
          <a:p>
            <a:pPr lvl="1"/>
            <a:r>
              <a:rPr lang="en-US" dirty="0" smtClean="0"/>
              <a:t>You </a:t>
            </a:r>
            <a:r>
              <a:rPr lang="en-US" dirty="0"/>
              <a:t>are responsible for making sure that the targets you specify actually exist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306</a:t>
            </a:fld>
            <a:endParaRPr lang="en-US" dirty="0"/>
          </a:p>
        </p:txBody>
      </p:sp>
    </p:spTree>
    <p:extLst>
      <p:ext uri="{BB962C8B-B14F-4D97-AF65-F5344CB8AC3E}">
        <p14:creationId xmlns:p14="http://schemas.microsoft.com/office/powerpoint/2010/main" val="1575705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PRESERVING DATA </a:t>
            </a:r>
            <a:r>
              <a:rPr lang="en-US" dirty="0" smtClean="0"/>
              <a:t>ACROSS </a:t>
            </a:r>
            <a:r>
              <a:rPr lang="en-US" dirty="0"/>
              <a:t>REDIRECTION</a:t>
            </a:r>
          </a:p>
        </p:txBody>
      </p:sp>
      <p:sp>
        <p:nvSpPr>
          <p:cNvPr id="3" name="Content Placeholder 2"/>
          <p:cNvSpPr>
            <a:spLocks noGrp="1"/>
          </p:cNvSpPr>
          <p:nvPr>
            <p:ph idx="1"/>
          </p:nvPr>
        </p:nvSpPr>
        <p:spPr/>
        <p:txBody>
          <a:bodyPr/>
          <a:lstStyle/>
          <a:p>
            <a:r>
              <a:rPr lang="en-US" dirty="0" smtClean="0"/>
              <a:t>A </a:t>
            </a:r>
            <a:r>
              <a:rPr lang="en-US" dirty="0">
                <a:solidFill>
                  <a:srgbClr val="FF0000"/>
                </a:solidFill>
              </a:rPr>
              <a:t>redirection</a:t>
            </a:r>
            <a:r>
              <a:rPr lang="en-US" dirty="0"/>
              <a:t> causes the browser to </a:t>
            </a:r>
            <a:r>
              <a:rPr lang="en-US" dirty="0">
                <a:solidFill>
                  <a:srgbClr val="FF0000"/>
                </a:solidFill>
              </a:rPr>
              <a:t>submit</a:t>
            </a:r>
            <a:r>
              <a:rPr lang="en-US" dirty="0"/>
              <a:t> an </a:t>
            </a:r>
            <a:r>
              <a:rPr lang="en-US" dirty="0">
                <a:solidFill>
                  <a:srgbClr val="0070C0"/>
                </a:solidFill>
              </a:rPr>
              <a:t>entirely new </a:t>
            </a:r>
            <a:r>
              <a:rPr lang="en-US" dirty="0">
                <a:solidFill>
                  <a:srgbClr val="FF0000"/>
                </a:solidFill>
              </a:rPr>
              <a:t>HTTP request</a:t>
            </a:r>
            <a:r>
              <a:rPr lang="en-US" dirty="0"/>
              <a:t>, which means that you do not have access to the details of the original </a:t>
            </a:r>
            <a:r>
              <a:rPr lang="en-US" dirty="0" smtClean="0"/>
              <a:t>request.</a:t>
            </a:r>
          </a:p>
          <a:p>
            <a:pPr lvl="1"/>
            <a:r>
              <a:rPr lang="en-US" dirty="0" smtClean="0"/>
              <a:t>If </a:t>
            </a:r>
            <a:r>
              <a:rPr lang="en-US" dirty="0"/>
              <a:t>you want to pass data from one request to the next, you can use the </a:t>
            </a:r>
            <a:r>
              <a:rPr lang="en-US" dirty="0">
                <a:solidFill>
                  <a:srgbClr val="FF0000"/>
                </a:solidFill>
              </a:rPr>
              <a:t>Temp Data </a:t>
            </a:r>
            <a:r>
              <a:rPr lang="en-US" dirty="0" smtClean="0">
                <a:solidFill>
                  <a:srgbClr val="0070C0"/>
                </a:solidFill>
              </a:rPr>
              <a:t>feature</a:t>
            </a:r>
            <a:r>
              <a:rPr lang="en-US" dirty="0" smtClean="0"/>
              <a:t>.</a:t>
            </a:r>
          </a:p>
          <a:p>
            <a:pPr lvl="1"/>
            <a:r>
              <a:rPr lang="en-US" dirty="0" smtClean="0"/>
              <a:t>TempData </a:t>
            </a:r>
            <a:r>
              <a:rPr lang="en-US" dirty="0"/>
              <a:t>is similar to Session data, except that </a:t>
            </a:r>
            <a:r>
              <a:rPr lang="en-US" dirty="0">
                <a:solidFill>
                  <a:srgbClr val="FF0000"/>
                </a:solidFill>
              </a:rPr>
              <a:t>TempData values</a:t>
            </a:r>
            <a:r>
              <a:rPr lang="en-US" dirty="0"/>
              <a:t> are </a:t>
            </a:r>
            <a:r>
              <a:rPr lang="en-US" dirty="0">
                <a:solidFill>
                  <a:srgbClr val="FF0000"/>
                </a:solidFill>
              </a:rPr>
              <a:t>marked </a:t>
            </a:r>
            <a:r>
              <a:rPr lang="en-US" dirty="0">
                <a:solidFill>
                  <a:srgbClr val="0070C0"/>
                </a:solidFill>
              </a:rPr>
              <a:t>for</a:t>
            </a:r>
            <a:r>
              <a:rPr lang="en-US" dirty="0">
                <a:solidFill>
                  <a:srgbClr val="FF0000"/>
                </a:solidFill>
              </a:rPr>
              <a:t> deletion</a:t>
            </a:r>
            <a:r>
              <a:rPr lang="en-US" dirty="0"/>
              <a:t> when they are read, and they are removed when the request has been </a:t>
            </a:r>
            <a:r>
              <a:rPr lang="en-US" dirty="0" smtClean="0"/>
              <a:t>processed.</a:t>
            </a:r>
          </a:p>
          <a:p>
            <a:pPr lvl="1"/>
            <a:r>
              <a:rPr lang="en-US" dirty="0" smtClean="0"/>
              <a:t>This </a:t>
            </a:r>
            <a:r>
              <a:rPr lang="en-US" dirty="0"/>
              <a:t>is an ideal arrangement for </a:t>
            </a:r>
            <a:r>
              <a:rPr lang="en-US" dirty="0">
                <a:solidFill>
                  <a:srgbClr val="FF0000"/>
                </a:solidFill>
              </a:rPr>
              <a:t>short-lived</a:t>
            </a:r>
            <a:r>
              <a:rPr lang="en-US" dirty="0"/>
              <a:t> </a:t>
            </a:r>
            <a:r>
              <a:rPr lang="en-US" dirty="0">
                <a:solidFill>
                  <a:srgbClr val="FF0000"/>
                </a:solidFill>
              </a:rPr>
              <a:t>data</a:t>
            </a:r>
            <a:r>
              <a:rPr lang="en-US" dirty="0"/>
              <a:t> that you want to persist across a </a:t>
            </a:r>
            <a:r>
              <a:rPr lang="en-US" dirty="0" smtClean="0">
                <a:solidFill>
                  <a:srgbClr val="FF0000"/>
                </a:solidFill>
              </a:rPr>
              <a:t>redirection</a:t>
            </a:r>
            <a:r>
              <a:rPr lang="en-US" dirty="0" smtClean="0"/>
              <a:t>.</a:t>
            </a:r>
          </a:p>
          <a:p>
            <a:pPr lvl="1"/>
            <a:r>
              <a:rPr lang="en-US" dirty="0" smtClean="0"/>
              <a:t>Here </a:t>
            </a:r>
            <a:r>
              <a:rPr lang="en-US" dirty="0"/>
              <a:t>is a simple example in an action method that uses the RedirectToAction </a:t>
            </a:r>
            <a:r>
              <a:rPr lang="en-US" dirty="0">
                <a:solidFill>
                  <a:srgbClr val="0070C0"/>
                </a:solidFill>
              </a:rPr>
              <a:t>method</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When this method processes a request, it sets values in the </a:t>
            </a:r>
            <a:r>
              <a:rPr lang="en-US" dirty="0">
                <a:solidFill>
                  <a:srgbClr val="FF0000"/>
                </a:solidFill>
              </a:rPr>
              <a:t>TempData</a:t>
            </a:r>
            <a:r>
              <a:rPr lang="en-US" dirty="0"/>
              <a:t> </a:t>
            </a:r>
            <a:r>
              <a:rPr lang="en-US" dirty="0">
                <a:solidFill>
                  <a:srgbClr val="0070C0"/>
                </a:solidFill>
              </a:rPr>
              <a:t>collection</a:t>
            </a:r>
            <a:r>
              <a:rPr lang="en-US" dirty="0"/>
              <a:t>, and then redirects the user’s browser to the Index action method in the same controller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307</a:t>
            </a:fld>
            <a:endParaRPr lang="en-US" dirty="0"/>
          </a:p>
        </p:txBody>
      </p:sp>
      <p:pic>
        <p:nvPicPr>
          <p:cNvPr id="6" name="Picture 5"/>
          <p:cNvPicPr>
            <a:picLocks noChangeAspect="1"/>
          </p:cNvPicPr>
          <p:nvPr/>
        </p:nvPicPr>
        <p:blipFill>
          <a:blip r:embed="rId2"/>
          <a:stretch>
            <a:fillRect/>
          </a:stretch>
        </p:blipFill>
        <p:spPr>
          <a:xfrm>
            <a:off x="783772" y="3611551"/>
            <a:ext cx="6113417" cy="1553246"/>
          </a:xfrm>
          <a:prstGeom prst="rect">
            <a:avLst/>
          </a:prstGeom>
          <a:ln>
            <a:solidFill>
              <a:schemeClr val="accent1"/>
            </a:solidFill>
          </a:ln>
        </p:spPr>
      </p:pic>
    </p:spTree>
    <p:extLst>
      <p:ext uri="{BB962C8B-B14F-4D97-AF65-F5344CB8AC3E}">
        <p14:creationId xmlns:p14="http://schemas.microsoft.com/office/powerpoint/2010/main" val="13649741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PRESERVING DATA </a:t>
            </a:r>
            <a:r>
              <a:rPr lang="en-US" sz="4200" dirty="0" smtClean="0"/>
              <a:t>ACROSS REDIRECTION  </a:t>
            </a:r>
            <a:r>
              <a:rPr lang="en-US" sz="4200" dirty="0" smtClean="0">
                <a:solidFill>
                  <a:srgbClr val="C00000"/>
                </a:solidFill>
              </a:rPr>
              <a:t>|</a:t>
            </a:r>
            <a:endParaRPr lang="en-US" sz="4200" dirty="0">
              <a:solidFill>
                <a:srgbClr val="C00000"/>
              </a:solidFill>
            </a:endParaRPr>
          </a:p>
        </p:txBody>
      </p:sp>
      <p:sp>
        <p:nvSpPr>
          <p:cNvPr id="3" name="Content Placeholder 2"/>
          <p:cNvSpPr>
            <a:spLocks noGrp="1"/>
          </p:cNvSpPr>
          <p:nvPr>
            <p:ph idx="1"/>
          </p:nvPr>
        </p:nvSpPr>
        <p:spPr/>
        <p:txBody>
          <a:bodyPr/>
          <a:lstStyle/>
          <a:p>
            <a:pPr lvl="1"/>
            <a:r>
              <a:rPr lang="en-US" dirty="0" smtClean="0"/>
              <a:t>You </a:t>
            </a:r>
            <a:r>
              <a:rPr lang="en-US" dirty="0"/>
              <a:t>can read the TempData values back in the target action method, and then pass them to the view, like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smtClean="0"/>
              <a:t>A </a:t>
            </a:r>
            <a:r>
              <a:rPr lang="en-US" dirty="0"/>
              <a:t>more direct approach would be to read these values in the view,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308</a:t>
            </a:fld>
            <a:endParaRPr lang="en-US" dirty="0"/>
          </a:p>
        </p:txBody>
      </p:sp>
      <p:pic>
        <p:nvPicPr>
          <p:cNvPr id="7" name="Picture 6"/>
          <p:cNvPicPr>
            <a:picLocks noChangeAspect="1"/>
          </p:cNvPicPr>
          <p:nvPr/>
        </p:nvPicPr>
        <p:blipFill>
          <a:blip r:embed="rId2"/>
          <a:stretch>
            <a:fillRect/>
          </a:stretch>
        </p:blipFill>
        <p:spPr>
          <a:xfrm>
            <a:off x="892153" y="1661893"/>
            <a:ext cx="3949814" cy="1441897"/>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92153" y="3871988"/>
            <a:ext cx="7250611" cy="1875669"/>
          </a:xfrm>
          <a:prstGeom prst="rect">
            <a:avLst/>
          </a:prstGeom>
          <a:ln>
            <a:solidFill>
              <a:schemeClr val="accent1"/>
            </a:solidFill>
          </a:ln>
        </p:spPr>
      </p:pic>
    </p:spTree>
    <p:extLst>
      <p:ext uri="{BB962C8B-B14F-4D97-AF65-F5344CB8AC3E}">
        <p14:creationId xmlns:p14="http://schemas.microsoft.com/office/powerpoint/2010/main" val="8797649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PRESERVING DATA </a:t>
            </a:r>
            <a:r>
              <a:rPr lang="en-US" sz="4200" dirty="0" smtClean="0"/>
              <a:t>ACROSS REDIRECTION </a:t>
            </a:r>
            <a:r>
              <a:rPr lang="en-US" sz="4200" dirty="0" smtClean="0">
                <a:solidFill>
                  <a:srgbClr val="C00000"/>
                </a:solidFill>
              </a:rPr>
              <a:t>||</a:t>
            </a:r>
            <a:endParaRPr lang="en-US" sz="4200" dirty="0">
              <a:solidFill>
                <a:srgbClr val="C00000"/>
              </a:solidFill>
            </a:endParaRPr>
          </a:p>
        </p:txBody>
      </p:sp>
      <p:sp>
        <p:nvSpPr>
          <p:cNvPr id="3" name="Content Placeholder 2"/>
          <p:cNvSpPr>
            <a:spLocks noGrp="1"/>
          </p:cNvSpPr>
          <p:nvPr>
            <p:ph idx="1"/>
          </p:nvPr>
        </p:nvSpPr>
        <p:spPr/>
        <p:txBody>
          <a:bodyPr/>
          <a:lstStyle/>
          <a:p>
            <a:pPr lvl="1"/>
            <a:r>
              <a:rPr lang="en-US" dirty="0" smtClean="0"/>
              <a:t>Reading </a:t>
            </a:r>
            <a:r>
              <a:rPr lang="en-US" dirty="0"/>
              <a:t>the values in the view means that you do not need to use the View Bag feature in the action method. </a:t>
            </a:r>
            <a:endParaRPr lang="en-US" dirty="0" smtClean="0"/>
          </a:p>
          <a:p>
            <a:pPr lvl="2"/>
            <a:r>
              <a:rPr lang="en-US" dirty="0" smtClean="0"/>
              <a:t>However</a:t>
            </a:r>
            <a:r>
              <a:rPr lang="en-US" dirty="0"/>
              <a:t>, you must </a:t>
            </a:r>
            <a:r>
              <a:rPr lang="en-US" dirty="0">
                <a:solidFill>
                  <a:srgbClr val="FF0000"/>
                </a:solidFill>
              </a:rPr>
              <a:t>cast</a:t>
            </a:r>
            <a:r>
              <a:rPr lang="en-US" dirty="0"/>
              <a:t> the </a:t>
            </a:r>
            <a:r>
              <a:rPr lang="en-US" dirty="0">
                <a:solidFill>
                  <a:srgbClr val="FF0000"/>
                </a:solidFill>
              </a:rPr>
              <a:t>TempData</a:t>
            </a:r>
            <a:r>
              <a:rPr lang="en-US" dirty="0"/>
              <a:t> results to an </a:t>
            </a:r>
            <a:r>
              <a:rPr lang="en-US" dirty="0">
                <a:solidFill>
                  <a:srgbClr val="FF0000"/>
                </a:solidFill>
              </a:rPr>
              <a:t>appropriate </a:t>
            </a:r>
            <a:r>
              <a:rPr lang="en-US" dirty="0" smtClean="0">
                <a:solidFill>
                  <a:srgbClr val="FF0000"/>
                </a:solidFill>
              </a:rPr>
              <a:t>type</a:t>
            </a:r>
            <a:r>
              <a:rPr lang="en-US" dirty="0" smtClean="0"/>
              <a:t>.</a:t>
            </a:r>
          </a:p>
          <a:p>
            <a:pPr lvl="2"/>
            <a:r>
              <a:rPr lang="en-US" dirty="0" smtClean="0"/>
              <a:t>You </a:t>
            </a:r>
            <a:r>
              <a:rPr lang="en-US" dirty="0"/>
              <a:t>can get a value from TempData without marking it for removal by using the Peek method, like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You can preserve a value that would otherwise be deleted by using the Keep method, like this:</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 Keep method doesn’t protect a value </a:t>
            </a:r>
            <a:r>
              <a:rPr lang="en-US" dirty="0" smtClean="0"/>
              <a:t>forever.</a:t>
            </a:r>
          </a:p>
          <a:p>
            <a:pPr lvl="2"/>
            <a:r>
              <a:rPr lang="en-US" dirty="0" smtClean="0"/>
              <a:t>If </a:t>
            </a:r>
            <a:r>
              <a:rPr lang="en-US" dirty="0"/>
              <a:t>the value is read again, it will be marked for removal once </a:t>
            </a:r>
            <a:r>
              <a:rPr lang="en-US" dirty="0" smtClean="0"/>
              <a:t>more.</a:t>
            </a:r>
          </a:p>
          <a:p>
            <a:pPr lvl="2"/>
            <a:r>
              <a:rPr lang="en-US" dirty="0" smtClean="0"/>
              <a:t>If </a:t>
            </a:r>
            <a:r>
              <a:rPr lang="en-US" dirty="0"/>
              <a:t>you want to store items so that they won’t be removed when the request is processed then use </a:t>
            </a:r>
            <a:r>
              <a:rPr lang="en-US" dirty="0">
                <a:solidFill>
                  <a:srgbClr val="FF0000"/>
                </a:solidFill>
              </a:rPr>
              <a:t>session</a:t>
            </a:r>
            <a:r>
              <a:rPr lang="en-US" dirty="0"/>
              <a:t> </a:t>
            </a:r>
            <a:r>
              <a:rPr lang="en-US" dirty="0">
                <a:solidFill>
                  <a:srgbClr val="FF0000"/>
                </a:solidFill>
              </a:rPr>
              <a:t>data</a:t>
            </a:r>
            <a:r>
              <a:rPr lang="en-US" dirty="0"/>
              <a:t> instead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309</a:t>
            </a:fld>
            <a:endParaRPr lang="en-US" dirty="0"/>
          </a:p>
        </p:txBody>
      </p:sp>
      <p:pic>
        <p:nvPicPr>
          <p:cNvPr id="6" name="Picture 5"/>
          <p:cNvPicPr>
            <a:picLocks noChangeAspect="1"/>
          </p:cNvPicPr>
          <p:nvPr/>
        </p:nvPicPr>
        <p:blipFill>
          <a:blip r:embed="rId2"/>
          <a:stretch>
            <a:fillRect/>
          </a:stretch>
        </p:blipFill>
        <p:spPr>
          <a:xfrm>
            <a:off x="940525" y="2428457"/>
            <a:ext cx="7896633" cy="74432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945764" y="4157293"/>
            <a:ext cx="3537721" cy="731073"/>
          </a:xfrm>
          <a:prstGeom prst="rect">
            <a:avLst/>
          </a:prstGeom>
          <a:ln>
            <a:solidFill>
              <a:schemeClr val="accent1"/>
            </a:solidFill>
          </a:ln>
        </p:spPr>
      </p:pic>
    </p:spTree>
    <p:extLst>
      <p:ext uri="{BB962C8B-B14F-4D97-AF65-F5344CB8AC3E}">
        <p14:creationId xmlns:p14="http://schemas.microsoft.com/office/powerpoint/2010/main" val="3237735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Built </a:t>
            </a:r>
            <a:r>
              <a:rPr lang="en-US" dirty="0" smtClean="0"/>
              <a:t>on the Best </a:t>
            </a:r>
            <a:r>
              <a:rPr lang="en-US" dirty="0"/>
              <a:t>Parts </a:t>
            </a:r>
            <a:r>
              <a:rPr lang="en-US" dirty="0" smtClean="0"/>
              <a:t>of ASP.NET </a:t>
            </a:r>
            <a:r>
              <a:rPr lang="en-US" dirty="0"/>
              <a:t>Platform</a:t>
            </a:r>
          </a:p>
        </p:txBody>
      </p:sp>
      <p:sp>
        <p:nvSpPr>
          <p:cNvPr id="3" name="Content Placeholder 2"/>
          <p:cNvSpPr>
            <a:spLocks noGrp="1"/>
          </p:cNvSpPr>
          <p:nvPr>
            <p:ph idx="1"/>
          </p:nvPr>
        </p:nvSpPr>
        <p:spPr/>
        <p:txBody>
          <a:bodyPr/>
          <a:lstStyle/>
          <a:p>
            <a:r>
              <a:rPr lang="en-US" dirty="0" smtClean="0"/>
              <a:t>Microsoft’s </a:t>
            </a:r>
            <a:r>
              <a:rPr lang="en-US" dirty="0"/>
              <a:t>existing </a:t>
            </a:r>
            <a:r>
              <a:rPr lang="en-US" dirty="0">
                <a:solidFill>
                  <a:srgbClr val="FF0000"/>
                </a:solidFill>
              </a:rPr>
              <a:t>ASP.NET platform</a:t>
            </a:r>
            <a:r>
              <a:rPr lang="en-US" dirty="0"/>
              <a:t> provides </a:t>
            </a:r>
            <a:r>
              <a:rPr lang="en-US" dirty="0" smtClean="0"/>
              <a:t> </a:t>
            </a:r>
          </a:p>
          <a:p>
            <a:pPr lvl="2"/>
            <a:r>
              <a:rPr lang="en-US" dirty="0" smtClean="0"/>
              <a:t>a</a:t>
            </a:r>
            <a:r>
              <a:rPr lang="en-US" dirty="0"/>
              <a:t> </a:t>
            </a:r>
            <a:r>
              <a:rPr lang="en-US" dirty="0" smtClean="0"/>
              <a:t>mature</a:t>
            </a:r>
          </a:p>
          <a:p>
            <a:pPr lvl="2"/>
            <a:r>
              <a:rPr lang="en-US" dirty="0" smtClean="0"/>
              <a:t>well-proven </a:t>
            </a:r>
            <a:r>
              <a:rPr lang="en-US" dirty="0"/>
              <a:t>set of </a:t>
            </a:r>
            <a:r>
              <a:rPr lang="en-US" dirty="0" smtClean="0"/>
              <a:t>components</a:t>
            </a:r>
          </a:p>
          <a:p>
            <a:pPr lvl="2"/>
            <a:r>
              <a:rPr lang="en-US" dirty="0" smtClean="0"/>
              <a:t>facilities </a:t>
            </a:r>
            <a:r>
              <a:rPr lang="en-US" dirty="0"/>
              <a:t>for developing effective and efficient Web </a:t>
            </a:r>
            <a:r>
              <a:rPr lang="en-US" dirty="0" smtClean="0"/>
              <a:t>applications</a:t>
            </a:r>
          </a:p>
          <a:p>
            <a:pPr lvl="1"/>
            <a:r>
              <a:rPr lang="en-US" dirty="0" smtClean="0"/>
              <a:t>First </a:t>
            </a:r>
            <a:r>
              <a:rPr lang="en-US" dirty="0"/>
              <a:t>and most obviously, as </a:t>
            </a:r>
            <a:r>
              <a:rPr lang="en-US" dirty="0">
                <a:solidFill>
                  <a:srgbClr val="FF0000"/>
                </a:solidFill>
              </a:rPr>
              <a:t>ASP.NET MVC</a:t>
            </a:r>
            <a:r>
              <a:rPr lang="en-US" dirty="0"/>
              <a:t> is based on the </a:t>
            </a:r>
            <a:r>
              <a:rPr lang="en-US" dirty="0">
                <a:solidFill>
                  <a:srgbClr val="FF0000"/>
                </a:solidFill>
              </a:rPr>
              <a:t>.NET platform</a:t>
            </a:r>
            <a:r>
              <a:rPr lang="en-US" dirty="0"/>
              <a:t>, you have the flexibility to write code in any .NET language and access the same API features—not just in MVC itself but in the extensive </a:t>
            </a:r>
            <a:r>
              <a:rPr lang="en-US" dirty="0">
                <a:solidFill>
                  <a:srgbClr val="FF0000"/>
                </a:solidFill>
              </a:rPr>
              <a:t>.NET class library</a:t>
            </a:r>
            <a:r>
              <a:rPr lang="en-US" dirty="0"/>
              <a:t> and the vast ecosystem of </a:t>
            </a:r>
            <a:r>
              <a:rPr lang="en-US" dirty="0">
                <a:solidFill>
                  <a:srgbClr val="0070C0"/>
                </a:solidFill>
              </a:rPr>
              <a:t>third-party</a:t>
            </a:r>
            <a:r>
              <a:rPr lang="en-US" dirty="0"/>
              <a:t> .</a:t>
            </a:r>
            <a:r>
              <a:rPr lang="en-US" dirty="0">
                <a:solidFill>
                  <a:srgbClr val="FF0000"/>
                </a:solidFill>
              </a:rPr>
              <a:t>NET </a:t>
            </a:r>
            <a:r>
              <a:rPr lang="en-US" dirty="0" smtClean="0">
                <a:solidFill>
                  <a:srgbClr val="FF0000"/>
                </a:solidFill>
              </a:rPr>
              <a:t>libraries</a:t>
            </a:r>
            <a:r>
              <a:rPr lang="en-US" dirty="0" smtClean="0"/>
              <a:t>.</a:t>
            </a:r>
          </a:p>
          <a:p>
            <a:pPr lvl="1"/>
            <a:r>
              <a:rPr lang="en-US" dirty="0" smtClean="0"/>
              <a:t>Second</a:t>
            </a:r>
            <a:r>
              <a:rPr lang="en-US" dirty="0"/>
              <a:t>, ready-made </a:t>
            </a:r>
            <a:r>
              <a:rPr lang="en-US" dirty="0">
                <a:solidFill>
                  <a:srgbClr val="FF0000"/>
                </a:solidFill>
              </a:rPr>
              <a:t>ASP.NET platform features</a:t>
            </a:r>
            <a:r>
              <a:rPr lang="en-US" dirty="0"/>
              <a:t>—such </a:t>
            </a:r>
            <a:r>
              <a:rPr lang="en-US" dirty="0" smtClean="0"/>
              <a:t>as</a:t>
            </a:r>
          </a:p>
          <a:p>
            <a:pPr lvl="2"/>
            <a:r>
              <a:rPr lang="en-US" dirty="0" smtClean="0"/>
              <a:t>Authentication			Membership</a:t>
            </a:r>
          </a:p>
          <a:p>
            <a:pPr lvl="2"/>
            <a:r>
              <a:rPr lang="en-US" dirty="0" smtClean="0"/>
              <a:t>Roles				Profiles</a:t>
            </a:r>
          </a:p>
          <a:p>
            <a:pPr lvl="2"/>
            <a:r>
              <a:rPr lang="en-US" dirty="0" smtClean="0"/>
              <a:t>Internationalization</a:t>
            </a:r>
          </a:p>
          <a:p>
            <a:pPr marL="460375" lvl="2" indent="0">
              <a:buNone/>
            </a:pPr>
            <a:r>
              <a:rPr lang="en-US" dirty="0" smtClean="0"/>
              <a:t>can </a:t>
            </a:r>
            <a:r>
              <a:rPr lang="en-US" dirty="0"/>
              <a:t>reduce the </a:t>
            </a:r>
            <a:r>
              <a:rPr lang="en-US" dirty="0">
                <a:solidFill>
                  <a:srgbClr val="FF0000"/>
                </a:solidFill>
              </a:rPr>
              <a:t>amount of code</a:t>
            </a:r>
            <a:r>
              <a:rPr lang="en-US" dirty="0"/>
              <a:t> you need to develop and maintain any Web application, and these features are just as effective when used in the MVC Framework as they are in a classic Web Forms </a:t>
            </a:r>
            <a:r>
              <a:rPr lang="en-US" dirty="0" smtClean="0"/>
              <a:t>project.</a:t>
            </a:r>
          </a:p>
          <a:p>
            <a:pPr lvl="1"/>
            <a:r>
              <a:rPr lang="en-US" dirty="0" smtClean="0"/>
              <a:t>The </a:t>
            </a:r>
            <a:r>
              <a:rPr lang="en-US" dirty="0"/>
              <a:t>underlying ASP.NET platform provides a rich </a:t>
            </a:r>
            <a:r>
              <a:rPr lang="en-US" dirty="0">
                <a:solidFill>
                  <a:srgbClr val="FF0000"/>
                </a:solidFill>
              </a:rPr>
              <a:t>set of tools</a:t>
            </a:r>
            <a:r>
              <a:rPr lang="en-US" dirty="0"/>
              <a:t> on which to build web applications with the MVC Framework</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a:t>
            </a:fld>
            <a:endParaRPr lang="en-US" dirty="0"/>
          </a:p>
        </p:txBody>
      </p:sp>
    </p:spTree>
    <p:extLst>
      <p:ext uri="{BB962C8B-B14F-4D97-AF65-F5344CB8AC3E}">
        <p14:creationId xmlns:p14="http://schemas.microsoft.com/office/powerpoint/2010/main" val="393050967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Returning Errors and HTTP Codes</a:t>
            </a:r>
            <a:endParaRPr lang="en-US" dirty="0"/>
          </a:p>
        </p:txBody>
      </p:sp>
      <p:sp>
        <p:nvSpPr>
          <p:cNvPr id="3" name="Content Placeholder 2"/>
          <p:cNvSpPr>
            <a:spLocks noGrp="1"/>
          </p:cNvSpPr>
          <p:nvPr>
            <p:ph idx="1"/>
          </p:nvPr>
        </p:nvSpPr>
        <p:spPr/>
        <p:txBody>
          <a:bodyPr/>
          <a:lstStyle/>
          <a:p>
            <a:r>
              <a:rPr lang="en-US" dirty="0" smtClean="0"/>
              <a:t>(</a:t>
            </a:r>
            <a:r>
              <a:rPr lang="en-US" dirty="0"/>
              <a:t>Page 571).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310</a:t>
            </a:fld>
            <a:endParaRPr lang="en-US" dirty="0"/>
          </a:p>
        </p:txBody>
      </p:sp>
    </p:spTree>
    <p:extLst>
      <p:ext uri="{BB962C8B-B14F-4D97-AF65-F5344CB8AC3E}">
        <p14:creationId xmlns:p14="http://schemas.microsoft.com/office/powerpoint/2010/main" val="36350311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1335" y="2634690"/>
            <a:ext cx="7501465" cy="783541"/>
          </a:xfrm>
        </p:spPr>
        <p:txBody>
          <a:bodyPr>
            <a:normAutofit fontScale="90000"/>
          </a:bodyPr>
          <a:lstStyle/>
          <a:p>
            <a:r>
              <a:rPr lang="en-US" sz="5800" dirty="0" smtClean="0"/>
              <a:t>Filters</a:t>
            </a:r>
            <a:endParaRPr lang="en-US" sz="5800" dirty="0"/>
          </a:p>
        </p:txBody>
      </p:sp>
      <p:sp>
        <p:nvSpPr>
          <p:cNvPr id="5" name="Title 1"/>
          <p:cNvSpPr txBox="1">
            <a:spLocks/>
          </p:cNvSpPr>
          <p:nvPr/>
        </p:nvSpPr>
        <p:spPr>
          <a:xfrm>
            <a:off x="0" y="0"/>
            <a:ext cx="931335" cy="68580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r>
              <a:rPr lang="en-US" dirty="0" smtClean="0"/>
              <a:t>18</a:t>
            </a:r>
            <a:endParaRPr lang="en-US" dirty="0"/>
          </a:p>
        </p:txBody>
      </p:sp>
      <p:pic>
        <p:nvPicPr>
          <p:cNvPr id="3" name="Picture 2"/>
          <p:cNvPicPr>
            <a:picLocks noChangeAspect="1"/>
          </p:cNvPicPr>
          <p:nvPr/>
        </p:nvPicPr>
        <p:blipFill>
          <a:blip r:embed="rId2"/>
          <a:stretch>
            <a:fillRect/>
          </a:stretch>
        </p:blipFill>
        <p:spPr>
          <a:xfrm>
            <a:off x="9427915" y="4081418"/>
            <a:ext cx="2647950" cy="2705100"/>
          </a:xfrm>
          <a:prstGeom prst="rect">
            <a:avLst/>
          </a:prstGeom>
          <a:ln>
            <a:solidFill>
              <a:srgbClr val="5B9BD5"/>
            </a:solidFill>
          </a:ln>
        </p:spPr>
      </p:pic>
      <p:sp>
        <p:nvSpPr>
          <p:cNvPr id="4" name="Date Placeholder 3"/>
          <p:cNvSpPr>
            <a:spLocks noGrp="1"/>
          </p:cNvSpPr>
          <p:nvPr>
            <p:ph type="dt" sz="half" idx="10"/>
          </p:nvPr>
        </p:nvSpPr>
        <p:spPr/>
        <p:txBody>
          <a:bodyPr/>
          <a:lstStyle/>
          <a:p>
            <a:r>
              <a:rPr lang="en-US" smtClean="0"/>
              <a:t>2 Jan 2018</a:t>
            </a:r>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311</a:t>
            </a:fld>
            <a:endParaRPr lang="en-US"/>
          </a:p>
        </p:txBody>
      </p:sp>
    </p:spTree>
    <p:extLst>
      <p:ext uri="{BB962C8B-B14F-4D97-AF65-F5344CB8AC3E}">
        <p14:creationId xmlns:p14="http://schemas.microsoft.com/office/powerpoint/2010/main" val="3817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Filters </a:t>
            </a:r>
            <a:r>
              <a:rPr lang="en-US" sz="2000" dirty="0">
                <a:solidFill>
                  <a:srgbClr val="FF0000"/>
                </a:solidFill>
              </a:rPr>
              <a:t>inject </a:t>
            </a:r>
            <a:r>
              <a:rPr lang="en-US" sz="2000" dirty="0">
                <a:solidFill>
                  <a:srgbClr val="0070C0"/>
                </a:solidFill>
              </a:rPr>
              <a:t>extra</a:t>
            </a:r>
            <a:r>
              <a:rPr lang="en-US" sz="2000" dirty="0">
                <a:solidFill>
                  <a:srgbClr val="FF0000"/>
                </a:solidFill>
              </a:rPr>
              <a:t> logic</a:t>
            </a:r>
            <a:r>
              <a:rPr lang="en-US" sz="2000" dirty="0"/>
              <a:t> into MVC Framework request </a:t>
            </a:r>
            <a:r>
              <a:rPr lang="en-US" sz="2000" dirty="0" smtClean="0"/>
              <a:t>processing.</a:t>
            </a:r>
          </a:p>
          <a:p>
            <a:pPr marL="461963">
              <a:buFont typeface="Wingdings" panose="05000000000000000000" pitchFamily="2" charset="2"/>
              <a:buChar char="§"/>
            </a:pPr>
            <a:r>
              <a:rPr lang="en-US" sz="2000" dirty="0" smtClean="0"/>
              <a:t>They </a:t>
            </a:r>
            <a:r>
              <a:rPr lang="en-US" sz="2000" dirty="0"/>
              <a:t>provide a simple and elegant way to implement </a:t>
            </a:r>
            <a:r>
              <a:rPr lang="en-US" sz="2000" dirty="0">
                <a:solidFill>
                  <a:srgbClr val="FF0000"/>
                </a:solidFill>
              </a:rPr>
              <a:t>cross-cutting</a:t>
            </a:r>
            <a:r>
              <a:rPr lang="en-US" sz="2000" dirty="0"/>
              <a:t> </a:t>
            </a:r>
            <a:r>
              <a:rPr lang="en-US" sz="2000" dirty="0" smtClean="0"/>
              <a:t>concerns.</a:t>
            </a:r>
          </a:p>
          <a:p>
            <a:pPr marL="461963">
              <a:buFont typeface="Wingdings" panose="05000000000000000000" pitchFamily="2" charset="2"/>
              <a:buChar char="§"/>
            </a:pPr>
            <a:r>
              <a:rPr lang="en-US" sz="2000" dirty="0" smtClean="0"/>
              <a:t>This </a:t>
            </a:r>
            <a:r>
              <a:rPr lang="en-US" sz="2000" dirty="0"/>
              <a:t>term refers to functionality that is used all over an application and doesn’t fit neatly into any one place, where it would break the separation of concerns </a:t>
            </a:r>
            <a:r>
              <a:rPr lang="en-US" sz="2000" dirty="0" smtClean="0"/>
              <a:t>pattern.</a:t>
            </a:r>
          </a:p>
          <a:p>
            <a:pPr marL="461963">
              <a:buFont typeface="Wingdings" panose="05000000000000000000" pitchFamily="2" charset="2"/>
              <a:buChar char="§"/>
            </a:pPr>
            <a:r>
              <a:rPr lang="en-US" sz="2000" dirty="0" smtClean="0"/>
              <a:t>Classic </a:t>
            </a:r>
            <a:r>
              <a:rPr lang="en-US" sz="2000" dirty="0"/>
              <a:t>examples of cross-cutting concerns </a:t>
            </a:r>
            <a:r>
              <a:rPr lang="en-US" sz="2000" dirty="0" smtClean="0"/>
              <a:t>are</a:t>
            </a:r>
          </a:p>
          <a:p>
            <a:pPr marL="687388" indent="-225425">
              <a:buFont typeface="Wingdings" panose="05000000000000000000" pitchFamily="2" charset="2"/>
              <a:buChar char="ü"/>
            </a:pPr>
            <a:r>
              <a:rPr lang="en-US" sz="2000" dirty="0" smtClean="0"/>
              <a:t>Logging</a:t>
            </a:r>
          </a:p>
          <a:p>
            <a:pPr marL="687388" indent="-225425">
              <a:buFont typeface="Wingdings" panose="05000000000000000000" pitchFamily="2" charset="2"/>
              <a:buChar char="ü"/>
            </a:pPr>
            <a:r>
              <a:rPr lang="en-US" sz="2000" dirty="0" smtClean="0"/>
              <a:t>Authorization and</a:t>
            </a:r>
          </a:p>
          <a:p>
            <a:pPr marL="687388" indent="-225425">
              <a:buFont typeface="Wingdings" panose="05000000000000000000" pitchFamily="2" charset="2"/>
              <a:buChar char="ü"/>
            </a:pPr>
            <a:r>
              <a:rPr lang="en-US" sz="2000" dirty="0" smtClean="0"/>
              <a:t>Caching</a:t>
            </a:r>
            <a:endParaRPr lang="en-US" sz="2000" dirty="0"/>
          </a:p>
          <a:p>
            <a:pPr marL="461963">
              <a:buFont typeface="Wingdings" panose="05000000000000000000" pitchFamily="2" charset="2"/>
              <a:buChar char="§"/>
            </a:pPr>
            <a:r>
              <a:rPr lang="en-US" sz="2000" dirty="0"/>
              <a:t>In this chapter, I show you the different categories of filters that the MVC Framework supports, how to create and use custom filters, and how to control their </a:t>
            </a:r>
            <a:r>
              <a:rPr lang="en-US" sz="2000" dirty="0" smtClean="0"/>
              <a:t>execution.</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18-1</a:t>
            </a:r>
            <a:r>
              <a:rPr lang="en-US" sz="2000" dirty="0"/>
              <a:t> provides the summary for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312</a:t>
            </a:fld>
            <a:endParaRPr lang="en-US"/>
          </a:p>
        </p:txBody>
      </p:sp>
    </p:spTree>
    <p:extLst>
      <p:ext uri="{BB962C8B-B14F-4D97-AF65-F5344CB8AC3E}">
        <p14:creationId xmlns:p14="http://schemas.microsoft.com/office/powerpoint/2010/main" val="3138534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18-1</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313</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279278" cy="4450865"/>
          </a:xfrm>
          <a:prstGeom prst="rect">
            <a:avLst/>
          </a:prstGeom>
          <a:ln>
            <a:solidFill>
              <a:srgbClr val="5B9BD5"/>
            </a:solidFill>
          </a:ln>
        </p:spPr>
      </p:pic>
    </p:spTree>
    <p:extLst>
      <p:ext uri="{BB962C8B-B14F-4D97-AF65-F5344CB8AC3E}">
        <p14:creationId xmlns:p14="http://schemas.microsoft.com/office/powerpoint/2010/main" val="7930864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314</a:t>
            </a:fld>
            <a:endParaRPr lang="en-US" dirty="0"/>
          </a:p>
        </p:txBody>
      </p:sp>
    </p:spTree>
    <p:extLst>
      <p:ext uri="{BB962C8B-B14F-4D97-AF65-F5344CB8AC3E}">
        <p14:creationId xmlns:p14="http://schemas.microsoft.com/office/powerpoint/2010/main" val="9805953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315</a:t>
            </a:fld>
            <a:endParaRPr lang="en-US" dirty="0"/>
          </a:p>
        </p:txBody>
      </p:sp>
    </p:spTree>
    <p:extLst>
      <p:ext uri="{BB962C8B-B14F-4D97-AF65-F5344CB8AC3E}">
        <p14:creationId xmlns:p14="http://schemas.microsoft.com/office/powerpoint/2010/main" val="21397613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316</a:t>
            </a:fld>
            <a:endParaRPr lang="en-US" dirty="0"/>
          </a:p>
        </p:txBody>
      </p:sp>
    </p:spTree>
    <p:extLst>
      <p:ext uri="{BB962C8B-B14F-4D97-AF65-F5344CB8AC3E}">
        <p14:creationId xmlns:p14="http://schemas.microsoft.com/office/powerpoint/2010/main" val="136985575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317</a:t>
            </a:fld>
            <a:endParaRPr lang="en-US" dirty="0"/>
          </a:p>
        </p:txBody>
      </p:sp>
    </p:spTree>
    <p:extLst>
      <p:ext uri="{BB962C8B-B14F-4D97-AF65-F5344CB8AC3E}">
        <p14:creationId xmlns:p14="http://schemas.microsoft.com/office/powerpoint/2010/main" val="28540887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318</a:t>
            </a:fld>
            <a:endParaRPr lang="en-US" dirty="0"/>
          </a:p>
        </p:txBody>
      </p:sp>
    </p:spTree>
    <p:extLst>
      <p:ext uri="{BB962C8B-B14F-4D97-AF65-F5344CB8AC3E}">
        <p14:creationId xmlns:p14="http://schemas.microsoft.com/office/powerpoint/2010/main" val="37822996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319</a:t>
            </a:fld>
            <a:endParaRPr lang="en-US" dirty="0"/>
          </a:p>
        </p:txBody>
      </p:sp>
    </p:spTree>
    <p:extLst>
      <p:ext uri="{BB962C8B-B14F-4D97-AF65-F5344CB8AC3E}">
        <p14:creationId xmlns:p14="http://schemas.microsoft.com/office/powerpoint/2010/main" val="222912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Note</a:t>
            </a:r>
          </a:p>
        </p:txBody>
      </p:sp>
      <p:sp>
        <p:nvSpPr>
          <p:cNvPr id="7" name="Content Placeholder 6"/>
          <p:cNvSpPr>
            <a:spLocks noGrp="1"/>
          </p:cNvSpPr>
          <p:nvPr>
            <p:ph idx="1"/>
          </p:nvPr>
        </p:nvSpPr>
        <p:spPr/>
        <p:txBody>
          <a:bodyPr/>
          <a:lstStyle/>
          <a:p>
            <a:r>
              <a:rPr lang="en-US" dirty="0" smtClean="0"/>
              <a:t>I </a:t>
            </a:r>
            <a:r>
              <a:rPr lang="en-US" dirty="0"/>
              <a:t>describe the most commonly used ASP.NET Platform features as they relate to MVC development in this </a:t>
            </a:r>
            <a:r>
              <a:rPr lang="en-US" dirty="0">
                <a:solidFill>
                  <a:srgbClr val="FF0000"/>
                </a:solidFill>
              </a:rPr>
              <a:t>book</a:t>
            </a:r>
            <a:r>
              <a:rPr lang="en-US" dirty="0"/>
              <a:t>, but the platform is a topic in its own </a:t>
            </a:r>
            <a:r>
              <a:rPr lang="en-US" dirty="0" smtClean="0"/>
              <a:t>right.</a:t>
            </a:r>
          </a:p>
          <a:p>
            <a:pPr lvl="1"/>
            <a:r>
              <a:rPr lang="en-US" dirty="0" smtClean="0"/>
              <a:t>For </a:t>
            </a:r>
            <a:r>
              <a:rPr lang="en-US" dirty="0"/>
              <a:t>complete details of the rich features that the ASP.NET platform provides, see my forthcoming </a:t>
            </a:r>
            <a:r>
              <a:rPr lang="en-US" dirty="0">
                <a:solidFill>
                  <a:srgbClr val="FF0000"/>
                </a:solidFill>
              </a:rPr>
              <a:t>Pro ASP.NET MVC 5 Platform</a:t>
            </a:r>
            <a:r>
              <a:rPr lang="en-US" dirty="0"/>
              <a:t>, which will be published by Apress in 2014</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a:t>
            </a:fld>
            <a:endParaRPr lang="en-US" dirty="0"/>
          </a:p>
        </p:txBody>
      </p:sp>
    </p:spTree>
    <p:extLst>
      <p:ext uri="{BB962C8B-B14F-4D97-AF65-F5344CB8AC3E}">
        <p14:creationId xmlns:p14="http://schemas.microsoft.com/office/powerpoint/2010/main" val="24902138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320</a:t>
            </a:fld>
            <a:endParaRPr lang="en-US" dirty="0"/>
          </a:p>
        </p:txBody>
      </p:sp>
    </p:spTree>
    <p:extLst>
      <p:ext uri="{BB962C8B-B14F-4D97-AF65-F5344CB8AC3E}">
        <p14:creationId xmlns:p14="http://schemas.microsoft.com/office/powerpoint/2010/main" val="157949621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321</a:t>
            </a:fld>
            <a:endParaRPr lang="en-US" dirty="0"/>
          </a:p>
        </p:txBody>
      </p:sp>
    </p:spTree>
    <p:extLst>
      <p:ext uri="{BB962C8B-B14F-4D97-AF65-F5344CB8AC3E}">
        <p14:creationId xmlns:p14="http://schemas.microsoft.com/office/powerpoint/2010/main" val="3810281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Controller Extensibility</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322</a:t>
            </a:fld>
            <a:endParaRPr lang="en-US" dirty="0"/>
          </a:p>
        </p:txBody>
      </p:sp>
      <p:sp>
        <p:nvSpPr>
          <p:cNvPr id="5" name="Text Placeholder 4"/>
          <p:cNvSpPr>
            <a:spLocks noGrp="1"/>
          </p:cNvSpPr>
          <p:nvPr>
            <p:ph type="body" sz="quarter" idx="16"/>
          </p:nvPr>
        </p:nvSpPr>
        <p:spPr/>
        <p:txBody>
          <a:bodyPr/>
          <a:lstStyle/>
          <a:p>
            <a:r>
              <a:rPr lang="en-US" dirty="0" smtClean="0"/>
              <a:t>19</a:t>
            </a:r>
            <a:endParaRPr lang="en-US" dirty="0"/>
          </a:p>
        </p:txBody>
      </p:sp>
      <p:pic>
        <p:nvPicPr>
          <p:cNvPr id="6" name="Picture 5"/>
          <p:cNvPicPr>
            <a:picLocks noChangeAspect="1"/>
          </p:cNvPicPr>
          <p:nvPr/>
        </p:nvPicPr>
        <p:blipFill>
          <a:blip r:embed="rId2"/>
          <a:stretch>
            <a:fillRect/>
          </a:stretch>
        </p:blipFill>
        <p:spPr>
          <a:xfrm>
            <a:off x="7934325" y="4412246"/>
            <a:ext cx="3924300" cy="2095500"/>
          </a:xfrm>
          <a:prstGeom prst="rect">
            <a:avLst/>
          </a:prstGeom>
          <a:ln>
            <a:solidFill>
              <a:schemeClr val="accent1"/>
            </a:solidFill>
          </a:ln>
        </p:spPr>
      </p:pic>
    </p:spTree>
    <p:extLst>
      <p:ext uri="{BB962C8B-B14F-4D97-AF65-F5344CB8AC3E}">
        <p14:creationId xmlns:p14="http://schemas.microsoft.com/office/powerpoint/2010/main" val="15090186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In this chapter, I am going to show you some of the advanced MVC features for working with controllers. I start this chapter by exploring the parts of the request handling process that lead to the execution of an action method and demonstrating the different ways to take control of it. Figure 19-1 shows the basic flow of control between components.</a:t>
            </a:r>
          </a:p>
          <a:p>
            <a:r>
              <a:rPr lang="en-US" dirty="0"/>
              <a:t>My focus for the first part of this chapter is the controller factory and the action invoker. The names of these components suggest their purpose. The controller factory is responsible for creating instances of controllers to service a request and the action invoker is responsible for finding and invoking the action method in the controller class. The MVC Framework includes default implementations of both of these components, and I will show you how to configure and control their behavior. I will also show you how to replace these components entirely and use custom logic. Table 19-1 provides the summary for this chapter.</a:t>
            </a:r>
          </a:p>
          <a:p>
            <a:endParaRPr lang="en-US" dirty="0"/>
          </a:p>
          <a:p>
            <a:r>
              <a:rPr lang="en-US" dirty="0"/>
              <a:t>(Page 627).</a:t>
            </a:r>
          </a:p>
          <a:p>
            <a:r>
              <a:rPr lang="en-US" dirty="0"/>
              <a:t>(Page 627).</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323</a:t>
            </a:fld>
            <a:endParaRPr lang="en-US" dirty="0"/>
          </a:p>
        </p:txBody>
      </p:sp>
    </p:spTree>
    <p:extLst>
      <p:ext uri="{BB962C8B-B14F-4D97-AF65-F5344CB8AC3E}">
        <p14:creationId xmlns:p14="http://schemas.microsoft.com/office/powerpoint/2010/main" val="143476674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the Example Project</a:t>
            </a:r>
          </a:p>
        </p:txBody>
      </p:sp>
      <p:sp>
        <p:nvSpPr>
          <p:cNvPr id="3" name="Content Placeholder 2"/>
          <p:cNvSpPr>
            <a:spLocks noGrp="1"/>
          </p:cNvSpPr>
          <p:nvPr>
            <p:ph idx="1"/>
          </p:nvPr>
        </p:nvSpPr>
        <p:spPr/>
        <p:txBody>
          <a:bodyPr/>
          <a:lstStyle/>
          <a:p>
            <a:r>
              <a:rPr lang="en-US" dirty="0" smtClean="0"/>
              <a:t>For </a:t>
            </a:r>
            <a:r>
              <a:rPr lang="en-US" dirty="0"/>
              <a:t>this chapter, I created a project called </a:t>
            </a:r>
            <a:r>
              <a:rPr lang="en-US" dirty="0" err="1"/>
              <a:t>ControllerExtensibility</a:t>
            </a:r>
            <a:r>
              <a:rPr lang="en-US" dirty="0"/>
              <a:t> using the Empty template option and enabled the option to add the core MVC references and folders. I need some simple controllers to work with in this chapter, so that I can demonstrate the different kinds of extensibility features that are available. To get set up, I created the </a:t>
            </a:r>
            <a:r>
              <a:rPr lang="en-US" dirty="0" err="1"/>
              <a:t>Result.cs</a:t>
            </a:r>
            <a:r>
              <a:rPr lang="en-US" dirty="0"/>
              <a:t> file in the Models folder and used it to define the Result class shown in Listing 19-1.</a:t>
            </a:r>
          </a:p>
          <a:p>
            <a:endParaRPr lang="en-US" dirty="0"/>
          </a:p>
          <a:p>
            <a:r>
              <a:rPr lang="en-US" dirty="0"/>
              <a:t>(Page 628).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324</a:t>
            </a:fld>
            <a:endParaRPr lang="en-US" dirty="0"/>
          </a:p>
        </p:txBody>
      </p:sp>
    </p:spTree>
    <p:extLst>
      <p:ext uri="{BB962C8B-B14F-4D97-AF65-F5344CB8AC3E}">
        <p14:creationId xmlns:p14="http://schemas.microsoft.com/office/powerpoint/2010/main" val="227827056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Custom Controller Factory</a:t>
            </a:r>
          </a:p>
        </p:txBody>
      </p:sp>
      <p:sp>
        <p:nvSpPr>
          <p:cNvPr id="3" name="Content Placeholder 2"/>
          <p:cNvSpPr>
            <a:spLocks noGrp="1"/>
          </p:cNvSpPr>
          <p:nvPr>
            <p:ph idx="1"/>
          </p:nvPr>
        </p:nvSpPr>
        <p:spPr/>
        <p:txBody>
          <a:bodyPr/>
          <a:lstStyle/>
          <a:p>
            <a:r>
              <a:rPr lang="en-US" dirty="0" smtClean="0"/>
              <a:t>As </a:t>
            </a:r>
            <a:r>
              <a:rPr lang="en-US" dirty="0"/>
              <a:t>with much of the MVC Framework, the best way to understand how controller factories work is to create a custom implementation. I do not recommend that you do this in a real project, as there are easier ways to create custom behavior by extending the built-in factory. But this is a nice way to demonstrate how the MVC framework creates instances of controllers. Controller factories are defined by the IControllerFactory interface, which is shown in Listing 19-5.</a:t>
            </a:r>
          </a:p>
          <a:p>
            <a:endParaRPr lang="en-US" dirty="0"/>
          </a:p>
          <a:p>
            <a:r>
              <a:rPr lang="en-US" dirty="0"/>
              <a:t>(Page 630).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325</a:t>
            </a:fld>
            <a:endParaRPr lang="en-US" dirty="0"/>
          </a:p>
        </p:txBody>
      </p:sp>
    </p:spTree>
    <p:extLst>
      <p:ext uri="{BB962C8B-B14F-4D97-AF65-F5344CB8AC3E}">
        <p14:creationId xmlns:p14="http://schemas.microsoft.com/office/powerpoint/2010/main" val="6898354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with the Built-in Controller Factory</a:t>
            </a:r>
          </a:p>
        </p:txBody>
      </p:sp>
      <p:sp>
        <p:nvSpPr>
          <p:cNvPr id="3" name="Content Placeholder 2"/>
          <p:cNvSpPr>
            <a:spLocks noGrp="1"/>
          </p:cNvSpPr>
          <p:nvPr>
            <p:ph idx="1"/>
          </p:nvPr>
        </p:nvSpPr>
        <p:spPr/>
        <p:txBody>
          <a:bodyPr/>
          <a:lstStyle/>
          <a:p>
            <a:r>
              <a:rPr lang="en-US" dirty="0" smtClean="0"/>
              <a:t>I </a:t>
            </a:r>
            <a:r>
              <a:rPr lang="en-US" dirty="0"/>
              <a:t>showed you how to create a custom controller factory because it is the most effective way of demonstrating what a controller factory does and how it functions. For most applications, however, the built-in controller factory class, called </a:t>
            </a:r>
            <a:r>
              <a:rPr lang="en-US" dirty="0" err="1"/>
              <a:t>DefaultControllerFactory</a:t>
            </a:r>
            <a:r>
              <a:rPr lang="en-US" dirty="0"/>
              <a:t>, is perfectly adequate. When it receives a request from the routing system, this factory looks at the routing data to find the value of the controller property and tries to find a class in the Web application that meets the following criteria: The class must be public. The class must be concrete (not abstract). The class must not take generic parameters. The name of the class must end with Controller. The class must implement the IController interface. The </a:t>
            </a:r>
            <a:r>
              <a:rPr lang="en-US" dirty="0" err="1"/>
              <a:t>DefaultControllerFactory</a:t>
            </a:r>
            <a:r>
              <a:rPr lang="en-US" dirty="0"/>
              <a:t> class maintains a list of such classes in the application so that it does not need to perform a search every time a request arrives. If a suitable class is found, then an instance is created using the controller activator (I will come back to this in the upcoming “Customizing </a:t>
            </a:r>
            <a:r>
              <a:rPr lang="en-US" dirty="0" err="1"/>
              <a:t>DefaultControllerFactory</a:t>
            </a:r>
            <a:r>
              <a:rPr lang="en-US" dirty="0"/>
              <a:t> Controller Creation” section), and the job of the controller is complete. If there is no matching controller, then the request cannot be processed any further.</a:t>
            </a:r>
          </a:p>
          <a:p>
            <a:endParaRPr lang="en-US" dirty="0"/>
          </a:p>
          <a:p>
            <a:r>
              <a:rPr lang="en-US" dirty="0"/>
              <a:t>(Page 636).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326</a:t>
            </a:fld>
            <a:endParaRPr lang="en-US" dirty="0"/>
          </a:p>
        </p:txBody>
      </p:sp>
    </p:spTree>
    <p:extLst>
      <p:ext uri="{BB962C8B-B14F-4D97-AF65-F5344CB8AC3E}">
        <p14:creationId xmlns:p14="http://schemas.microsoft.com/office/powerpoint/2010/main" val="10732474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Custom Action Invoker</a:t>
            </a:r>
          </a:p>
        </p:txBody>
      </p:sp>
      <p:sp>
        <p:nvSpPr>
          <p:cNvPr id="3" name="Content Placeholder 2"/>
          <p:cNvSpPr>
            <a:spLocks noGrp="1"/>
          </p:cNvSpPr>
          <p:nvPr>
            <p:ph idx="1"/>
          </p:nvPr>
        </p:nvSpPr>
        <p:spPr/>
        <p:txBody>
          <a:bodyPr/>
          <a:lstStyle/>
          <a:p>
            <a:r>
              <a:rPr lang="en-US" dirty="0" smtClean="0"/>
              <a:t>Once </a:t>
            </a:r>
            <a:r>
              <a:rPr lang="en-US" dirty="0"/>
              <a:t>the controller factory has created an instance of a class, the framework needs a way of invoking an action on that instance. If you derived your controller from the Controller class, then this is the responsibility of an action invoker, which is the subject of this section.</a:t>
            </a:r>
          </a:p>
          <a:p>
            <a:endParaRPr lang="en-US" dirty="0"/>
          </a:p>
          <a:p>
            <a:r>
              <a:rPr lang="en-US" dirty="0"/>
              <a:t>(Page 641).</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327</a:t>
            </a:fld>
            <a:endParaRPr lang="en-US" dirty="0"/>
          </a:p>
        </p:txBody>
      </p:sp>
    </p:spTree>
    <p:extLst>
      <p:ext uri="{BB962C8B-B14F-4D97-AF65-F5344CB8AC3E}">
        <p14:creationId xmlns:p14="http://schemas.microsoft.com/office/powerpoint/2010/main" val="97748174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Built-in Action Invoker</a:t>
            </a:r>
          </a:p>
        </p:txBody>
      </p:sp>
      <p:sp>
        <p:nvSpPr>
          <p:cNvPr id="3" name="Content Placeholder 2"/>
          <p:cNvSpPr>
            <a:spLocks noGrp="1"/>
          </p:cNvSpPr>
          <p:nvPr>
            <p:ph idx="1"/>
          </p:nvPr>
        </p:nvSpPr>
        <p:spPr/>
        <p:txBody>
          <a:bodyPr/>
          <a:lstStyle/>
          <a:p>
            <a:r>
              <a:rPr lang="en-US" dirty="0" smtClean="0"/>
              <a:t>The </a:t>
            </a:r>
            <a:r>
              <a:rPr lang="en-US" dirty="0"/>
              <a:t>built-in action invoker, which is the ControllerActionInvoker class, has some sophisticated techniques for matching requests to actions. And, unlike my implementation in the previous section, the default action invoker operates on methods. To qualify as an action, a method must meet the following criteria: The method must be public. The method must not be static. The method must not be present in System.Web.Mvc.Controller or any of its base classes. The method must not have a special name. The first two criteria are simple enough. For the next, excluding any method that is present in the Controller class or its bases means that methods such as ToString and GetHashCode are excluded, as are the methods that implement the IController interface. This is sensible, because the inner workings of controllers should not be exposed to the outside world. The last criterion means that constructors, property and event accessors are excluded. In fact, no class member that has the </a:t>
            </a:r>
            <a:r>
              <a:rPr lang="en-US" dirty="0" err="1"/>
              <a:t>IsSpecialName</a:t>
            </a:r>
            <a:r>
              <a:rPr lang="en-US" dirty="0"/>
              <a:t> flag from </a:t>
            </a:r>
            <a:r>
              <a:rPr lang="en-US" dirty="0" err="1"/>
              <a:t>System.Reflection.MethodBase</a:t>
            </a:r>
            <a:r>
              <a:rPr lang="en-US" dirty="0"/>
              <a:t> will be used to process an action.</a:t>
            </a:r>
          </a:p>
          <a:p>
            <a:endParaRPr lang="en-US" dirty="0"/>
          </a:p>
          <a:p>
            <a:r>
              <a:rPr lang="en-US" dirty="0"/>
              <a:t>(Page 643).</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328</a:t>
            </a:fld>
            <a:endParaRPr lang="en-US" dirty="0"/>
          </a:p>
        </p:txBody>
      </p:sp>
    </p:spTree>
    <p:extLst>
      <p:ext uri="{BB962C8B-B14F-4D97-AF65-F5344CB8AC3E}">
        <p14:creationId xmlns:p14="http://schemas.microsoft.com/office/powerpoint/2010/main" val="166846366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Improving Performance with Specialized </a:t>
            </a:r>
            <a:r>
              <a:rPr lang="en-US" dirty="0" smtClean="0"/>
              <a:t>Controllers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329</a:t>
            </a:fld>
            <a:endParaRPr lang="en-US" dirty="0"/>
          </a:p>
        </p:txBody>
      </p:sp>
    </p:spTree>
    <p:extLst>
      <p:ext uri="{BB962C8B-B14F-4D97-AF65-F5344CB8AC3E}">
        <p14:creationId xmlns:p14="http://schemas.microsoft.com/office/powerpoint/2010/main" val="3419472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API</a:t>
            </a:r>
          </a:p>
        </p:txBody>
      </p:sp>
      <p:sp>
        <p:nvSpPr>
          <p:cNvPr id="3" name="Content Placeholder 2"/>
          <p:cNvSpPr>
            <a:spLocks noGrp="1"/>
          </p:cNvSpPr>
          <p:nvPr>
            <p:ph idx="1"/>
          </p:nvPr>
        </p:nvSpPr>
        <p:spPr/>
        <p:txBody>
          <a:bodyPr/>
          <a:lstStyle/>
          <a:p>
            <a:r>
              <a:rPr lang="en-US" dirty="0" smtClean="0"/>
              <a:t>Microsoft’s </a:t>
            </a:r>
            <a:r>
              <a:rPr lang="en-US" dirty="0">
                <a:solidFill>
                  <a:srgbClr val="FF0000"/>
                </a:solidFill>
              </a:rPr>
              <a:t>.NET platform</a:t>
            </a:r>
            <a:r>
              <a:rPr lang="en-US" dirty="0"/>
              <a:t> has evolved with each major release, supporting – and even defining – the </a:t>
            </a:r>
            <a:r>
              <a:rPr lang="en-US" dirty="0">
                <a:solidFill>
                  <a:srgbClr val="FF0000"/>
                </a:solidFill>
              </a:rPr>
              <a:t>state-of-the-art</a:t>
            </a:r>
            <a:r>
              <a:rPr lang="en-US" dirty="0"/>
              <a:t> aspects of </a:t>
            </a:r>
            <a:r>
              <a:rPr lang="en-US" dirty="0">
                <a:solidFill>
                  <a:srgbClr val="FF0000"/>
                </a:solidFill>
              </a:rPr>
              <a:t>modern </a:t>
            </a:r>
            <a:r>
              <a:rPr lang="en-US" dirty="0" smtClean="0">
                <a:solidFill>
                  <a:srgbClr val="FF0000"/>
                </a:solidFill>
              </a:rPr>
              <a:t>programming</a:t>
            </a:r>
            <a:r>
              <a:rPr lang="en-US" dirty="0" smtClean="0"/>
              <a:t>.</a:t>
            </a:r>
          </a:p>
          <a:p>
            <a:pPr lvl="1"/>
            <a:r>
              <a:rPr lang="en-US" dirty="0" smtClean="0"/>
              <a:t>ASP.NET </a:t>
            </a:r>
            <a:r>
              <a:rPr lang="en-US" dirty="0"/>
              <a:t>MVC 5 is built for </a:t>
            </a:r>
            <a:r>
              <a:rPr lang="en-US" dirty="0">
                <a:solidFill>
                  <a:srgbClr val="FF0000"/>
                </a:solidFill>
              </a:rPr>
              <a:t>.NET 4.5.1</a:t>
            </a:r>
            <a:r>
              <a:rPr lang="en-US" dirty="0"/>
              <a:t>, so its API can take full advantage of recent language and runtime innovations, including the </a:t>
            </a:r>
            <a:endParaRPr lang="en-US" dirty="0" smtClean="0"/>
          </a:p>
          <a:p>
            <a:pPr lvl="2"/>
            <a:r>
              <a:rPr lang="en-US" dirty="0" smtClean="0">
                <a:solidFill>
                  <a:srgbClr val="FF0000"/>
                </a:solidFill>
              </a:rPr>
              <a:t>await</a:t>
            </a:r>
            <a:r>
              <a:rPr lang="en-US" dirty="0" smtClean="0"/>
              <a:t> keyword</a:t>
            </a:r>
          </a:p>
          <a:p>
            <a:pPr lvl="2"/>
            <a:r>
              <a:rPr lang="en-US" dirty="0" smtClean="0"/>
              <a:t>extension methods</a:t>
            </a:r>
          </a:p>
          <a:p>
            <a:pPr lvl="2"/>
            <a:r>
              <a:rPr lang="en-US" dirty="0" smtClean="0"/>
              <a:t>lambda expressions</a:t>
            </a:r>
          </a:p>
          <a:p>
            <a:pPr lvl="2"/>
            <a:r>
              <a:rPr lang="en-US" dirty="0" smtClean="0"/>
              <a:t>anonymous </a:t>
            </a:r>
            <a:r>
              <a:rPr lang="en-US" dirty="0"/>
              <a:t>and dynamic </a:t>
            </a:r>
            <a:r>
              <a:rPr lang="en-US" dirty="0" smtClean="0"/>
              <a:t>types</a:t>
            </a:r>
          </a:p>
          <a:p>
            <a:pPr lvl="2"/>
            <a:r>
              <a:rPr lang="en-US" dirty="0" smtClean="0"/>
              <a:t>Language </a:t>
            </a:r>
            <a:r>
              <a:rPr lang="en-US" dirty="0"/>
              <a:t>Integrated Query (</a:t>
            </a:r>
            <a:r>
              <a:rPr lang="en-US" dirty="0" smtClean="0"/>
              <a:t>LINQ)</a:t>
            </a:r>
          </a:p>
          <a:p>
            <a:pPr lvl="1"/>
            <a:r>
              <a:rPr lang="en-US" dirty="0" smtClean="0"/>
              <a:t>Many </a:t>
            </a:r>
            <a:r>
              <a:rPr lang="en-US" dirty="0"/>
              <a:t>of the MVC Framework’s </a:t>
            </a:r>
            <a:r>
              <a:rPr lang="en-US" dirty="0">
                <a:solidFill>
                  <a:srgbClr val="FF0000"/>
                </a:solidFill>
              </a:rPr>
              <a:t>API</a:t>
            </a:r>
            <a:r>
              <a:rPr lang="en-US" dirty="0"/>
              <a:t> methods and </a:t>
            </a:r>
            <a:r>
              <a:rPr lang="en-US" dirty="0">
                <a:solidFill>
                  <a:srgbClr val="FF0000"/>
                </a:solidFill>
              </a:rPr>
              <a:t>coding patterns</a:t>
            </a:r>
            <a:r>
              <a:rPr lang="en-US" dirty="0"/>
              <a:t> </a:t>
            </a:r>
            <a:r>
              <a:rPr lang="en-US" dirty="0" smtClean="0"/>
              <a:t>follow</a:t>
            </a:r>
          </a:p>
          <a:p>
            <a:pPr lvl="2"/>
            <a:r>
              <a:rPr lang="en-US" dirty="0" smtClean="0"/>
              <a:t>a cleaner</a:t>
            </a:r>
          </a:p>
          <a:p>
            <a:pPr lvl="2"/>
            <a:r>
              <a:rPr lang="en-US" dirty="0" smtClean="0"/>
              <a:t>more </a:t>
            </a:r>
            <a:r>
              <a:rPr lang="en-US" dirty="0"/>
              <a:t>expressive </a:t>
            </a:r>
            <a:r>
              <a:rPr lang="en-US" dirty="0" smtClean="0"/>
              <a:t>composition</a:t>
            </a:r>
          </a:p>
          <a:p>
            <a:pPr marL="460375" lvl="2" indent="0">
              <a:buNone/>
            </a:pPr>
            <a:r>
              <a:rPr lang="en-US" dirty="0" smtClean="0"/>
              <a:t>than </a:t>
            </a:r>
            <a:r>
              <a:rPr lang="en-US" dirty="0"/>
              <a:t>was possible with earlier </a:t>
            </a:r>
            <a:r>
              <a:rPr lang="en-US" dirty="0" smtClean="0"/>
              <a:t>platforms.</a:t>
            </a:r>
          </a:p>
          <a:p>
            <a:pPr lvl="1"/>
            <a:r>
              <a:rPr lang="en-US" dirty="0" smtClean="0"/>
              <a:t>Don’t </a:t>
            </a:r>
            <a:r>
              <a:rPr lang="en-US" dirty="0"/>
              <a:t>worry if you are not up to speed on the latest C# language features: I provide a summary of the most important C# features for MVC development in Chapter 4</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a:t>
            </a:fld>
            <a:endParaRPr lang="en-US" dirty="0"/>
          </a:p>
        </p:txBody>
      </p:sp>
    </p:spTree>
    <p:extLst>
      <p:ext uri="{BB962C8B-B14F-4D97-AF65-F5344CB8AC3E}">
        <p14:creationId xmlns:p14="http://schemas.microsoft.com/office/powerpoint/2010/main" val="20362226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Views</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330</a:t>
            </a:fld>
            <a:endParaRPr lang="en-US" dirty="0"/>
          </a:p>
        </p:txBody>
      </p:sp>
      <p:sp>
        <p:nvSpPr>
          <p:cNvPr id="7" name="Text Placeholder 6"/>
          <p:cNvSpPr>
            <a:spLocks noGrp="1"/>
          </p:cNvSpPr>
          <p:nvPr>
            <p:ph type="body" sz="quarter" idx="16"/>
          </p:nvPr>
        </p:nvSpPr>
        <p:spPr/>
        <p:txBody>
          <a:bodyPr/>
          <a:lstStyle/>
          <a:p>
            <a:r>
              <a:rPr lang="en-US" dirty="0" smtClean="0"/>
              <a:t>20</a:t>
            </a:r>
            <a:endParaRPr lang="en-US" dirty="0"/>
          </a:p>
        </p:txBody>
      </p:sp>
      <p:pic>
        <p:nvPicPr>
          <p:cNvPr id="2" name="Picture 1"/>
          <p:cNvPicPr>
            <a:picLocks noChangeAspect="1"/>
          </p:cNvPicPr>
          <p:nvPr/>
        </p:nvPicPr>
        <p:blipFill>
          <a:blip r:embed="rId2"/>
          <a:stretch>
            <a:fillRect/>
          </a:stretch>
        </p:blipFill>
        <p:spPr>
          <a:xfrm>
            <a:off x="8534400" y="5355221"/>
            <a:ext cx="3324225" cy="1152525"/>
          </a:xfrm>
          <a:prstGeom prst="rect">
            <a:avLst/>
          </a:prstGeom>
          <a:ln>
            <a:solidFill>
              <a:schemeClr val="accent1"/>
            </a:solidFill>
          </a:ln>
        </p:spPr>
      </p:pic>
    </p:spTree>
    <p:extLst>
      <p:ext uri="{BB962C8B-B14F-4D97-AF65-F5344CB8AC3E}">
        <p14:creationId xmlns:p14="http://schemas.microsoft.com/office/powerpoint/2010/main" val="23032527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In Chapter 17, you saw how </a:t>
            </a:r>
            <a:r>
              <a:rPr lang="en-US" dirty="0">
                <a:solidFill>
                  <a:srgbClr val="FF0000"/>
                </a:solidFill>
              </a:rPr>
              <a:t>action methods</a:t>
            </a:r>
            <a:r>
              <a:rPr lang="en-US" dirty="0"/>
              <a:t> can return </a:t>
            </a:r>
            <a:r>
              <a:rPr lang="en-US" dirty="0">
                <a:solidFill>
                  <a:srgbClr val="FF0000"/>
                </a:solidFill>
              </a:rPr>
              <a:t>ActionResult</a:t>
            </a:r>
            <a:r>
              <a:rPr lang="en-US" dirty="0"/>
              <a:t> </a:t>
            </a:r>
            <a:r>
              <a:rPr lang="en-US" dirty="0" smtClean="0">
                <a:solidFill>
                  <a:srgbClr val="0070C0"/>
                </a:solidFill>
              </a:rPr>
              <a:t>objects</a:t>
            </a:r>
            <a:r>
              <a:rPr lang="en-US" dirty="0" smtClean="0"/>
              <a:t>.</a:t>
            </a:r>
          </a:p>
          <a:p>
            <a:pPr lvl="1"/>
            <a:r>
              <a:rPr lang="en-US" dirty="0" smtClean="0"/>
              <a:t>As </a:t>
            </a:r>
            <a:r>
              <a:rPr lang="en-US" dirty="0"/>
              <a:t>you learned, the most commonly used action result is </a:t>
            </a:r>
            <a:r>
              <a:rPr lang="en-US" dirty="0">
                <a:solidFill>
                  <a:srgbClr val="FF0000"/>
                </a:solidFill>
              </a:rPr>
              <a:t>ViewResult</a:t>
            </a:r>
            <a:r>
              <a:rPr lang="en-US" dirty="0"/>
              <a:t>, which causes a </a:t>
            </a:r>
            <a:r>
              <a:rPr lang="en-US" dirty="0">
                <a:solidFill>
                  <a:srgbClr val="FF0000"/>
                </a:solidFill>
              </a:rPr>
              <a:t>view</a:t>
            </a:r>
            <a:r>
              <a:rPr lang="en-US" dirty="0"/>
              <a:t> to be rendered and returned to the </a:t>
            </a:r>
            <a:r>
              <a:rPr lang="en-US" dirty="0" smtClean="0"/>
              <a:t>client.</a:t>
            </a:r>
          </a:p>
          <a:p>
            <a:pPr lvl="1"/>
            <a:r>
              <a:rPr lang="en-US" dirty="0" smtClean="0"/>
              <a:t>You </a:t>
            </a:r>
            <a:r>
              <a:rPr lang="en-US" dirty="0"/>
              <a:t>have seen views being used in many examples already, so you know roughly what they </a:t>
            </a:r>
            <a:r>
              <a:rPr lang="en-US" dirty="0" smtClean="0"/>
              <a:t>do.</a:t>
            </a:r>
          </a:p>
          <a:p>
            <a:pPr lvl="1"/>
            <a:r>
              <a:rPr lang="en-US" dirty="0" smtClean="0"/>
              <a:t>In </a:t>
            </a:r>
            <a:r>
              <a:rPr lang="en-US" dirty="0"/>
              <a:t>this chapter, I focus and clarify that </a:t>
            </a:r>
            <a:r>
              <a:rPr lang="en-US" dirty="0" smtClean="0"/>
              <a:t>knowledge.</a:t>
            </a:r>
          </a:p>
          <a:p>
            <a:pPr lvl="2"/>
            <a:r>
              <a:rPr lang="en-US" dirty="0" smtClean="0"/>
              <a:t>I </a:t>
            </a:r>
            <a:r>
              <a:rPr lang="en-US" dirty="0"/>
              <a:t>begin by showing you how the MVC Framework handles </a:t>
            </a:r>
            <a:r>
              <a:rPr lang="en-US" dirty="0">
                <a:solidFill>
                  <a:srgbClr val="FF0000"/>
                </a:solidFill>
              </a:rPr>
              <a:t>ViewResults</a:t>
            </a:r>
            <a:r>
              <a:rPr lang="en-US" dirty="0"/>
              <a:t> using </a:t>
            </a:r>
            <a:r>
              <a:rPr lang="en-US" dirty="0">
                <a:solidFill>
                  <a:srgbClr val="FF0000"/>
                </a:solidFill>
              </a:rPr>
              <a:t>view engines</a:t>
            </a:r>
            <a:r>
              <a:rPr lang="en-US" dirty="0"/>
              <a:t>, including demonstrating how to create a </a:t>
            </a:r>
            <a:r>
              <a:rPr lang="en-US" dirty="0">
                <a:solidFill>
                  <a:srgbClr val="FF0000"/>
                </a:solidFill>
              </a:rPr>
              <a:t>custom view </a:t>
            </a:r>
            <a:r>
              <a:rPr lang="en-US" dirty="0" smtClean="0">
                <a:solidFill>
                  <a:srgbClr val="FF0000"/>
                </a:solidFill>
              </a:rPr>
              <a:t>engine</a:t>
            </a:r>
            <a:r>
              <a:rPr lang="en-US" dirty="0" smtClean="0"/>
              <a:t>.</a:t>
            </a:r>
          </a:p>
          <a:p>
            <a:pPr lvl="2"/>
            <a:r>
              <a:rPr lang="en-US" dirty="0" smtClean="0"/>
              <a:t>Next</a:t>
            </a:r>
            <a:r>
              <a:rPr lang="en-US" dirty="0"/>
              <a:t>, I will describe techniques for working effectively with the </a:t>
            </a:r>
            <a:r>
              <a:rPr lang="en-US" dirty="0">
                <a:solidFill>
                  <a:srgbClr val="FF0000"/>
                </a:solidFill>
              </a:rPr>
              <a:t>built-in</a:t>
            </a:r>
            <a:r>
              <a:rPr lang="en-US" dirty="0"/>
              <a:t> Razor View </a:t>
            </a:r>
            <a:r>
              <a:rPr lang="en-US" dirty="0" smtClean="0"/>
              <a:t>Engine.</a:t>
            </a:r>
          </a:p>
          <a:p>
            <a:pPr lvl="2"/>
            <a:r>
              <a:rPr lang="en-US" dirty="0" smtClean="0"/>
              <a:t>Then </a:t>
            </a:r>
            <a:r>
              <a:rPr lang="en-US" dirty="0"/>
              <a:t>I will cover how to create and use </a:t>
            </a:r>
            <a:endParaRPr lang="en-US" dirty="0" smtClean="0"/>
          </a:p>
          <a:p>
            <a:pPr lvl="3"/>
            <a:r>
              <a:rPr lang="en-US" dirty="0" smtClean="0"/>
              <a:t>partial views</a:t>
            </a:r>
          </a:p>
          <a:p>
            <a:pPr lvl="3"/>
            <a:r>
              <a:rPr lang="en-US" dirty="0" smtClean="0"/>
              <a:t>child actions</a:t>
            </a:r>
          </a:p>
          <a:p>
            <a:pPr lvl="3"/>
            <a:r>
              <a:rPr lang="en-US" dirty="0" smtClean="0"/>
              <a:t>Razor sections</a:t>
            </a:r>
          </a:p>
          <a:p>
            <a:pPr marL="687388" lvl="2" indent="0">
              <a:buNone/>
            </a:pPr>
            <a:r>
              <a:rPr lang="en-US" dirty="0" smtClean="0"/>
              <a:t>which </a:t>
            </a:r>
            <a:r>
              <a:rPr lang="en-US" dirty="0"/>
              <a:t>are all essential topics for effective MVC </a:t>
            </a:r>
            <a:r>
              <a:rPr lang="en-US" dirty="0" smtClean="0"/>
              <a:t>development.</a:t>
            </a:r>
          </a:p>
          <a:p>
            <a:pPr marL="687388" lvl="2" indent="-225425">
              <a:buFont typeface="Wingdings" panose="05000000000000000000" pitchFamily="2" charset="2"/>
              <a:buChar char="§"/>
            </a:pPr>
            <a:r>
              <a:rPr lang="en-US" dirty="0" smtClean="0">
                <a:solidFill>
                  <a:srgbClr val="FF0000"/>
                </a:solidFill>
              </a:rPr>
              <a:t>Table </a:t>
            </a:r>
            <a:r>
              <a:rPr lang="en-US" dirty="0">
                <a:solidFill>
                  <a:srgbClr val="FF0000"/>
                </a:solidFill>
              </a:rPr>
              <a:t>20-1</a:t>
            </a:r>
            <a:r>
              <a:rPr lang="en-US" dirty="0"/>
              <a:t> provides the summary for this chapter</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331</a:t>
            </a:fld>
            <a:endParaRPr lang="en-US" dirty="0"/>
          </a:p>
        </p:txBody>
      </p:sp>
    </p:spTree>
    <p:extLst>
      <p:ext uri="{BB962C8B-B14F-4D97-AF65-F5344CB8AC3E}">
        <p14:creationId xmlns:p14="http://schemas.microsoft.com/office/powerpoint/2010/main" val="364777171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20-1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332</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5035"/>
            <a:ext cx="7632246" cy="3060608"/>
          </a:xfrm>
          <a:prstGeom prst="rect">
            <a:avLst/>
          </a:prstGeom>
          <a:ln>
            <a:solidFill>
              <a:schemeClr val="accent1"/>
            </a:solidFill>
          </a:ln>
        </p:spPr>
      </p:pic>
    </p:spTree>
    <p:extLst>
      <p:ext uri="{BB962C8B-B14F-4D97-AF65-F5344CB8AC3E}">
        <p14:creationId xmlns:p14="http://schemas.microsoft.com/office/powerpoint/2010/main" val="238671005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Custom View </a:t>
            </a:r>
            <a:r>
              <a:rPr lang="en-US" dirty="0" smtClean="0"/>
              <a:t>Engine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333</a:t>
            </a:fld>
            <a:endParaRPr lang="en-US" dirty="0"/>
          </a:p>
        </p:txBody>
      </p:sp>
    </p:spTree>
    <p:extLst>
      <p:ext uri="{BB962C8B-B14F-4D97-AF65-F5344CB8AC3E}">
        <p14:creationId xmlns:p14="http://schemas.microsoft.com/office/powerpoint/2010/main" val="374269567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the Razor </a:t>
            </a:r>
            <a:r>
              <a:rPr lang="en-US" dirty="0" smtClean="0"/>
              <a:t>Engine</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334</a:t>
            </a:fld>
            <a:endParaRPr lang="en-US" dirty="0"/>
          </a:p>
        </p:txBody>
      </p:sp>
    </p:spTree>
    <p:extLst>
      <p:ext uri="{BB962C8B-B14F-4D97-AF65-F5344CB8AC3E}">
        <p14:creationId xmlns:p14="http://schemas.microsoft.com/office/powerpoint/2010/main" val="38895456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Dynamic Content to a Razor View</a:t>
            </a:r>
          </a:p>
        </p:txBody>
      </p:sp>
      <p:sp>
        <p:nvSpPr>
          <p:cNvPr id="3" name="Content Placeholder 2"/>
          <p:cNvSpPr>
            <a:spLocks noGrp="1"/>
          </p:cNvSpPr>
          <p:nvPr>
            <p:ph idx="1"/>
          </p:nvPr>
        </p:nvSpPr>
        <p:spPr/>
        <p:txBody>
          <a:bodyPr/>
          <a:lstStyle/>
          <a:p>
            <a:r>
              <a:rPr lang="en-US" dirty="0" smtClean="0"/>
              <a:t>The </a:t>
            </a:r>
            <a:r>
              <a:rPr lang="en-US" dirty="0"/>
              <a:t>whole purpose of </a:t>
            </a:r>
            <a:r>
              <a:rPr lang="en-US" dirty="0">
                <a:solidFill>
                  <a:srgbClr val="FF0000"/>
                </a:solidFill>
              </a:rPr>
              <a:t>views</a:t>
            </a:r>
            <a:r>
              <a:rPr lang="en-US" dirty="0"/>
              <a:t> is to allow you to </a:t>
            </a:r>
            <a:r>
              <a:rPr lang="en-US" dirty="0">
                <a:solidFill>
                  <a:srgbClr val="FF0000"/>
                </a:solidFill>
              </a:rPr>
              <a:t>render parts</a:t>
            </a:r>
            <a:r>
              <a:rPr lang="en-US" dirty="0"/>
              <a:t> of your </a:t>
            </a:r>
            <a:r>
              <a:rPr lang="en-US" dirty="0">
                <a:solidFill>
                  <a:srgbClr val="FF0000"/>
                </a:solidFill>
              </a:rPr>
              <a:t>domain model</a:t>
            </a:r>
            <a:r>
              <a:rPr lang="en-US" dirty="0"/>
              <a:t> as a </a:t>
            </a:r>
            <a:r>
              <a:rPr lang="en-US" dirty="0">
                <a:solidFill>
                  <a:srgbClr val="FF0000"/>
                </a:solidFill>
              </a:rPr>
              <a:t>user </a:t>
            </a:r>
            <a:r>
              <a:rPr lang="en-US" dirty="0" smtClean="0">
                <a:solidFill>
                  <a:srgbClr val="FF0000"/>
                </a:solidFill>
              </a:rPr>
              <a:t>interface</a:t>
            </a:r>
            <a:r>
              <a:rPr lang="en-US" dirty="0" smtClean="0"/>
              <a:t>.</a:t>
            </a:r>
          </a:p>
          <a:p>
            <a:pPr lvl="1"/>
            <a:r>
              <a:rPr lang="en-US" dirty="0" smtClean="0"/>
              <a:t>To </a:t>
            </a:r>
            <a:r>
              <a:rPr lang="en-US" dirty="0"/>
              <a:t>do that, you need to be able to add </a:t>
            </a:r>
            <a:r>
              <a:rPr lang="en-US" dirty="0">
                <a:solidFill>
                  <a:srgbClr val="FF0000"/>
                </a:solidFill>
              </a:rPr>
              <a:t>dynamic content</a:t>
            </a:r>
            <a:r>
              <a:rPr lang="en-US" dirty="0"/>
              <a:t> to </a:t>
            </a:r>
            <a:r>
              <a:rPr lang="en-US" dirty="0" smtClean="0"/>
              <a:t>views.</a:t>
            </a:r>
          </a:p>
          <a:p>
            <a:pPr lvl="1"/>
            <a:r>
              <a:rPr lang="en-US" dirty="0" smtClean="0"/>
              <a:t>Dynamic </a:t>
            </a:r>
            <a:r>
              <a:rPr lang="en-US" dirty="0"/>
              <a:t>content is generated at </a:t>
            </a:r>
            <a:r>
              <a:rPr lang="en-US" dirty="0">
                <a:solidFill>
                  <a:srgbClr val="FF0000"/>
                </a:solidFill>
              </a:rPr>
              <a:t>runtime</a:t>
            </a:r>
            <a:r>
              <a:rPr lang="en-US" dirty="0"/>
              <a:t>, and can be different for each and every </a:t>
            </a:r>
            <a:r>
              <a:rPr lang="en-US" dirty="0" smtClean="0"/>
              <a:t>request.</a:t>
            </a:r>
          </a:p>
          <a:p>
            <a:pPr lvl="1"/>
            <a:r>
              <a:rPr lang="en-US" dirty="0" smtClean="0"/>
              <a:t>This </a:t>
            </a:r>
            <a:r>
              <a:rPr lang="en-US" dirty="0"/>
              <a:t>is opposed to </a:t>
            </a:r>
            <a:r>
              <a:rPr lang="en-US" dirty="0">
                <a:solidFill>
                  <a:srgbClr val="FF0000"/>
                </a:solidFill>
              </a:rPr>
              <a:t>static content</a:t>
            </a:r>
            <a:r>
              <a:rPr lang="en-US" dirty="0"/>
              <a:t>, such as HTML, which you create when you are writing the application and is the same for each and every </a:t>
            </a:r>
            <a:r>
              <a:rPr lang="en-US" dirty="0" smtClean="0"/>
              <a:t>request.</a:t>
            </a:r>
          </a:p>
          <a:p>
            <a:pPr lvl="1"/>
            <a:r>
              <a:rPr lang="en-US" dirty="0" smtClean="0"/>
              <a:t>You </a:t>
            </a:r>
            <a:r>
              <a:rPr lang="en-US" dirty="0"/>
              <a:t>can add dynamic content to views in the different ways described in </a:t>
            </a:r>
            <a:r>
              <a:rPr lang="en-US" dirty="0">
                <a:solidFill>
                  <a:srgbClr val="FF0000"/>
                </a:solidFill>
              </a:rPr>
              <a:t>Table 20-5</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335</a:t>
            </a:fld>
            <a:endParaRPr lang="en-US" dirty="0"/>
          </a:p>
        </p:txBody>
      </p:sp>
    </p:spTree>
    <p:extLst>
      <p:ext uri="{BB962C8B-B14F-4D97-AF65-F5344CB8AC3E}">
        <p14:creationId xmlns:p14="http://schemas.microsoft.com/office/powerpoint/2010/main" val="4007571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20-5</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336</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91550"/>
            <a:ext cx="10624185" cy="4442227"/>
          </a:xfrm>
          <a:prstGeom prst="rect">
            <a:avLst/>
          </a:prstGeom>
          <a:ln>
            <a:solidFill>
              <a:schemeClr val="accent1"/>
            </a:solidFill>
          </a:ln>
        </p:spPr>
      </p:pic>
    </p:spTree>
    <p:extLst>
      <p:ext uri="{BB962C8B-B14F-4D97-AF65-F5344CB8AC3E}">
        <p14:creationId xmlns:p14="http://schemas.microsoft.com/office/powerpoint/2010/main" val="39186436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Layout Sections</a:t>
            </a:r>
          </a:p>
        </p:txBody>
      </p:sp>
      <p:sp>
        <p:nvSpPr>
          <p:cNvPr id="3" name="Content Placeholder 2"/>
          <p:cNvSpPr>
            <a:spLocks noGrp="1"/>
          </p:cNvSpPr>
          <p:nvPr>
            <p:ph idx="1"/>
          </p:nvPr>
        </p:nvSpPr>
        <p:spPr/>
        <p:txBody>
          <a:bodyPr/>
          <a:lstStyle/>
          <a:p>
            <a:r>
              <a:rPr lang="en-US" dirty="0" smtClean="0"/>
              <a:t>The </a:t>
            </a:r>
            <a:r>
              <a:rPr lang="en-US" dirty="0"/>
              <a:t>Razor engine supports the concept of </a:t>
            </a:r>
            <a:r>
              <a:rPr lang="en-US" dirty="0">
                <a:solidFill>
                  <a:srgbClr val="FF0000"/>
                </a:solidFill>
              </a:rPr>
              <a:t>sections</a:t>
            </a:r>
            <a:r>
              <a:rPr lang="en-US" dirty="0"/>
              <a:t>, which allow you to provide </a:t>
            </a:r>
            <a:r>
              <a:rPr lang="en-US" dirty="0">
                <a:solidFill>
                  <a:srgbClr val="FF0000"/>
                </a:solidFill>
              </a:rPr>
              <a:t>regions</a:t>
            </a:r>
            <a:r>
              <a:rPr lang="en-US" dirty="0"/>
              <a:t> </a:t>
            </a:r>
            <a:r>
              <a:rPr lang="en-US" dirty="0">
                <a:solidFill>
                  <a:srgbClr val="0070C0"/>
                </a:solidFill>
              </a:rPr>
              <a:t>of content </a:t>
            </a:r>
            <a:r>
              <a:rPr lang="en-US" dirty="0"/>
              <a:t>within a </a:t>
            </a:r>
            <a:r>
              <a:rPr lang="en-US" dirty="0" smtClean="0">
                <a:solidFill>
                  <a:srgbClr val="FF0000"/>
                </a:solidFill>
              </a:rPr>
              <a:t>layout</a:t>
            </a:r>
            <a:r>
              <a:rPr lang="en-US" dirty="0" smtClean="0"/>
              <a:t>.</a:t>
            </a:r>
          </a:p>
          <a:p>
            <a:pPr lvl="1"/>
            <a:r>
              <a:rPr lang="en-US" dirty="0" smtClean="0"/>
              <a:t>Razor </a:t>
            </a:r>
            <a:r>
              <a:rPr lang="en-US" dirty="0"/>
              <a:t>sections give greater control over which parts of the view are inserted into the layout and where they are </a:t>
            </a:r>
            <a:r>
              <a:rPr lang="en-US" dirty="0" smtClean="0"/>
              <a:t>placed.</a:t>
            </a:r>
          </a:p>
          <a:p>
            <a:pPr lvl="1"/>
            <a:r>
              <a:rPr lang="en-US" dirty="0" smtClean="0"/>
              <a:t>To </a:t>
            </a:r>
            <a:r>
              <a:rPr lang="en-US" dirty="0"/>
              <a:t>demonstrate the sections feature, I have edited the /Views/Home/Index.cshtml file, as shown in </a:t>
            </a:r>
            <a:r>
              <a:rPr lang="en-US" dirty="0">
                <a:solidFill>
                  <a:srgbClr val="FF0000"/>
                </a:solidFill>
              </a:rPr>
              <a:t>Listing 20-16</a:t>
            </a:r>
            <a:r>
              <a:rPr lang="en-US" dirty="0" smtClean="0"/>
              <a:t>.</a:t>
            </a:r>
          </a:p>
          <a:p>
            <a:pPr lvl="1"/>
            <a:r>
              <a:rPr lang="en-US" dirty="0"/>
              <a:t>Sections are defined using the Razor </a:t>
            </a:r>
            <a:r>
              <a:rPr lang="en-US" dirty="0">
                <a:solidFill>
                  <a:srgbClr val="FF0000"/>
                </a:solidFill>
              </a:rPr>
              <a:t>@section</a:t>
            </a:r>
            <a:r>
              <a:rPr lang="en-US" dirty="0"/>
              <a:t> </a:t>
            </a:r>
            <a:r>
              <a:rPr lang="en-US" dirty="0">
                <a:solidFill>
                  <a:srgbClr val="0070C0"/>
                </a:solidFill>
              </a:rPr>
              <a:t>tag</a:t>
            </a:r>
            <a:r>
              <a:rPr lang="en-US" dirty="0"/>
              <a:t> followed by a name for the </a:t>
            </a:r>
            <a:r>
              <a:rPr lang="en-US" dirty="0" smtClean="0"/>
              <a:t>section.</a:t>
            </a:r>
          </a:p>
          <a:p>
            <a:pPr lvl="1"/>
            <a:r>
              <a:rPr lang="en-US" dirty="0" smtClean="0"/>
              <a:t>In </a:t>
            </a:r>
            <a:r>
              <a:rPr lang="en-US" dirty="0"/>
              <a:t>this listing, I created sections called Header and </a:t>
            </a:r>
            <a:r>
              <a:rPr lang="en-US" dirty="0" smtClean="0"/>
              <a:t>Footer.</a:t>
            </a:r>
          </a:p>
          <a:p>
            <a:pPr lvl="2"/>
            <a:r>
              <a:rPr lang="en-US" dirty="0" smtClean="0"/>
              <a:t>The </a:t>
            </a:r>
            <a:r>
              <a:rPr lang="en-US" dirty="0"/>
              <a:t>content of a section contains the usual mix of </a:t>
            </a:r>
            <a:r>
              <a:rPr lang="en-US" dirty="0" smtClean="0"/>
              <a:t>HTML markup </a:t>
            </a:r>
            <a:r>
              <a:rPr lang="en-US" dirty="0"/>
              <a:t>and Razor </a:t>
            </a:r>
            <a:r>
              <a:rPr lang="en-US" dirty="0" smtClean="0"/>
              <a:t>tags.</a:t>
            </a:r>
          </a:p>
          <a:p>
            <a:pPr lvl="2"/>
            <a:r>
              <a:rPr lang="en-US" dirty="0" smtClean="0"/>
              <a:t>Sections </a:t>
            </a:r>
            <a:r>
              <a:rPr lang="en-US" dirty="0"/>
              <a:t>are defined in the </a:t>
            </a:r>
            <a:r>
              <a:rPr lang="en-US" dirty="0">
                <a:solidFill>
                  <a:srgbClr val="FF0000"/>
                </a:solidFill>
              </a:rPr>
              <a:t>view</a:t>
            </a:r>
            <a:r>
              <a:rPr lang="en-US" dirty="0"/>
              <a:t>, but </a:t>
            </a:r>
            <a:r>
              <a:rPr lang="en-US" dirty="0">
                <a:solidFill>
                  <a:srgbClr val="0070C0"/>
                </a:solidFill>
              </a:rPr>
              <a:t>applied</a:t>
            </a:r>
            <a:r>
              <a:rPr lang="en-US" dirty="0"/>
              <a:t> in a </a:t>
            </a:r>
            <a:r>
              <a:rPr lang="en-US" dirty="0">
                <a:solidFill>
                  <a:srgbClr val="FF0000"/>
                </a:solidFill>
              </a:rPr>
              <a:t>layout</a:t>
            </a:r>
            <a:r>
              <a:rPr lang="en-US" dirty="0"/>
              <a:t> with the </a:t>
            </a:r>
            <a:r>
              <a:rPr lang="en-US" dirty="0">
                <a:solidFill>
                  <a:srgbClr val="FF0000"/>
                </a:solidFill>
              </a:rPr>
              <a:t>@RenderSection</a:t>
            </a:r>
            <a:r>
              <a:rPr lang="en-US" dirty="0"/>
              <a:t> </a:t>
            </a:r>
            <a:r>
              <a:rPr lang="en-US" dirty="0">
                <a:solidFill>
                  <a:srgbClr val="0070C0"/>
                </a:solidFill>
              </a:rPr>
              <a:t>helper </a:t>
            </a:r>
            <a:r>
              <a:rPr lang="en-US" dirty="0" smtClean="0">
                <a:solidFill>
                  <a:srgbClr val="0070C0"/>
                </a:solidFill>
              </a:rPr>
              <a:t>method</a:t>
            </a:r>
            <a:r>
              <a:rPr lang="en-US" dirty="0" smtClean="0"/>
              <a:t>.</a:t>
            </a:r>
          </a:p>
          <a:p>
            <a:pPr lvl="1"/>
            <a:r>
              <a:rPr lang="en-US" dirty="0" smtClean="0"/>
              <a:t>To </a:t>
            </a:r>
            <a:r>
              <a:rPr lang="en-US" dirty="0"/>
              <a:t>demonstrate how this works, I created the /Views/Shared/_Layout.cshtml file, the contents of which you can see in </a:t>
            </a:r>
            <a:r>
              <a:rPr lang="en-US" dirty="0">
                <a:solidFill>
                  <a:srgbClr val="FF0000"/>
                </a:solidFill>
              </a:rPr>
              <a:t>Listing 20-17</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337</a:t>
            </a:fld>
            <a:endParaRPr lang="en-US" dirty="0"/>
          </a:p>
        </p:txBody>
      </p:sp>
    </p:spTree>
    <p:extLst>
      <p:ext uri="{BB962C8B-B14F-4D97-AF65-F5344CB8AC3E}">
        <p14:creationId xmlns:p14="http://schemas.microsoft.com/office/powerpoint/2010/main" val="48537429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20-16</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3025"/>
            <a:ext cx="6621916" cy="5127900"/>
          </a:xfrm>
          <a:prstGeom prst="rect">
            <a:avLst/>
          </a:prstGeom>
          <a:ln>
            <a:solidFill>
              <a:schemeClr val="accent1"/>
            </a:solidFill>
          </a:ln>
        </p:spPr>
      </p:pic>
    </p:spTree>
    <p:extLst>
      <p:ext uri="{BB962C8B-B14F-4D97-AF65-F5344CB8AC3E}">
        <p14:creationId xmlns:p14="http://schemas.microsoft.com/office/powerpoint/2010/main" val="70254057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20-17</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339</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2033"/>
            <a:ext cx="5278891" cy="5162138"/>
          </a:xfrm>
          <a:prstGeom prst="rect">
            <a:avLst/>
          </a:prstGeom>
          <a:ln>
            <a:solidFill>
              <a:schemeClr val="accent1"/>
            </a:solidFill>
          </a:ln>
        </p:spPr>
      </p:pic>
    </p:spTree>
    <p:extLst>
      <p:ext uri="{BB962C8B-B14F-4D97-AF65-F5344CB8AC3E}">
        <p14:creationId xmlns:p14="http://schemas.microsoft.com/office/powerpoint/2010/main" val="386943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ASP.NET MVC Is Open Source</a:t>
            </a:r>
          </a:p>
        </p:txBody>
      </p:sp>
      <p:sp>
        <p:nvSpPr>
          <p:cNvPr id="3" name="Content Placeholder 2"/>
          <p:cNvSpPr>
            <a:spLocks noGrp="1"/>
          </p:cNvSpPr>
          <p:nvPr>
            <p:ph idx="1"/>
          </p:nvPr>
        </p:nvSpPr>
        <p:spPr/>
        <p:txBody>
          <a:bodyPr/>
          <a:lstStyle/>
          <a:p>
            <a:r>
              <a:rPr lang="en-US" dirty="0" smtClean="0"/>
              <a:t>Unlike </a:t>
            </a:r>
            <a:r>
              <a:rPr lang="en-US" dirty="0"/>
              <a:t>previous Microsoft Web development platforms, you are </a:t>
            </a:r>
            <a:r>
              <a:rPr lang="en-US" dirty="0">
                <a:solidFill>
                  <a:srgbClr val="0070C0"/>
                </a:solidFill>
              </a:rPr>
              <a:t>free to </a:t>
            </a:r>
            <a:r>
              <a:rPr lang="en-US" dirty="0">
                <a:solidFill>
                  <a:srgbClr val="FF0000"/>
                </a:solidFill>
              </a:rPr>
              <a:t>download</a:t>
            </a:r>
            <a:r>
              <a:rPr lang="en-US" dirty="0"/>
              <a:t> the </a:t>
            </a:r>
            <a:r>
              <a:rPr lang="en-US" dirty="0">
                <a:solidFill>
                  <a:srgbClr val="FF0000"/>
                </a:solidFill>
              </a:rPr>
              <a:t>original source code</a:t>
            </a:r>
            <a:r>
              <a:rPr lang="en-US" dirty="0"/>
              <a:t> for ASP.NET MVC, and </a:t>
            </a:r>
            <a:r>
              <a:rPr lang="en-US" dirty="0">
                <a:solidFill>
                  <a:srgbClr val="FF0000"/>
                </a:solidFill>
              </a:rPr>
              <a:t>even modify</a:t>
            </a:r>
            <a:r>
              <a:rPr lang="en-US" dirty="0"/>
              <a:t> and </a:t>
            </a:r>
            <a:r>
              <a:rPr lang="en-US" dirty="0">
                <a:solidFill>
                  <a:srgbClr val="FF0000"/>
                </a:solidFill>
              </a:rPr>
              <a:t>compile</a:t>
            </a:r>
            <a:r>
              <a:rPr lang="en-US" dirty="0"/>
              <a:t> your </a:t>
            </a:r>
            <a:r>
              <a:rPr lang="en-US" dirty="0">
                <a:solidFill>
                  <a:srgbClr val="FF0000"/>
                </a:solidFill>
              </a:rPr>
              <a:t>own version </a:t>
            </a:r>
            <a:r>
              <a:rPr lang="en-US" dirty="0"/>
              <a:t>of </a:t>
            </a:r>
            <a:r>
              <a:rPr lang="en-US" dirty="0" smtClean="0"/>
              <a:t>it.</a:t>
            </a:r>
          </a:p>
          <a:p>
            <a:pPr lvl="1"/>
            <a:r>
              <a:rPr lang="en-US" dirty="0" smtClean="0"/>
              <a:t>This </a:t>
            </a:r>
            <a:r>
              <a:rPr lang="en-US" dirty="0"/>
              <a:t>is invaluable when your </a:t>
            </a:r>
            <a:r>
              <a:rPr lang="en-US" dirty="0">
                <a:solidFill>
                  <a:srgbClr val="0070C0"/>
                </a:solidFill>
              </a:rPr>
              <a:t>debugging </a:t>
            </a:r>
            <a:r>
              <a:rPr lang="en-US" dirty="0">
                <a:solidFill>
                  <a:srgbClr val="FF0000"/>
                </a:solidFill>
              </a:rPr>
              <a:t>trail leads </a:t>
            </a:r>
            <a:r>
              <a:rPr lang="en-US" dirty="0"/>
              <a:t>into a </a:t>
            </a:r>
            <a:r>
              <a:rPr lang="en-US" dirty="0">
                <a:solidFill>
                  <a:srgbClr val="FF0000"/>
                </a:solidFill>
              </a:rPr>
              <a:t>system component</a:t>
            </a:r>
            <a:r>
              <a:rPr lang="en-US" dirty="0"/>
              <a:t> and you want to step into its code (and even read the original programmers’ comments). </a:t>
            </a:r>
            <a:endParaRPr lang="en-US" dirty="0" smtClean="0"/>
          </a:p>
          <a:p>
            <a:pPr lvl="1"/>
            <a:r>
              <a:rPr lang="en-US" dirty="0" smtClean="0"/>
              <a:t>It </a:t>
            </a:r>
            <a:r>
              <a:rPr lang="en-US" dirty="0"/>
              <a:t>is also useful if you are </a:t>
            </a:r>
            <a:r>
              <a:rPr lang="en-US" dirty="0">
                <a:solidFill>
                  <a:srgbClr val="FF0000"/>
                </a:solidFill>
              </a:rPr>
              <a:t>building</a:t>
            </a:r>
            <a:r>
              <a:rPr lang="en-US" dirty="0"/>
              <a:t> an </a:t>
            </a:r>
            <a:r>
              <a:rPr lang="en-US" dirty="0">
                <a:solidFill>
                  <a:srgbClr val="FF0000"/>
                </a:solidFill>
              </a:rPr>
              <a:t>advanced component</a:t>
            </a:r>
            <a:r>
              <a:rPr lang="en-US" dirty="0"/>
              <a:t> and want to see what development possibilities exist, or how the built-in components actually </a:t>
            </a:r>
            <a:r>
              <a:rPr lang="en-US" dirty="0" smtClean="0"/>
              <a:t>work.</a:t>
            </a:r>
          </a:p>
          <a:p>
            <a:pPr lvl="1"/>
            <a:r>
              <a:rPr lang="en-US" dirty="0" smtClean="0"/>
              <a:t>Additionally</a:t>
            </a:r>
            <a:r>
              <a:rPr lang="en-US" dirty="0"/>
              <a:t>, this ability is great if you do not like the way something works, if you find a bug, or if you just want to access something that’s otherwise inaccessible, because you can simply change it </a:t>
            </a:r>
            <a:r>
              <a:rPr lang="en-US" dirty="0" smtClean="0"/>
              <a:t>yourself.</a:t>
            </a:r>
          </a:p>
          <a:p>
            <a:pPr lvl="1"/>
            <a:r>
              <a:rPr lang="en-US" dirty="0" smtClean="0"/>
              <a:t>However</a:t>
            </a:r>
            <a:r>
              <a:rPr lang="en-US" dirty="0"/>
              <a:t>, you’ll need to keep track of your changes and reapply them if you upgrade to a newer version of the </a:t>
            </a:r>
            <a:r>
              <a:rPr lang="en-US" dirty="0" smtClean="0"/>
              <a:t>framework.</a:t>
            </a:r>
          </a:p>
          <a:p>
            <a:pPr lvl="1"/>
            <a:r>
              <a:rPr lang="en-US" dirty="0" smtClean="0"/>
              <a:t>ASP.NET </a:t>
            </a:r>
            <a:r>
              <a:rPr lang="en-US" dirty="0"/>
              <a:t>MVC is licensed under the </a:t>
            </a:r>
            <a:r>
              <a:rPr lang="en-US" dirty="0">
                <a:solidFill>
                  <a:srgbClr val="FF0000"/>
                </a:solidFill>
              </a:rPr>
              <a:t>Microsoft Public License </a:t>
            </a:r>
            <a:r>
              <a:rPr lang="en-US" dirty="0"/>
              <a:t>(Ms-PL, </a:t>
            </a:r>
            <a:r>
              <a:rPr lang="en-US" dirty="0">
                <a:hlinkClick r:id="rId2"/>
              </a:rPr>
              <a:t>http://</a:t>
            </a:r>
            <a:r>
              <a:rPr lang="en-US" dirty="0" smtClean="0">
                <a:hlinkClick r:id="rId2"/>
              </a:rPr>
              <a:t>www.opensource.org/licenses/ms-pl.html</a:t>
            </a:r>
            <a:r>
              <a:rPr lang="en-US" dirty="0" smtClean="0"/>
              <a:t>), </a:t>
            </a:r>
            <a:r>
              <a:rPr lang="en-US" dirty="0"/>
              <a:t>an Open Source Initiative (</a:t>
            </a:r>
            <a:r>
              <a:rPr lang="en-US" dirty="0">
                <a:solidFill>
                  <a:srgbClr val="FF0000"/>
                </a:solidFill>
              </a:rPr>
              <a:t>OSI</a:t>
            </a:r>
            <a:r>
              <a:rPr lang="en-US" dirty="0"/>
              <a:t>)–approved open source </a:t>
            </a:r>
            <a:r>
              <a:rPr lang="en-US" dirty="0" smtClean="0"/>
              <a:t>license.</a:t>
            </a:r>
          </a:p>
          <a:p>
            <a:pPr lvl="1"/>
            <a:r>
              <a:rPr lang="en-US" dirty="0" smtClean="0"/>
              <a:t>This </a:t>
            </a:r>
            <a:r>
              <a:rPr lang="en-US" dirty="0"/>
              <a:t>means that you can change the source code, deploy it, and even redistribute your changes publicly as a derivative </a:t>
            </a:r>
            <a:r>
              <a:rPr lang="en-US" dirty="0" smtClean="0"/>
              <a:t>project.</a:t>
            </a:r>
          </a:p>
          <a:p>
            <a:pPr lvl="1"/>
            <a:r>
              <a:rPr lang="en-US" dirty="0" smtClean="0"/>
              <a:t>You </a:t>
            </a:r>
            <a:r>
              <a:rPr lang="en-US" dirty="0"/>
              <a:t>can download the MVC source code from </a:t>
            </a:r>
            <a:r>
              <a:rPr lang="en-US" dirty="0">
                <a:hlinkClick r:id="rId3"/>
              </a:rPr>
              <a:t>http://</a:t>
            </a:r>
            <a:r>
              <a:rPr lang="en-US" dirty="0" smtClean="0">
                <a:hlinkClick r:id="rId3"/>
              </a:rPr>
              <a:t>aspnetwebstack.codeplex.com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a:t>
            </a:fld>
            <a:endParaRPr lang="en-US" dirty="0"/>
          </a:p>
        </p:txBody>
      </p:sp>
    </p:spTree>
    <p:extLst>
      <p:ext uri="{BB962C8B-B14F-4D97-AF65-F5344CB8AC3E}">
        <p14:creationId xmlns:p14="http://schemas.microsoft.com/office/powerpoint/2010/main" val="413767243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My </a:t>
            </a:r>
            <a:r>
              <a:rPr lang="en-US" dirty="0">
                <a:solidFill>
                  <a:srgbClr val="FF0000"/>
                </a:solidFill>
              </a:rPr>
              <a:t>custom view engine </a:t>
            </a:r>
            <a:r>
              <a:rPr lang="en-US" dirty="0">
                <a:solidFill>
                  <a:srgbClr val="0070C0"/>
                </a:solidFill>
              </a:rPr>
              <a:t>locations</a:t>
            </a:r>
            <a:r>
              <a:rPr lang="en-US" dirty="0"/>
              <a:t> are still in use, but I have specified the view explicitly in the Index.cshtml file, which means that my layout will be obtained from the </a:t>
            </a:r>
            <a:r>
              <a:rPr lang="en-US" dirty="0">
                <a:solidFill>
                  <a:srgbClr val="FF0000"/>
                </a:solidFill>
              </a:rPr>
              <a:t>/Views/Shared</a:t>
            </a:r>
            <a:r>
              <a:rPr lang="en-US" dirty="0"/>
              <a:t> folder, even though shared views are located in the </a:t>
            </a:r>
            <a:r>
              <a:rPr lang="en-US" dirty="0">
                <a:solidFill>
                  <a:srgbClr val="FF0000"/>
                </a:solidFill>
              </a:rPr>
              <a:t>/Views/Common</a:t>
            </a:r>
            <a:r>
              <a:rPr lang="en-US" dirty="0"/>
              <a:t> folder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340</a:t>
            </a:fld>
            <a:endParaRPr lang="en-US" dirty="0"/>
          </a:p>
        </p:txBody>
      </p:sp>
    </p:spTree>
    <p:extLst>
      <p:ext uri="{BB962C8B-B14F-4D97-AF65-F5344CB8AC3E}">
        <p14:creationId xmlns:p14="http://schemas.microsoft.com/office/powerpoint/2010/main" val="38214699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a:t>
            </a:r>
            <a:endParaRPr lang="en-US" dirty="0"/>
          </a:p>
        </p:txBody>
      </p:sp>
      <p:sp>
        <p:nvSpPr>
          <p:cNvPr id="3" name="Content Placeholder 2"/>
          <p:cNvSpPr>
            <a:spLocks noGrp="1"/>
          </p:cNvSpPr>
          <p:nvPr>
            <p:ph idx="1"/>
          </p:nvPr>
        </p:nvSpPr>
        <p:spPr/>
        <p:txBody>
          <a:bodyPr/>
          <a:lstStyle/>
          <a:p>
            <a:r>
              <a:rPr lang="en-US" dirty="0"/>
              <a:t>When Razor parses the layout, the </a:t>
            </a:r>
            <a:r>
              <a:rPr lang="en-US" dirty="0">
                <a:solidFill>
                  <a:srgbClr val="FF0000"/>
                </a:solidFill>
              </a:rPr>
              <a:t>RenderSection</a:t>
            </a:r>
            <a:r>
              <a:rPr lang="en-US" dirty="0"/>
              <a:t> </a:t>
            </a:r>
            <a:r>
              <a:rPr lang="en-US" dirty="0">
                <a:solidFill>
                  <a:srgbClr val="0070C0"/>
                </a:solidFill>
              </a:rPr>
              <a:t>helper method</a:t>
            </a:r>
            <a:r>
              <a:rPr lang="en-US" dirty="0"/>
              <a:t> is replaced with the </a:t>
            </a:r>
            <a:r>
              <a:rPr lang="en-US" dirty="0">
                <a:solidFill>
                  <a:srgbClr val="FF0000"/>
                </a:solidFill>
              </a:rPr>
              <a:t>contents</a:t>
            </a:r>
            <a:r>
              <a:rPr lang="en-US" dirty="0"/>
              <a:t> of the </a:t>
            </a:r>
            <a:r>
              <a:rPr lang="en-US" dirty="0">
                <a:solidFill>
                  <a:srgbClr val="FF0000"/>
                </a:solidFill>
              </a:rPr>
              <a:t>section</a:t>
            </a:r>
            <a:r>
              <a:rPr lang="en-US" dirty="0"/>
              <a:t> in the view with the specified </a:t>
            </a:r>
            <a:r>
              <a:rPr lang="en-US" dirty="0" smtClean="0"/>
              <a:t>name.</a:t>
            </a:r>
          </a:p>
          <a:p>
            <a:pPr lvl="1"/>
            <a:r>
              <a:rPr lang="en-US" dirty="0" smtClean="0"/>
              <a:t>The </a:t>
            </a:r>
            <a:r>
              <a:rPr lang="en-US" dirty="0"/>
              <a:t>parts of the view that are not contained with a section are inserted into the layout using the </a:t>
            </a:r>
            <a:r>
              <a:rPr lang="en-US" dirty="0">
                <a:solidFill>
                  <a:srgbClr val="FF0000"/>
                </a:solidFill>
              </a:rPr>
              <a:t>RenderBody</a:t>
            </a:r>
            <a:r>
              <a:rPr lang="en-US" dirty="0"/>
              <a:t> </a:t>
            </a:r>
            <a:r>
              <a:rPr lang="en-US" dirty="0" smtClean="0">
                <a:solidFill>
                  <a:srgbClr val="0070C0"/>
                </a:solidFill>
              </a:rPr>
              <a:t>helper</a:t>
            </a:r>
            <a:r>
              <a:rPr lang="en-US" dirty="0" smtClean="0"/>
              <a:t>.</a:t>
            </a:r>
          </a:p>
          <a:p>
            <a:pPr lvl="1"/>
            <a:r>
              <a:rPr lang="en-US" dirty="0" smtClean="0"/>
              <a:t>You </a:t>
            </a:r>
            <a:r>
              <a:rPr lang="en-US" dirty="0"/>
              <a:t>can see the effect of the sections by starting the application, as shown in </a:t>
            </a:r>
            <a:r>
              <a:rPr lang="en-US" dirty="0">
                <a:solidFill>
                  <a:srgbClr val="FF0000"/>
                </a:solidFill>
              </a:rPr>
              <a:t>Figure </a:t>
            </a:r>
            <a:r>
              <a:rPr lang="en-US" dirty="0" smtClean="0">
                <a:solidFill>
                  <a:srgbClr val="FF0000"/>
                </a:solidFill>
              </a:rPr>
              <a:t>20-6</a:t>
            </a:r>
            <a:r>
              <a:rPr lang="en-US" dirty="0" smtClean="0"/>
              <a:t>.</a:t>
            </a:r>
          </a:p>
          <a:p>
            <a:pPr lvl="1"/>
            <a:r>
              <a:rPr lang="en-US" dirty="0" smtClean="0"/>
              <a:t>I </a:t>
            </a:r>
            <a:r>
              <a:rPr lang="en-US" dirty="0"/>
              <a:t>added some basic </a:t>
            </a:r>
            <a:r>
              <a:rPr lang="en-US" dirty="0">
                <a:solidFill>
                  <a:srgbClr val="FF0000"/>
                </a:solidFill>
              </a:rPr>
              <a:t>CSS styles</a:t>
            </a:r>
            <a:r>
              <a:rPr lang="en-US" dirty="0"/>
              <a:t> to help make it clear which sections of the output are from the view and which are from the </a:t>
            </a:r>
            <a:r>
              <a:rPr lang="en-US" dirty="0" smtClean="0"/>
              <a:t>layout.</a:t>
            </a:r>
          </a:p>
          <a:p>
            <a:pPr lvl="1"/>
            <a:r>
              <a:rPr lang="en-US" dirty="0" smtClean="0"/>
              <a:t>This </a:t>
            </a:r>
            <a:r>
              <a:rPr lang="en-US" dirty="0"/>
              <a:t>result is not pretty, but it neatly demonstrates how you can put regions of content from the </a:t>
            </a:r>
            <a:r>
              <a:rPr lang="en-US" dirty="0">
                <a:solidFill>
                  <a:srgbClr val="FF0000"/>
                </a:solidFill>
              </a:rPr>
              <a:t>view</a:t>
            </a:r>
            <a:r>
              <a:rPr lang="en-US" dirty="0"/>
              <a:t> into </a:t>
            </a:r>
            <a:r>
              <a:rPr lang="en-US" dirty="0">
                <a:solidFill>
                  <a:srgbClr val="FF0000"/>
                </a:solidFill>
              </a:rPr>
              <a:t>specific locations</a:t>
            </a:r>
            <a:r>
              <a:rPr lang="en-US" dirty="0"/>
              <a:t> in the </a:t>
            </a:r>
            <a:r>
              <a:rPr lang="en-US" dirty="0">
                <a:solidFill>
                  <a:srgbClr val="FF0000"/>
                </a:solidFill>
              </a:rPr>
              <a:t>layout</a:t>
            </a:r>
            <a:r>
              <a:rPr lang="en-US" dirty="0" smtClean="0"/>
              <a:t>.</a:t>
            </a:r>
          </a:p>
          <a:p>
            <a:pPr lvl="1"/>
            <a:r>
              <a:rPr lang="en-US" dirty="0"/>
              <a:t>Mixing the sections in with the rest of the view is </a:t>
            </a:r>
            <a:r>
              <a:rPr lang="en-US" dirty="0" smtClean="0"/>
              <a:t>unusual.</a:t>
            </a:r>
          </a:p>
          <a:p>
            <a:pPr lvl="2"/>
            <a:r>
              <a:rPr lang="en-US" dirty="0" smtClean="0"/>
              <a:t>The </a:t>
            </a:r>
            <a:r>
              <a:rPr lang="en-US" dirty="0"/>
              <a:t>convention is to define the sections at either the start or the end of the view, to make it easier to see which regions of content will be treated as sections and which will be captured by the RenderBody helper. </a:t>
            </a:r>
            <a:endParaRPr lang="en-US" dirty="0" smtClean="0"/>
          </a:p>
          <a:p>
            <a:pPr lvl="2"/>
            <a:r>
              <a:rPr lang="en-US" dirty="0" smtClean="0"/>
              <a:t>Another </a:t>
            </a:r>
            <a:r>
              <a:rPr lang="en-US" dirty="0"/>
              <a:t>approach, which I tend to use, is to define the view solely in terms of sections, including one for the body, as shown in </a:t>
            </a:r>
            <a:r>
              <a:rPr lang="en-US" dirty="0">
                <a:solidFill>
                  <a:srgbClr val="FF0000"/>
                </a:solidFill>
              </a:rPr>
              <a:t>Listing 20-18</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341</a:t>
            </a:fld>
            <a:endParaRPr lang="en-US" dirty="0"/>
          </a:p>
        </p:txBody>
      </p:sp>
    </p:spTree>
    <p:extLst>
      <p:ext uri="{BB962C8B-B14F-4D97-AF65-F5344CB8AC3E}">
        <p14:creationId xmlns:p14="http://schemas.microsoft.com/office/powerpoint/2010/main" val="229158710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20-6</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342</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2266"/>
            <a:ext cx="6888071" cy="3965598"/>
          </a:xfrm>
          <a:prstGeom prst="rect">
            <a:avLst/>
          </a:prstGeom>
          <a:ln>
            <a:solidFill>
              <a:schemeClr val="accent1"/>
            </a:solidFill>
          </a:ln>
        </p:spPr>
      </p:pic>
    </p:spTree>
    <p:extLst>
      <p:ext uri="{BB962C8B-B14F-4D97-AF65-F5344CB8AC3E}">
        <p14:creationId xmlns:p14="http://schemas.microsoft.com/office/powerpoint/2010/main" val="38110511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20-18</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343</a:t>
            </a:fld>
            <a:endParaRPr lang="en-US" dirty="0"/>
          </a:p>
        </p:txBody>
      </p:sp>
    </p:spTree>
    <p:extLst>
      <p:ext uri="{BB962C8B-B14F-4D97-AF65-F5344CB8AC3E}">
        <p14:creationId xmlns:p14="http://schemas.microsoft.com/office/powerpoint/2010/main" val="11647414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A </a:t>
            </a:r>
            <a:r>
              <a:rPr lang="en-US" dirty="0"/>
              <a:t>view can </a:t>
            </a:r>
            <a:r>
              <a:rPr lang="en-US" dirty="0">
                <a:solidFill>
                  <a:srgbClr val="FF0000"/>
                </a:solidFill>
              </a:rPr>
              <a:t>define</a:t>
            </a:r>
            <a:r>
              <a:rPr lang="en-US" dirty="0"/>
              <a:t> only the </a:t>
            </a:r>
            <a:r>
              <a:rPr lang="en-US" dirty="0">
                <a:solidFill>
                  <a:srgbClr val="FF0000"/>
                </a:solidFill>
              </a:rPr>
              <a:t>sections</a:t>
            </a:r>
            <a:r>
              <a:rPr lang="en-US" dirty="0"/>
              <a:t> that are referred to in the </a:t>
            </a:r>
            <a:r>
              <a:rPr lang="en-US" dirty="0" smtClean="0">
                <a:solidFill>
                  <a:srgbClr val="FF0000"/>
                </a:solidFill>
              </a:rPr>
              <a:t>layout</a:t>
            </a:r>
            <a:r>
              <a:rPr lang="en-US" dirty="0" smtClean="0"/>
              <a:t>.</a:t>
            </a:r>
          </a:p>
          <a:p>
            <a:pPr lvl="1"/>
            <a:r>
              <a:rPr lang="en-US" dirty="0" smtClean="0"/>
              <a:t>The </a:t>
            </a:r>
            <a:r>
              <a:rPr lang="en-US" dirty="0"/>
              <a:t>MVC Framework will throw an exception if you attempt to define sections in the view for which there is no corresponding </a:t>
            </a:r>
            <a:r>
              <a:rPr lang="en-US" dirty="0">
                <a:solidFill>
                  <a:srgbClr val="FF0000"/>
                </a:solidFill>
              </a:rPr>
              <a:t>@RenderSection</a:t>
            </a:r>
            <a:r>
              <a:rPr lang="en-US" dirty="0"/>
              <a:t> </a:t>
            </a:r>
            <a:r>
              <a:rPr lang="en-US" dirty="0">
                <a:solidFill>
                  <a:srgbClr val="0070C0"/>
                </a:solidFill>
              </a:rPr>
              <a:t>helper</a:t>
            </a:r>
            <a:r>
              <a:rPr lang="en-US" dirty="0"/>
              <a:t> call in the layout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344</a:t>
            </a:fld>
            <a:endParaRPr lang="en-US" dirty="0"/>
          </a:p>
        </p:txBody>
      </p:sp>
    </p:spTree>
    <p:extLst>
      <p:ext uri="{BB962C8B-B14F-4D97-AF65-F5344CB8AC3E}">
        <p14:creationId xmlns:p14="http://schemas.microsoft.com/office/powerpoint/2010/main" val="42637463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Partial Views</a:t>
            </a:r>
          </a:p>
        </p:txBody>
      </p:sp>
      <p:sp>
        <p:nvSpPr>
          <p:cNvPr id="3" name="Content Placeholder 2"/>
          <p:cNvSpPr>
            <a:spLocks noGrp="1"/>
          </p:cNvSpPr>
          <p:nvPr>
            <p:ph idx="1"/>
          </p:nvPr>
        </p:nvSpPr>
        <p:spPr/>
        <p:txBody>
          <a:bodyPr/>
          <a:lstStyle/>
          <a:p>
            <a:r>
              <a:rPr lang="en-US" dirty="0" smtClean="0"/>
              <a:t>You </a:t>
            </a:r>
            <a:r>
              <a:rPr lang="en-US" dirty="0"/>
              <a:t>will often need to use the </a:t>
            </a:r>
            <a:r>
              <a:rPr lang="en-US" dirty="0">
                <a:solidFill>
                  <a:srgbClr val="FF0000"/>
                </a:solidFill>
              </a:rPr>
              <a:t>same fragments</a:t>
            </a:r>
            <a:r>
              <a:rPr lang="en-US" dirty="0"/>
              <a:t> of </a:t>
            </a:r>
            <a:r>
              <a:rPr lang="en-US" dirty="0">
                <a:solidFill>
                  <a:srgbClr val="FF0000"/>
                </a:solidFill>
              </a:rPr>
              <a:t>Razor tags </a:t>
            </a:r>
            <a:r>
              <a:rPr lang="en-US" dirty="0">
                <a:solidFill>
                  <a:srgbClr val="0070C0"/>
                </a:solidFill>
              </a:rPr>
              <a:t>and</a:t>
            </a:r>
            <a:r>
              <a:rPr lang="en-US" dirty="0">
                <a:solidFill>
                  <a:srgbClr val="FF0000"/>
                </a:solidFill>
              </a:rPr>
              <a:t> </a:t>
            </a:r>
            <a:r>
              <a:rPr lang="en-US" dirty="0" smtClean="0">
                <a:solidFill>
                  <a:srgbClr val="FF0000"/>
                </a:solidFill>
              </a:rPr>
              <a:t>HTML markup</a:t>
            </a:r>
            <a:r>
              <a:rPr lang="en-US" dirty="0" smtClean="0"/>
              <a:t> </a:t>
            </a:r>
            <a:r>
              <a:rPr lang="en-US" dirty="0"/>
              <a:t>in several </a:t>
            </a:r>
            <a:r>
              <a:rPr lang="en-US" dirty="0">
                <a:solidFill>
                  <a:srgbClr val="0070C0"/>
                </a:solidFill>
              </a:rPr>
              <a:t>different places </a:t>
            </a:r>
            <a:r>
              <a:rPr lang="en-US" dirty="0"/>
              <a:t>in the </a:t>
            </a:r>
            <a:r>
              <a:rPr lang="en-US" dirty="0" smtClean="0">
                <a:solidFill>
                  <a:srgbClr val="0070C0"/>
                </a:solidFill>
              </a:rPr>
              <a:t>application</a:t>
            </a:r>
            <a:r>
              <a:rPr lang="en-US" dirty="0" smtClean="0"/>
              <a:t>.</a:t>
            </a:r>
          </a:p>
          <a:p>
            <a:pPr lvl="1"/>
            <a:r>
              <a:rPr lang="en-US" dirty="0" smtClean="0"/>
              <a:t>Rather </a:t>
            </a:r>
            <a:r>
              <a:rPr lang="en-US" dirty="0"/>
              <a:t>than </a:t>
            </a:r>
            <a:r>
              <a:rPr lang="en-US" dirty="0">
                <a:solidFill>
                  <a:srgbClr val="FF0000"/>
                </a:solidFill>
              </a:rPr>
              <a:t>duplicate</a:t>
            </a:r>
            <a:r>
              <a:rPr lang="en-US" dirty="0"/>
              <a:t> the </a:t>
            </a:r>
            <a:r>
              <a:rPr lang="en-US" dirty="0">
                <a:solidFill>
                  <a:srgbClr val="0070C0"/>
                </a:solidFill>
              </a:rPr>
              <a:t>content</a:t>
            </a:r>
            <a:r>
              <a:rPr lang="en-US" dirty="0"/>
              <a:t>, you can use </a:t>
            </a:r>
            <a:r>
              <a:rPr lang="en-US" dirty="0">
                <a:solidFill>
                  <a:srgbClr val="FF0000"/>
                </a:solidFill>
              </a:rPr>
              <a:t>partial views</a:t>
            </a:r>
            <a:r>
              <a:rPr lang="en-US" dirty="0"/>
              <a:t>, which are </a:t>
            </a:r>
            <a:r>
              <a:rPr lang="en-US" dirty="0">
                <a:solidFill>
                  <a:srgbClr val="0070C0"/>
                </a:solidFill>
              </a:rPr>
              <a:t>separate</a:t>
            </a:r>
            <a:r>
              <a:rPr lang="en-US" dirty="0">
                <a:solidFill>
                  <a:srgbClr val="FF0000"/>
                </a:solidFill>
              </a:rPr>
              <a:t> view </a:t>
            </a:r>
            <a:r>
              <a:rPr lang="en-US" dirty="0">
                <a:solidFill>
                  <a:srgbClr val="0070C0"/>
                </a:solidFill>
              </a:rPr>
              <a:t>files</a:t>
            </a:r>
            <a:r>
              <a:rPr lang="en-US" dirty="0">
                <a:solidFill>
                  <a:srgbClr val="FF0000"/>
                </a:solidFill>
              </a:rPr>
              <a:t> </a:t>
            </a:r>
            <a:r>
              <a:rPr lang="en-US" dirty="0"/>
              <a:t>that contain </a:t>
            </a:r>
            <a:r>
              <a:rPr lang="en-US" dirty="0">
                <a:solidFill>
                  <a:srgbClr val="0070C0"/>
                </a:solidFill>
              </a:rPr>
              <a:t>fragments</a:t>
            </a:r>
            <a:r>
              <a:rPr lang="en-US" dirty="0"/>
              <a:t> of </a:t>
            </a:r>
            <a:r>
              <a:rPr lang="en-US" dirty="0">
                <a:solidFill>
                  <a:srgbClr val="FF0000"/>
                </a:solidFill>
              </a:rPr>
              <a:t>tags</a:t>
            </a:r>
            <a:r>
              <a:rPr lang="en-US" dirty="0"/>
              <a:t> and </a:t>
            </a:r>
            <a:r>
              <a:rPr lang="en-US" dirty="0">
                <a:solidFill>
                  <a:srgbClr val="FF0000"/>
                </a:solidFill>
              </a:rPr>
              <a:t>markup</a:t>
            </a:r>
            <a:r>
              <a:rPr lang="en-US" dirty="0"/>
              <a:t> that can be </a:t>
            </a:r>
            <a:r>
              <a:rPr lang="en-US" dirty="0">
                <a:solidFill>
                  <a:srgbClr val="FF0000"/>
                </a:solidFill>
              </a:rPr>
              <a:t>included</a:t>
            </a:r>
            <a:r>
              <a:rPr lang="en-US" dirty="0"/>
              <a:t> in </a:t>
            </a:r>
            <a:r>
              <a:rPr lang="en-US" dirty="0">
                <a:solidFill>
                  <a:srgbClr val="FF0000"/>
                </a:solidFill>
              </a:rPr>
              <a:t>other </a:t>
            </a:r>
            <a:r>
              <a:rPr lang="en-US" dirty="0" smtClean="0">
                <a:solidFill>
                  <a:srgbClr val="FF0000"/>
                </a:solidFill>
              </a:rPr>
              <a:t>views</a:t>
            </a:r>
            <a:r>
              <a:rPr lang="en-US" dirty="0" smtClean="0"/>
              <a:t>.</a:t>
            </a:r>
          </a:p>
          <a:p>
            <a:pPr lvl="1"/>
            <a:r>
              <a:rPr lang="en-US" dirty="0" smtClean="0"/>
              <a:t>In </a:t>
            </a:r>
            <a:r>
              <a:rPr lang="en-US" dirty="0"/>
              <a:t>this section, I show you </a:t>
            </a:r>
            <a:endParaRPr lang="en-US" dirty="0" smtClean="0"/>
          </a:p>
          <a:p>
            <a:pPr lvl="2"/>
            <a:r>
              <a:rPr lang="en-US" dirty="0" smtClean="0"/>
              <a:t>how to create and use partial views</a:t>
            </a:r>
          </a:p>
          <a:p>
            <a:pPr lvl="2"/>
            <a:r>
              <a:rPr lang="en-US" dirty="0" smtClean="0"/>
              <a:t>explain </a:t>
            </a:r>
            <a:r>
              <a:rPr lang="en-US" dirty="0"/>
              <a:t>how they </a:t>
            </a:r>
            <a:r>
              <a:rPr lang="en-US" dirty="0" smtClean="0"/>
              <a:t>work</a:t>
            </a:r>
          </a:p>
          <a:p>
            <a:pPr lvl="2"/>
            <a:r>
              <a:rPr lang="en-US" dirty="0" smtClean="0"/>
              <a:t>demonstrate </a:t>
            </a:r>
            <a:r>
              <a:rPr lang="en-US" dirty="0"/>
              <a:t>the techniques available for </a:t>
            </a:r>
            <a:r>
              <a:rPr lang="en-US" dirty="0">
                <a:solidFill>
                  <a:srgbClr val="0070C0"/>
                </a:solidFill>
              </a:rPr>
              <a:t>passing</a:t>
            </a:r>
            <a:r>
              <a:rPr lang="en-US" dirty="0"/>
              <a:t> </a:t>
            </a:r>
            <a:r>
              <a:rPr lang="en-US" dirty="0">
                <a:solidFill>
                  <a:srgbClr val="FF0000"/>
                </a:solidFill>
              </a:rPr>
              <a:t>view data</a:t>
            </a:r>
            <a:r>
              <a:rPr lang="en-US" dirty="0"/>
              <a:t> to a </a:t>
            </a:r>
            <a:r>
              <a:rPr lang="en-US" dirty="0">
                <a:solidFill>
                  <a:srgbClr val="FF0000"/>
                </a:solidFill>
              </a:rPr>
              <a:t>partial </a:t>
            </a:r>
            <a:r>
              <a:rPr lang="en-US" dirty="0" smtClean="0">
                <a:solidFill>
                  <a:srgbClr val="FF0000"/>
                </a:solidFill>
              </a:rPr>
              <a:t>view</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345</a:t>
            </a:fld>
            <a:endParaRPr lang="en-US" dirty="0"/>
          </a:p>
        </p:txBody>
      </p:sp>
    </p:spTree>
    <p:extLst>
      <p:ext uri="{BB962C8B-B14F-4D97-AF65-F5344CB8AC3E}">
        <p14:creationId xmlns:p14="http://schemas.microsoft.com/office/powerpoint/2010/main" val="24135108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Partial View</a:t>
            </a:r>
          </a:p>
        </p:txBody>
      </p:sp>
      <p:sp>
        <p:nvSpPr>
          <p:cNvPr id="3" name="Content Placeholder 2"/>
          <p:cNvSpPr>
            <a:spLocks noGrp="1"/>
          </p:cNvSpPr>
          <p:nvPr>
            <p:ph idx="1"/>
          </p:nvPr>
        </p:nvSpPr>
        <p:spPr/>
        <p:txBody>
          <a:bodyPr/>
          <a:lstStyle/>
          <a:p>
            <a:r>
              <a:rPr lang="en-US" dirty="0" smtClean="0"/>
              <a:t>I </a:t>
            </a:r>
            <a:r>
              <a:rPr lang="en-US" dirty="0"/>
              <a:t>am going to start by creating a </a:t>
            </a:r>
            <a:r>
              <a:rPr lang="en-US" dirty="0">
                <a:solidFill>
                  <a:srgbClr val="0070C0"/>
                </a:solidFill>
              </a:rPr>
              <a:t>partial view </a:t>
            </a:r>
            <a:r>
              <a:rPr lang="en-US" dirty="0"/>
              <a:t>called </a:t>
            </a:r>
            <a:r>
              <a:rPr lang="en-US" dirty="0" smtClean="0">
                <a:solidFill>
                  <a:srgbClr val="FF0000"/>
                </a:solidFill>
              </a:rPr>
              <a:t>MyPartial</a:t>
            </a:r>
            <a:r>
              <a:rPr lang="en-US" dirty="0" smtClean="0"/>
              <a:t>.</a:t>
            </a:r>
          </a:p>
          <a:p>
            <a:pPr lvl="1"/>
            <a:r>
              <a:rPr lang="en-US" dirty="0" smtClean="0"/>
              <a:t>Right-click </a:t>
            </a:r>
            <a:r>
              <a:rPr lang="en-US" dirty="0"/>
              <a:t>on the Views/Shared folder, select Add View from the popup </a:t>
            </a:r>
            <a:r>
              <a:rPr lang="en-US" dirty="0" smtClean="0"/>
              <a:t>menu.</a:t>
            </a:r>
          </a:p>
          <a:p>
            <a:pPr lvl="1"/>
            <a:r>
              <a:rPr lang="en-US" dirty="0" smtClean="0"/>
              <a:t>Visual </a:t>
            </a:r>
            <a:r>
              <a:rPr lang="en-US" dirty="0"/>
              <a:t>Studio will display the Add View dialog window, which you have seen in previous </a:t>
            </a:r>
            <a:r>
              <a:rPr lang="en-US" dirty="0" smtClean="0"/>
              <a:t>chapters.</a:t>
            </a:r>
          </a:p>
          <a:p>
            <a:pPr lvl="1"/>
            <a:r>
              <a:rPr lang="en-US" dirty="0" smtClean="0"/>
              <a:t>Set </a:t>
            </a:r>
            <a:r>
              <a:rPr lang="en-US" dirty="0"/>
              <a:t>View Name to MyPartial, Template to Empty (without model) and check the Create as partial view </a:t>
            </a:r>
            <a:r>
              <a:rPr lang="en-US" dirty="0" smtClean="0"/>
              <a:t>option.</a:t>
            </a:r>
          </a:p>
          <a:p>
            <a:pPr lvl="1"/>
            <a:r>
              <a:rPr lang="en-US" dirty="0"/>
              <a:t>Click the Add button and Visual Studio will create the partial view, which is initially empty. I added the content shown in </a:t>
            </a:r>
            <a:r>
              <a:rPr lang="en-US" dirty="0">
                <a:solidFill>
                  <a:srgbClr val="FF0000"/>
                </a:solidFill>
              </a:rPr>
              <a:t>Listing 20-23</a:t>
            </a:r>
            <a:r>
              <a:rPr lang="en-US" dirty="0"/>
              <a:t>.</a:t>
            </a:r>
          </a:p>
          <a:p>
            <a:pPr lvl="1"/>
            <a:r>
              <a:rPr lang="en-US" dirty="0"/>
              <a:t>I want to demonstrate that you can mix HTML markup and Razor tags in a partial view, so I have defined a simple message and a call to the </a:t>
            </a:r>
            <a:r>
              <a:rPr lang="en-US" dirty="0">
                <a:solidFill>
                  <a:srgbClr val="FF0000"/>
                </a:solidFill>
              </a:rPr>
              <a:t>ActionLink</a:t>
            </a:r>
            <a:r>
              <a:rPr lang="en-US" dirty="0"/>
              <a:t> helper method.</a:t>
            </a:r>
          </a:p>
          <a:p>
            <a:pPr lvl="1"/>
            <a:r>
              <a:rPr lang="en-US" dirty="0"/>
              <a:t>A partial view is consumed by calling the </a:t>
            </a:r>
            <a:r>
              <a:rPr lang="en-US" dirty="0">
                <a:solidFill>
                  <a:srgbClr val="FF0000"/>
                </a:solidFill>
              </a:rPr>
              <a:t>Html.Partial</a:t>
            </a:r>
            <a:r>
              <a:rPr lang="en-US" dirty="0"/>
              <a:t> </a:t>
            </a:r>
            <a:r>
              <a:rPr lang="en-US" dirty="0">
                <a:solidFill>
                  <a:srgbClr val="0070C0"/>
                </a:solidFill>
              </a:rPr>
              <a:t>helper method</a:t>
            </a:r>
            <a:r>
              <a:rPr lang="en-US" dirty="0"/>
              <a:t> from within another view.</a:t>
            </a:r>
          </a:p>
          <a:p>
            <a:pPr lvl="1"/>
            <a:r>
              <a:rPr lang="en-US" dirty="0"/>
              <a:t>To demonstrate this, I have made the changes to the ∼/Views/Common/List.cshtml view file shown in </a:t>
            </a:r>
            <a:r>
              <a:rPr lang="en-US" dirty="0">
                <a:solidFill>
                  <a:srgbClr val="FF0000"/>
                </a:solidFill>
              </a:rPr>
              <a:t>Listing 20-24</a:t>
            </a:r>
            <a:r>
              <a:rPr lang="en-US" dirty="0" smtClean="0"/>
              <a:t>.</a:t>
            </a:r>
          </a:p>
          <a:p>
            <a:pPr lvl="1"/>
            <a:r>
              <a:rPr lang="en-US" dirty="0"/>
              <a:t>I specify the name of the partial view file </a:t>
            </a:r>
            <a:r>
              <a:rPr lang="en-US" dirty="0">
                <a:solidFill>
                  <a:srgbClr val="0070C0"/>
                </a:solidFill>
              </a:rPr>
              <a:t>without</a:t>
            </a:r>
            <a:r>
              <a:rPr lang="en-US" dirty="0"/>
              <a:t> the </a:t>
            </a:r>
            <a:r>
              <a:rPr lang="en-US" dirty="0">
                <a:solidFill>
                  <a:srgbClr val="FF0000"/>
                </a:solidFill>
              </a:rPr>
              <a:t>file </a:t>
            </a:r>
            <a:r>
              <a:rPr lang="en-US" dirty="0" smtClean="0">
                <a:solidFill>
                  <a:srgbClr val="FF0000"/>
                </a:solidFill>
              </a:rPr>
              <a:t>extension</a:t>
            </a:r>
            <a:r>
              <a:rPr lang="en-US" dirty="0" smtClean="0"/>
              <a:t>.</a:t>
            </a:r>
          </a:p>
          <a:p>
            <a:pPr lvl="1"/>
            <a:r>
              <a:rPr lang="en-US" dirty="0" smtClean="0"/>
              <a:t>The </a:t>
            </a:r>
            <a:r>
              <a:rPr lang="en-US" dirty="0"/>
              <a:t>view engine will look for the partial view that I have specified in the usual locations, which means the /Views/Home and /Views/Shared folders for this example, since I called the </a:t>
            </a:r>
            <a:r>
              <a:rPr lang="en-US" dirty="0">
                <a:solidFill>
                  <a:srgbClr val="FF0000"/>
                </a:solidFill>
              </a:rPr>
              <a:t>Html.Partial</a:t>
            </a:r>
            <a:r>
              <a:rPr lang="en-US" dirty="0"/>
              <a:t> </a:t>
            </a:r>
            <a:r>
              <a:rPr lang="en-US" dirty="0">
                <a:solidFill>
                  <a:srgbClr val="0070C0"/>
                </a:solidFill>
              </a:rPr>
              <a:t>method</a:t>
            </a:r>
            <a:r>
              <a:rPr lang="en-US" dirty="0"/>
              <a:t> in a view that is being rendered for the Home controller. (I set the Layout variable to null so that I do not have to specify the sections I defined in the _Layout.cshtml file used earlier in the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346</a:t>
            </a:fld>
            <a:endParaRPr lang="en-US" dirty="0"/>
          </a:p>
        </p:txBody>
      </p:sp>
    </p:spTree>
    <p:extLst>
      <p:ext uri="{BB962C8B-B14F-4D97-AF65-F5344CB8AC3E}">
        <p14:creationId xmlns:p14="http://schemas.microsoft.com/office/powerpoint/2010/main" val="167279324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Partial </a:t>
            </a:r>
            <a:r>
              <a:rPr lang="en-US" dirty="0" smtClean="0"/>
              <a:t>View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You can see the effect of consuming the partial view by starting the application and navigating to the /Home/List </a:t>
            </a:r>
            <a:r>
              <a:rPr lang="en-US" dirty="0" smtClean="0"/>
              <a:t>URL</a:t>
            </a:r>
            <a:r>
              <a:rPr lang="en-US" dirty="0"/>
              <a:t>, as shown in </a:t>
            </a:r>
            <a:r>
              <a:rPr lang="en-US" dirty="0">
                <a:solidFill>
                  <a:srgbClr val="FF0000"/>
                </a:solidFill>
              </a:rPr>
              <a:t>Figure 20-9</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396" y="2037003"/>
            <a:ext cx="7503658" cy="2773938"/>
          </a:xfrm>
          <a:prstGeom prst="rect">
            <a:avLst/>
          </a:prstGeom>
          <a:ln>
            <a:solidFill>
              <a:schemeClr val="accent1"/>
            </a:solidFill>
          </a:ln>
        </p:spPr>
      </p:pic>
    </p:spTree>
    <p:extLst>
      <p:ext uri="{BB962C8B-B14F-4D97-AF65-F5344CB8AC3E}">
        <p14:creationId xmlns:p14="http://schemas.microsoft.com/office/powerpoint/2010/main" val="105055578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20-23 || 20-24</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348</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9429"/>
            <a:ext cx="10048059" cy="1693051"/>
          </a:xfrm>
          <a:prstGeom prst="rect">
            <a:avLst/>
          </a:prstGeom>
          <a:ln>
            <a:solidFill>
              <a:schemeClr val="accent1"/>
            </a:solid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3181332"/>
            <a:ext cx="7642451" cy="2588948"/>
          </a:xfrm>
          <a:prstGeom prst="rect">
            <a:avLst/>
          </a:prstGeom>
          <a:ln>
            <a:solidFill>
              <a:schemeClr val="accent1"/>
            </a:solidFill>
          </a:ln>
        </p:spPr>
      </p:pic>
    </p:spTree>
    <p:extLst>
      <p:ext uri="{BB962C8B-B14F-4D97-AF65-F5344CB8AC3E}">
        <p14:creationId xmlns:p14="http://schemas.microsoft.com/office/powerpoint/2010/main" val="4086690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The </a:t>
            </a:r>
            <a:r>
              <a:rPr lang="en-US" dirty="0">
                <a:solidFill>
                  <a:srgbClr val="0070C0"/>
                </a:solidFill>
              </a:rPr>
              <a:t>scaffolding</a:t>
            </a:r>
            <a:r>
              <a:rPr lang="en-US" dirty="0"/>
              <a:t> feature only sets the </a:t>
            </a:r>
            <a:r>
              <a:rPr lang="en-US" dirty="0">
                <a:solidFill>
                  <a:srgbClr val="FF0000"/>
                </a:solidFill>
              </a:rPr>
              <a:t>initial content</a:t>
            </a:r>
            <a:r>
              <a:rPr lang="en-US" dirty="0"/>
              <a:t> for a </a:t>
            </a:r>
            <a:r>
              <a:rPr lang="en-US" dirty="0" smtClean="0"/>
              <a:t>file.</a:t>
            </a:r>
          </a:p>
          <a:p>
            <a:pPr lvl="1"/>
            <a:r>
              <a:rPr lang="en-US" dirty="0" smtClean="0"/>
              <a:t>What makes a </a:t>
            </a:r>
            <a:r>
              <a:rPr lang="en-US" dirty="0" smtClean="0">
                <a:solidFill>
                  <a:srgbClr val="FF0000"/>
                </a:solidFill>
              </a:rPr>
              <a:t>view</a:t>
            </a:r>
            <a:r>
              <a:rPr lang="en-US" dirty="0" smtClean="0"/>
              <a:t> a </a:t>
            </a:r>
            <a:r>
              <a:rPr lang="en-US" dirty="0" smtClean="0">
                <a:solidFill>
                  <a:srgbClr val="FF0000"/>
                </a:solidFill>
              </a:rPr>
              <a:t>partial</a:t>
            </a:r>
            <a:r>
              <a:rPr lang="en-US" dirty="0" smtClean="0"/>
              <a:t> is its </a:t>
            </a:r>
            <a:r>
              <a:rPr lang="en-US" dirty="0" smtClean="0">
                <a:solidFill>
                  <a:srgbClr val="FF0000"/>
                </a:solidFill>
              </a:rPr>
              <a:t>content</a:t>
            </a:r>
            <a:r>
              <a:rPr lang="en-US" dirty="0" smtClean="0"/>
              <a:t> (it only contains a fragment of HTML, rather than a complete HTML document, and </a:t>
            </a:r>
            <a:r>
              <a:rPr lang="en-US" dirty="0" smtClean="0">
                <a:solidFill>
                  <a:srgbClr val="FF0000"/>
                </a:solidFill>
              </a:rPr>
              <a:t>doesn't </a:t>
            </a:r>
            <a:r>
              <a:rPr lang="en-US" dirty="0" smtClean="0">
                <a:solidFill>
                  <a:srgbClr val="0070C0"/>
                </a:solidFill>
              </a:rPr>
              <a:t>reference</a:t>
            </a:r>
            <a:r>
              <a:rPr lang="en-US" dirty="0" smtClean="0">
                <a:solidFill>
                  <a:srgbClr val="FF0000"/>
                </a:solidFill>
              </a:rPr>
              <a:t> layouts</a:t>
            </a:r>
            <a:r>
              <a:rPr lang="en-US" dirty="0" smtClean="0"/>
              <a:t>) and the way that it is used (which I describe shortly).</a:t>
            </a:r>
          </a:p>
          <a:p>
            <a:pPr lvl="2"/>
            <a:r>
              <a:rPr lang="en-US" dirty="0" smtClean="0"/>
              <a:t>Once </a:t>
            </a:r>
            <a:r>
              <a:rPr lang="en-US" dirty="0"/>
              <a:t>you are familiar with the </a:t>
            </a:r>
            <a:r>
              <a:rPr lang="en-US" dirty="0">
                <a:solidFill>
                  <a:srgbClr val="0070C0"/>
                </a:solidFill>
              </a:rPr>
              <a:t>different kinds of </a:t>
            </a:r>
            <a:r>
              <a:rPr lang="en-US" dirty="0">
                <a:solidFill>
                  <a:srgbClr val="FF0000"/>
                </a:solidFill>
              </a:rPr>
              <a:t>view</a:t>
            </a:r>
            <a:r>
              <a:rPr lang="en-US" dirty="0"/>
              <a:t>, you can just use Add MVC 5 View Page (Razor) and set the contents you require directly</a:t>
            </a:r>
            <a:r>
              <a:rPr lang="en-US" dirty="0" smtClean="0"/>
              <a:t>.</a:t>
            </a:r>
          </a:p>
          <a:p>
            <a:pPr lvl="1"/>
            <a:r>
              <a:rPr lang="en-US" dirty="0"/>
              <a:t>The Razor View Engine looks for </a:t>
            </a:r>
            <a:r>
              <a:rPr lang="en-US" dirty="0">
                <a:solidFill>
                  <a:srgbClr val="FF0000"/>
                </a:solidFill>
              </a:rPr>
              <a:t>partial views</a:t>
            </a:r>
            <a:r>
              <a:rPr lang="en-US" dirty="0"/>
              <a:t> in the same way that it looks for </a:t>
            </a:r>
            <a:r>
              <a:rPr lang="en-US" dirty="0">
                <a:solidFill>
                  <a:srgbClr val="FF0000"/>
                </a:solidFill>
              </a:rPr>
              <a:t>regular views</a:t>
            </a:r>
            <a:r>
              <a:rPr lang="en-US" dirty="0"/>
              <a:t> (in the ∼/Views/&lt;controller&gt; and ∼/Views/Shared folders</a:t>
            </a:r>
            <a:r>
              <a:rPr lang="en-US" dirty="0" smtClean="0"/>
              <a:t>).</a:t>
            </a:r>
          </a:p>
          <a:p>
            <a:pPr lvl="2"/>
            <a:r>
              <a:rPr lang="en-US" dirty="0" smtClean="0"/>
              <a:t>This </a:t>
            </a:r>
            <a:r>
              <a:rPr lang="en-US" dirty="0"/>
              <a:t>means that you can create specialized versions of partial views that are </a:t>
            </a:r>
            <a:r>
              <a:rPr lang="en-US" dirty="0">
                <a:solidFill>
                  <a:srgbClr val="FF0000"/>
                </a:solidFill>
              </a:rPr>
              <a:t>controller-specific</a:t>
            </a:r>
            <a:r>
              <a:rPr lang="en-US" dirty="0"/>
              <a:t> and </a:t>
            </a:r>
            <a:r>
              <a:rPr lang="en-US" dirty="0">
                <a:solidFill>
                  <a:srgbClr val="FF0000"/>
                </a:solidFill>
              </a:rPr>
              <a:t>override</a:t>
            </a:r>
            <a:r>
              <a:rPr lang="en-US" dirty="0"/>
              <a:t> </a:t>
            </a:r>
            <a:r>
              <a:rPr lang="en-US" dirty="0">
                <a:solidFill>
                  <a:srgbClr val="0070C0"/>
                </a:solidFill>
              </a:rPr>
              <a:t>partial views</a:t>
            </a:r>
            <a:r>
              <a:rPr lang="en-US" dirty="0"/>
              <a:t> of the same name in the </a:t>
            </a:r>
            <a:r>
              <a:rPr lang="en-US" dirty="0">
                <a:solidFill>
                  <a:srgbClr val="FF0000"/>
                </a:solidFill>
              </a:rPr>
              <a:t>Shared </a:t>
            </a:r>
            <a:r>
              <a:rPr lang="en-US" dirty="0" smtClean="0">
                <a:solidFill>
                  <a:srgbClr val="FF0000"/>
                </a:solidFill>
              </a:rPr>
              <a:t>folder</a:t>
            </a:r>
            <a:r>
              <a:rPr lang="en-US" dirty="0" smtClean="0"/>
              <a:t>.</a:t>
            </a:r>
          </a:p>
          <a:p>
            <a:pPr lvl="2"/>
            <a:r>
              <a:rPr lang="en-US" dirty="0" smtClean="0"/>
              <a:t>This </a:t>
            </a:r>
            <a:r>
              <a:rPr lang="en-US" dirty="0"/>
              <a:t>may seem like an odd thing to do, but one of the most common uses of partial views is to </a:t>
            </a:r>
            <a:r>
              <a:rPr lang="en-US" dirty="0">
                <a:solidFill>
                  <a:srgbClr val="0070C0"/>
                </a:solidFill>
              </a:rPr>
              <a:t>render </a:t>
            </a:r>
            <a:r>
              <a:rPr lang="en-US" dirty="0">
                <a:solidFill>
                  <a:srgbClr val="FF0000"/>
                </a:solidFill>
              </a:rPr>
              <a:t>content</a:t>
            </a:r>
            <a:r>
              <a:rPr lang="en-US" dirty="0">
                <a:solidFill>
                  <a:srgbClr val="0070C0"/>
                </a:solidFill>
              </a:rPr>
              <a:t> in </a:t>
            </a:r>
            <a:r>
              <a:rPr lang="en-US" dirty="0">
                <a:solidFill>
                  <a:srgbClr val="FF0000"/>
                </a:solidFill>
              </a:rPr>
              <a:t>layouts</a:t>
            </a:r>
            <a:r>
              <a:rPr lang="en-US" dirty="0"/>
              <a:t>, and this feature can be handy</a:t>
            </a:r>
            <a:r>
              <a:rPr lang="en-US" dirty="0" smtClean="0"/>
              <a:t>.</a:t>
            </a:r>
          </a:p>
          <a:p>
            <a:pPr lvl="1"/>
            <a:r>
              <a:rPr lang="en-US" dirty="0"/>
              <a:t>The call I made to the </a:t>
            </a:r>
            <a:r>
              <a:rPr lang="en-US" dirty="0">
                <a:solidFill>
                  <a:srgbClr val="FF0000"/>
                </a:solidFill>
              </a:rPr>
              <a:t>ActionLink</a:t>
            </a:r>
            <a:r>
              <a:rPr lang="en-US" dirty="0"/>
              <a:t> </a:t>
            </a:r>
            <a:r>
              <a:rPr lang="en-US" dirty="0">
                <a:solidFill>
                  <a:srgbClr val="0070C0"/>
                </a:solidFill>
              </a:rPr>
              <a:t>helper method</a:t>
            </a:r>
            <a:r>
              <a:rPr lang="en-US" dirty="0"/>
              <a:t> in the </a:t>
            </a:r>
            <a:r>
              <a:rPr lang="en-US" dirty="0">
                <a:solidFill>
                  <a:srgbClr val="FF0000"/>
                </a:solidFill>
              </a:rPr>
              <a:t>partial view</a:t>
            </a:r>
            <a:r>
              <a:rPr lang="en-US" dirty="0"/>
              <a:t> takes its controller information from the request that is being </a:t>
            </a:r>
            <a:r>
              <a:rPr lang="en-US" dirty="0" smtClean="0"/>
              <a:t>processed.</a:t>
            </a:r>
          </a:p>
          <a:p>
            <a:pPr lvl="2"/>
            <a:r>
              <a:rPr lang="en-US" dirty="0" smtClean="0"/>
              <a:t>That </a:t>
            </a:r>
            <a:r>
              <a:rPr lang="en-US" dirty="0"/>
              <a:t>means that when I specified the Index method, the </a:t>
            </a:r>
            <a:r>
              <a:rPr lang="en-US" dirty="0">
                <a:solidFill>
                  <a:srgbClr val="FF0000"/>
                </a:solidFill>
              </a:rPr>
              <a:t>a </a:t>
            </a:r>
            <a:r>
              <a:rPr lang="en-US" dirty="0">
                <a:solidFill>
                  <a:srgbClr val="0070C0"/>
                </a:solidFill>
              </a:rPr>
              <a:t>element</a:t>
            </a:r>
            <a:r>
              <a:rPr lang="en-US" dirty="0"/>
              <a:t> will refer to the Home controller, since that was the controller that led to the partial view being </a:t>
            </a:r>
            <a:r>
              <a:rPr lang="en-US" dirty="0" smtClean="0"/>
              <a:t>rendered.</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349</a:t>
            </a:fld>
            <a:endParaRPr lang="en-US" dirty="0"/>
          </a:p>
        </p:txBody>
      </p:sp>
    </p:spTree>
    <p:extLst>
      <p:ext uri="{BB962C8B-B14F-4D97-AF65-F5344CB8AC3E}">
        <p14:creationId xmlns:p14="http://schemas.microsoft.com/office/powerpoint/2010/main" val="3098436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What Do I Need to Know?</a:t>
            </a:r>
          </a:p>
        </p:txBody>
      </p:sp>
      <p:sp>
        <p:nvSpPr>
          <p:cNvPr id="7" name="Content Placeholder 6"/>
          <p:cNvSpPr>
            <a:spLocks noGrp="1"/>
          </p:cNvSpPr>
          <p:nvPr>
            <p:ph idx="1"/>
          </p:nvPr>
        </p:nvSpPr>
        <p:spPr/>
        <p:txBody>
          <a:bodyPr/>
          <a:lstStyle/>
          <a:p>
            <a:r>
              <a:rPr lang="en-US" dirty="0" smtClean="0"/>
              <a:t>To </a:t>
            </a:r>
            <a:r>
              <a:rPr lang="en-US" dirty="0"/>
              <a:t>get the most from this book, you should be familiar </a:t>
            </a:r>
            <a:r>
              <a:rPr lang="en-US" dirty="0" smtClean="0"/>
              <a:t>with</a:t>
            </a:r>
          </a:p>
          <a:p>
            <a:pPr lvl="2"/>
            <a:r>
              <a:rPr lang="en-US" dirty="0" smtClean="0"/>
              <a:t>the </a:t>
            </a:r>
            <a:r>
              <a:rPr lang="en-US" dirty="0"/>
              <a:t>basics of web </a:t>
            </a:r>
            <a:r>
              <a:rPr lang="en-US" dirty="0" smtClean="0"/>
              <a:t>development</a:t>
            </a:r>
          </a:p>
          <a:p>
            <a:pPr lvl="2"/>
            <a:r>
              <a:rPr lang="en-US" dirty="0" smtClean="0"/>
              <a:t>have </a:t>
            </a:r>
            <a:r>
              <a:rPr lang="en-US" dirty="0"/>
              <a:t>an understanding of how HTMLand CSS </a:t>
            </a:r>
            <a:r>
              <a:rPr lang="en-US" dirty="0" smtClean="0"/>
              <a:t>work</a:t>
            </a:r>
          </a:p>
          <a:p>
            <a:pPr lvl="2"/>
            <a:r>
              <a:rPr lang="en-US" dirty="0" smtClean="0"/>
              <a:t>a </a:t>
            </a:r>
            <a:r>
              <a:rPr lang="en-US" dirty="0"/>
              <a:t>working knowledge of </a:t>
            </a:r>
            <a:r>
              <a:rPr lang="en-US" dirty="0" smtClean="0"/>
              <a:t>C#</a:t>
            </a:r>
          </a:p>
          <a:p>
            <a:pPr lvl="1"/>
            <a:r>
              <a:rPr lang="en-US" dirty="0" smtClean="0"/>
              <a:t>Don’t </a:t>
            </a:r>
            <a:r>
              <a:rPr lang="en-US" dirty="0"/>
              <a:t>worry if you are a little hazy on the </a:t>
            </a:r>
            <a:r>
              <a:rPr lang="en-US" dirty="0">
                <a:solidFill>
                  <a:srgbClr val="FF0000"/>
                </a:solidFill>
              </a:rPr>
              <a:t>client-side</a:t>
            </a:r>
            <a:r>
              <a:rPr lang="en-US" dirty="0"/>
              <a:t> </a:t>
            </a:r>
            <a:r>
              <a:rPr lang="en-US" dirty="0" smtClean="0">
                <a:solidFill>
                  <a:srgbClr val="FF0000"/>
                </a:solidFill>
              </a:rPr>
              <a:t>details</a:t>
            </a:r>
            <a:r>
              <a:rPr lang="en-US" dirty="0" smtClean="0"/>
              <a:t>.</a:t>
            </a:r>
          </a:p>
          <a:p>
            <a:pPr lvl="1"/>
            <a:r>
              <a:rPr lang="en-US" dirty="0" smtClean="0"/>
              <a:t>My </a:t>
            </a:r>
            <a:r>
              <a:rPr lang="en-US" dirty="0"/>
              <a:t>emphasis is on </a:t>
            </a:r>
            <a:r>
              <a:rPr lang="en-US" dirty="0">
                <a:solidFill>
                  <a:srgbClr val="FF0000"/>
                </a:solidFill>
              </a:rPr>
              <a:t>server-side</a:t>
            </a:r>
            <a:r>
              <a:rPr lang="en-US" dirty="0"/>
              <a:t> </a:t>
            </a:r>
            <a:r>
              <a:rPr lang="en-US" dirty="0">
                <a:solidFill>
                  <a:srgbClr val="0070C0"/>
                </a:solidFill>
              </a:rPr>
              <a:t>development</a:t>
            </a:r>
            <a:r>
              <a:rPr lang="en-US" dirty="0"/>
              <a:t> in this book and you can pick up what you need through the </a:t>
            </a:r>
            <a:r>
              <a:rPr lang="en-US" dirty="0" smtClean="0"/>
              <a:t>examples.</a:t>
            </a:r>
          </a:p>
          <a:p>
            <a:pPr lvl="1"/>
            <a:r>
              <a:rPr lang="en-US" dirty="0" smtClean="0"/>
              <a:t>In </a:t>
            </a:r>
            <a:r>
              <a:rPr lang="en-US" dirty="0"/>
              <a:t>Chapter 4, I provide a summary of the most useful C# language features for MVC development, which you’ll find useful if you are moving to the latest .NET versions from an earlier release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a:t>
            </a:fld>
            <a:endParaRPr lang="en-US" dirty="0"/>
          </a:p>
        </p:txBody>
      </p:sp>
    </p:spTree>
    <p:extLst>
      <p:ext uri="{BB962C8B-B14F-4D97-AF65-F5344CB8AC3E}">
        <p14:creationId xmlns:p14="http://schemas.microsoft.com/office/powerpoint/2010/main" val="1301235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If </a:t>
            </a:r>
            <a:r>
              <a:rPr lang="en-US" dirty="0"/>
              <a:t>I consume the partial view in a view being rendered for another controller, then the ActionLink would generate a reference to that controller </a:t>
            </a:r>
            <a:r>
              <a:rPr lang="en-US" dirty="0" smtClean="0"/>
              <a:t>instead.</a:t>
            </a:r>
          </a:p>
          <a:p>
            <a:pPr lvl="2"/>
            <a:r>
              <a:rPr lang="en-US" dirty="0" smtClean="0"/>
              <a:t>I </a:t>
            </a:r>
            <a:r>
              <a:rPr lang="en-US" dirty="0"/>
              <a:t>come back to the topic of </a:t>
            </a:r>
            <a:r>
              <a:rPr lang="en-US" dirty="0">
                <a:solidFill>
                  <a:srgbClr val="FF0000"/>
                </a:solidFill>
              </a:rPr>
              <a:t>HTMLhelper</a:t>
            </a:r>
            <a:r>
              <a:rPr lang="en-US" dirty="0"/>
              <a:t> methods in Chapter 21</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350</a:t>
            </a:fld>
            <a:endParaRPr lang="en-US" dirty="0"/>
          </a:p>
        </p:txBody>
      </p:sp>
    </p:spTree>
    <p:extLst>
      <p:ext uri="{BB962C8B-B14F-4D97-AF65-F5344CB8AC3E}">
        <p14:creationId xmlns:p14="http://schemas.microsoft.com/office/powerpoint/2010/main" val="17672305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Child Actions</a:t>
            </a:r>
          </a:p>
        </p:txBody>
      </p:sp>
      <p:sp>
        <p:nvSpPr>
          <p:cNvPr id="3" name="Content Placeholder 2"/>
          <p:cNvSpPr>
            <a:spLocks noGrp="1"/>
          </p:cNvSpPr>
          <p:nvPr>
            <p:ph idx="1"/>
          </p:nvPr>
        </p:nvSpPr>
        <p:spPr/>
        <p:txBody>
          <a:bodyPr/>
          <a:lstStyle/>
          <a:p>
            <a:r>
              <a:rPr lang="en-US" dirty="0" smtClean="0"/>
              <a:t>Child </a:t>
            </a:r>
            <a:r>
              <a:rPr lang="en-US" dirty="0"/>
              <a:t>actions are </a:t>
            </a:r>
            <a:r>
              <a:rPr lang="en-US" dirty="0">
                <a:solidFill>
                  <a:srgbClr val="FF0000"/>
                </a:solidFill>
              </a:rPr>
              <a:t>action methods</a:t>
            </a:r>
            <a:r>
              <a:rPr lang="en-US" dirty="0"/>
              <a:t> </a:t>
            </a:r>
            <a:r>
              <a:rPr lang="en-US" dirty="0">
                <a:solidFill>
                  <a:srgbClr val="0070C0"/>
                </a:solidFill>
              </a:rPr>
              <a:t>invoked</a:t>
            </a:r>
            <a:r>
              <a:rPr lang="en-US" dirty="0"/>
              <a:t> from </a:t>
            </a:r>
            <a:r>
              <a:rPr lang="en-US" dirty="0">
                <a:solidFill>
                  <a:srgbClr val="0070C0"/>
                </a:solidFill>
              </a:rPr>
              <a:t>within</a:t>
            </a:r>
            <a:r>
              <a:rPr lang="en-US" dirty="0"/>
              <a:t> a </a:t>
            </a:r>
            <a:r>
              <a:rPr lang="en-US" dirty="0" smtClean="0">
                <a:solidFill>
                  <a:srgbClr val="FF0000"/>
                </a:solidFill>
              </a:rPr>
              <a:t>view</a:t>
            </a:r>
            <a:r>
              <a:rPr lang="en-US" dirty="0" smtClean="0"/>
              <a:t>.</a:t>
            </a:r>
          </a:p>
          <a:p>
            <a:pPr lvl="1"/>
            <a:r>
              <a:rPr lang="en-US" dirty="0" smtClean="0"/>
              <a:t>This </a:t>
            </a:r>
            <a:r>
              <a:rPr lang="en-US" dirty="0"/>
              <a:t>lets you </a:t>
            </a:r>
            <a:r>
              <a:rPr lang="en-US" dirty="0">
                <a:solidFill>
                  <a:srgbClr val="0070C0"/>
                </a:solidFill>
              </a:rPr>
              <a:t>avoid</a:t>
            </a:r>
            <a:r>
              <a:rPr lang="en-US" dirty="0"/>
              <a:t> </a:t>
            </a:r>
            <a:r>
              <a:rPr lang="en-US" dirty="0">
                <a:solidFill>
                  <a:srgbClr val="0070C0"/>
                </a:solidFill>
              </a:rPr>
              <a:t>repeating</a:t>
            </a:r>
            <a:r>
              <a:rPr lang="en-US" dirty="0"/>
              <a:t> </a:t>
            </a:r>
            <a:r>
              <a:rPr lang="en-US" dirty="0">
                <a:solidFill>
                  <a:srgbClr val="FF0000"/>
                </a:solidFill>
              </a:rPr>
              <a:t>controller logic</a:t>
            </a:r>
            <a:r>
              <a:rPr lang="en-US" dirty="0"/>
              <a:t> that you want to use in several places in the </a:t>
            </a:r>
            <a:r>
              <a:rPr lang="en-US" dirty="0" smtClean="0"/>
              <a:t>application.</a:t>
            </a:r>
          </a:p>
          <a:p>
            <a:pPr lvl="1"/>
            <a:r>
              <a:rPr lang="en-US" dirty="0" smtClean="0"/>
              <a:t>Child </a:t>
            </a:r>
            <a:r>
              <a:rPr lang="en-US" dirty="0"/>
              <a:t>actions are to actions as partial views are to </a:t>
            </a:r>
            <a:r>
              <a:rPr lang="en-US" dirty="0" smtClean="0"/>
              <a:t>views.</a:t>
            </a:r>
          </a:p>
          <a:p>
            <a:pPr lvl="2"/>
            <a:r>
              <a:rPr lang="en-US" dirty="0" smtClean="0"/>
              <a:t>You </a:t>
            </a:r>
            <a:r>
              <a:rPr lang="en-US" dirty="0"/>
              <a:t>can use a child action whenever you want to </a:t>
            </a:r>
            <a:r>
              <a:rPr lang="en-US" dirty="0">
                <a:solidFill>
                  <a:srgbClr val="FF0000"/>
                </a:solidFill>
              </a:rPr>
              <a:t>display</a:t>
            </a:r>
            <a:r>
              <a:rPr lang="en-US" dirty="0"/>
              <a:t> some </a:t>
            </a:r>
            <a:r>
              <a:rPr lang="en-US" dirty="0">
                <a:solidFill>
                  <a:srgbClr val="FF0000"/>
                </a:solidFill>
              </a:rPr>
              <a:t>data-driven </a:t>
            </a:r>
            <a:r>
              <a:rPr lang="en-US" dirty="0">
                <a:solidFill>
                  <a:srgbClr val="0070C0"/>
                </a:solidFill>
              </a:rPr>
              <a:t>widget</a:t>
            </a:r>
            <a:r>
              <a:rPr lang="en-US" dirty="0"/>
              <a:t> that appears on </a:t>
            </a:r>
            <a:r>
              <a:rPr lang="en-US" dirty="0">
                <a:solidFill>
                  <a:srgbClr val="0070C0"/>
                </a:solidFill>
              </a:rPr>
              <a:t>multiple pages</a:t>
            </a:r>
            <a:r>
              <a:rPr lang="en-US" dirty="0"/>
              <a:t> and contains </a:t>
            </a:r>
            <a:r>
              <a:rPr lang="en-US" dirty="0">
                <a:solidFill>
                  <a:srgbClr val="FF0000"/>
                </a:solidFill>
              </a:rPr>
              <a:t>data</a:t>
            </a:r>
            <a:r>
              <a:rPr lang="en-US" dirty="0"/>
              <a:t> </a:t>
            </a:r>
            <a:r>
              <a:rPr lang="en-US" dirty="0">
                <a:solidFill>
                  <a:srgbClr val="0070C0"/>
                </a:solidFill>
              </a:rPr>
              <a:t>unrelated</a:t>
            </a:r>
            <a:r>
              <a:rPr lang="en-US" dirty="0"/>
              <a:t> to the </a:t>
            </a:r>
            <a:r>
              <a:rPr lang="en-US" dirty="0">
                <a:solidFill>
                  <a:srgbClr val="FF0000"/>
                </a:solidFill>
              </a:rPr>
              <a:t>main action</a:t>
            </a:r>
            <a:r>
              <a:rPr lang="en-US" dirty="0"/>
              <a:t> that is </a:t>
            </a:r>
            <a:r>
              <a:rPr lang="en-US" dirty="0" smtClean="0">
                <a:solidFill>
                  <a:srgbClr val="FF0000"/>
                </a:solidFill>
              </a:rPr>
              <a:t>running</a:t>
            </a:r>
            <a:r>
              <a:rPr lang="en-US" dirty="0" smtClean="0"/>
              <a:t>.</a:t>
            </a:r>
          </a:p>
          <a:p>
            <a:pPr lvl="2"/>
            <a:r>
              <a:rPr lang="en-US" dirty="0" smtClean="0"/>
              <a:t>I </a:t>
            </a:r>
            <a:r>
              <a:rPr lang="en-US" dirty="0"/>
              <a:t>used this technique in the SportsStore example to include a </a:t>
            </a:r>
            <a:r>
              <a:rPr lang="en-US" dirty="0">
                <a:solidFill>
                  <a:srgbClr val="0070C0"/>
                </a:solidFill>
              </a:rPr>
              <a:t>data-driven</a:t>
            </a:r>
            <a:r>
              <a:rPr lang="en-US" dirty="0"/>
              <a:t> </a:t>
            </a:r>
            <a:r>
              <a:rPr lang="en-US" dirty="0">
                <a:solidFill>
                  <a:srgbClr val="FF0000"/>
                </a:solidFill>
              </a:rPr>
              <a:t>navigation menu</a:t>
            </a:r>
            <a:r>
              <a:rPr lang="en-US" dirty="0"/>
              <a:t> on </a:t>
            </a:r>
            <a:r>
              <a:rPr lang="en-US" dirty="0">
                <a:solidFill>
                  <a:srgbClr val="0070C0"/>
                </a:solidFill>
              </a:rPr>
              <a:t>every page</a:t>
            </a:r>
            <a:r>
              <a:rPr lang="en-US" dirty="0"/>
              <a:t>, without needing to supply the navigation data directly from every action </a:t>
            </a:r>
            <a:r>
              <a:rPr lang="en-US" dirty="0" smtClean="0"/>
              <a:t>method.</a:t>
            </a:r>
          </a:p>
          <a:p>
            <a:pPr lvl="2"/>
            <a:r>
              <a:rPr lang="en-US" dirty="0" smtClean="0"/>
              <a:t>The </a:t>
            </a:r>
            <a:r>
              <a:rPr lang="en-US" dirty="0"/>
              <a:t>navigation data was supplied independently by the </a:t>
            </a:r>
            <a:r>
              <a:rPr lang="en-US" dirty="0">
                <a:solidFill>
                  <a:srgbClr val="FF0000"/>
                </a:solidFill>
              </a:rPr>
              <a:t>child action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351</a:t>
            </a:fld>
            <a:endParaRPr lang="en-US" dirty="0"/>
          </a:p>
        </p:txBody>
      </p:sp>
    </p:spTree>
    <p:extLst>
      <p:ext uri="{BB962C8B-B14F-4D97-AF65-F5344CB8AC3E}">
        <p14:creationId xmlns:p14="http://schemas.microsoft.com/office/powerpoint/2010/main" val="32879798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Creating a Child Action</a:t>
            </a:r>
          </a:p>
        </p:txBody>
      </p:sp>
      <p:sp>
        <p:nvSpPr>
          <p:cNvPr id="7" name="Content Placeholder 6"/>
          <p:cNvSpPr>
            <a:spLocks noGrp="1"/>
          </p:cNvSpPr>
          <p:nvPr>
            <p:ph idx="1"/>
          </p:nvPr>
        </p:nvSpPr>
        <p:spPr/>
        <p:txBody>
          <a:bodyPr/>
          <a:lstStyle/>
          <a:p>
            <a:r>
              <a:rPr lang="en-US" dirty="0" smtClean="0"/>
              <a:t>Any </a:t>
            </a:r>
            <a:r>
              <a:rPr lang="en-US" dirty="0">
                <a:solidFill>
                  <a:srgbClr val="FF0000"/>
                </a:solidFill>
              </a:rPr>
              <a:t>action</a:t>
            </a:r>
            <a:r>
              <a:rPr lang="en-US" dirty="0"/>
              <a:t> can be used as a </a:t>
            </a:r>
            <a:r>
              <a:rPr lang="en-US" dirty="0">
                <a:solidFill>
                  <a:srgbClr val="FF0000"/>
                </a:solidFill>
              </a:rPr>
              <a:t>child </a:t>
            </a:r>
            <a:r>
              <a:rPr lang="en-US" dirty="0" smtClean="0">
                <a:solidFill>
                  <a:srgbClr val="FF0000"/>
                </a:solidFill>
              </a:rPr>
              <a:t>action</a:t>
            </a:r>
            <a:r>
              <a:rPr lang="en-US" dirty="0" smtClean="0"/>
              <a:t>.</a:t>
            </a:r>
          </a:p>
          <a:p>
            <a:pPr lvl="1"/>
            <a:r>
              <a:rPr lang="en-US" dirty="0" smtClean="0"/>
              <a:t>To </a:t>
            </a:r>
            <a:r>
              <a:rPr lang="en-US" dirty="0"/>
              <a:t>demonstrate the child action feature, I have added a new </a:t>
            </a:r>
            <a:r>
              <a:rPr lang="en-US" dirty="0">
                <a:solidFill>
                  <a:srgbClr val="FF0000"/>
                </a:solidFill>
              </a:rPr>
              <a:t>action method</a:t>
            </a:r>
            <a:r>
              <a:rPr lang="en-US" dirty="0"/>
              <a:t> to the Home controller, as shown in </a:t>
            </a:r>
            <a:r>
              <a:rPr lang="en-US" dirty="0">
                <a:solidFill>
                  <a:srgbClr val="FF0000"/>
                </a:solidFill>
              </a:rPr>
              <a:t>Listing 20-27</a:t>
            </a:r>
            <a:r>
              <a:rPr lang="en-US" dirty="0" smtClean="0"/>
              <a:t>.</a:t>
            </a:r>
          </a:p>
          <a:p>
            <a:pPr lvl="1"/>
            <a:r>
              <a:rPr lang="en-US" dirty="0"/>
              <a:t>The action method is called </a:t>
            </a:r>
            <a:r>
              <a:rPr lang="en-US" dirty="0">
                <a:solidFill>
                  <a:srgbClr val="FF0000"/>
                </a:solidFill>
              </a:rPr>
              <a:t>Time</a:t>
            </a:r>
            <a:r>
              <a:rPr lang="en-US" dirty="0"/>
              <a:t> and it renders a partial view by calling the </a:t>
            </a:r>
            <a:r>
              <a:rPr lang="en-US" dirty="0">
                <a:solidFill>
                  <a:srgbClr val="FF0000"/>
                </a:solidFill>
              </a:rPr>
              <a:t>PartialView</a:t>
            </a:r>
            <a:r>
              <a:rPr lang="en-US" dirty="0"/>
              <a:t> method (which I described in Chapter 17</a:t>
            </a:r>
            <a:r>
              <a:rPr lang="en-US" dirty="0" smtClean="0"/>
              <a:t>).</a:t>
            </a:r>
          </a:p>
          <a:p>
            <a:pPr lvl="1"/>
            <a:r>
              <a:rPr lang="en-US" dirty="0" smtClean="0"/>
              <a:t>The </a:t>
            </a:r>
            <a:r>
              <a:rPr lang="en-US" dirty="0">
                <a:solidFill>
                  <a:srgbClr val="FF0000"/>
                </a:solidFill>
              </a:rPr>
              <a:t>ChildActionOnly</a:t>
            </a:r>
            <a:r>
              <a:rPr lang="en-US" dirty="0"/>
              <a:t> </a:t>
            </a:r>
            <a:r>
              <a:rPr lang="en-US" dirty="0">
                <a:solidFill>
                  <a:srgbClr val="0070C0"/>
                </a:solidFill>
              </a:rPr>
              <a:t>attribute</a:t>
            </a:r>
            <a:r>
              <a:rPr lang="en-US" dirty="0"/>
              <a:t> ensures that an </a:t>
            </a:r>
            <a:r>
              <a:rPr lang="en-US" dirty="0">
                <a:solidFill>
                  <a:srgbClr val="FF0000"/>
                </a:solidFill>
              </a:rPr>
              <a:t>action method</a:t>
            </a:r>
            <a:r>
              <a:rPr lang="en-US" dirty="0"/>
              <a:t> can be called only as a child method from within a </a:t>
            </a:r>
            <a:r>
              <a:rPr lang="en-US" dirty="0" smtClean="0"/>
              <a:t>view.</a:t>
            </a:r>
          </a:p>
          <a:p>
            <a:pPr lvl="2"/>
            <a:r>
              <a:rPr lang="en-US" dirty="0" smtClean="0"/>
              <a:t>An </a:t>
            </a:r>
            <a:r>
              <a:rPr lang="en-US" dirty="0"/>
              <a:t>action method doesn’t need to have this attribute to be used as a child action, but I tend to use it to prevent the action methods from being invoked as a result of a user </a:t>
            </a:r>
            <a:r>
              <a:rPr lang="en-US" dirty="0" smtClean="0"/>
              <a:t>request.</a:t>
            </a:r>
          </a:p>
          <a:p>
            <a:pPr lvl="1"/>
            <a:r>
              <a:rPr lang="en-US" dirty="0" smtClean="0"/>
              <a:t>Having </a:t>
            </a:r>
            <a:r>
              <a:rPr lang="en-US" dirty="0"/>
              <a:t>defined an action method, I need to create the partial view that will be rendered when the action is </a:t>
            </a:r>
            <a:r>
              <a:rPr lang="en-US" dirty="0" smtClean="0"/>
              <a:t>invoked.</a:t>
            </a:r>
          </a:p>
          <a:p>
            <a:pPr lvl="1"/>
            <a:r>
              <a:rPr lang="en-US" dirty="0" smtClean="0">
                <a:solidFill>
                  <a:srgbClr val="FF0000"/>
                </a:solidFill>
              </a:rPr>
              <a:t>Child </a:t>
            </a:r>
            <a:r>
              <a:rPr lang="en-US" dirty="0">
                <a:solidFill>
                  <a:srgbClr val="FF0000"/>
                </a:solidFill>
              </a:rPr>
              <a:t>actions </a:t>
            </a:r>
            <a:r>
              <a:rPr lang="en-US" dirty="0"/>
              <a:t>are </a:t>
            </a:r>
            <a:r>
              <a:rPr lang="en-US" dirty="0">
                <a:solidFill>
                  <a:srgbClr val="0070C0"/>
                </a:solidFill>
              </a:rPr>
              <a:t>typically</a:t>
            </a:r>
            <a:r>
              <a:rPr lang="en-US" dirty="0">
                <a:solidFill>
                  <a:srgbClr val="FF0000"/>
                </a:solidFill>
              </a:rPr>
              <a:t> associated </a:t>
            </a:r>
            <a:r>
              <a:rPr lang="en-US" dirty="0"/>
              <a:t>with </a:t>
            </a:r>
            <a:r>
              <a:rPr lang="en-US" dirty="0">
                <a:solidFill>
                  <a:srgbClr val="FF0000"/>
                </a:solidFill>
              </a:rPr>
              <a:t>partial views</a:t>
            </a:r>
            <a:r>
              <a:rPr lang="en-US" dirty="0"/>
              <a:t>, although this is </a:t>
            </a:r>
            <a:r>
              <a:rPr lang="en-US" dirty="0">
                <a:solidFill>
                  <a:srgbClr val="0070C0"/>
                </a:solidFill>
              </a:rPr>
              <a:t>not</a:t>
            </a:r>
            <a:r>
              <a:rPr lang="en-US" dirty="0">
                <a:solidFill>
                  <a:srgbClr val="FF0000"/>
                </a:solidFill>
              </a:rPr>
              <a:t> </a:t>
            </a:r>
            <a:r>
              <a:rPr lang="en-US" dirty="0" smtClean="0">
                <a:solidFill>
                  <a:srgbClr val="FF0000"/>
                </a:solidFill>
              </a:rPr>
              <a:t>compulsory</a:t>
            </a:r>
            <a:r>
              <a:rPr lang="en-US" dirty="0" smtClean="0"/>
              <a:t>.</a:t>
            </a:r>
          </a:p>
          <a:p>
            <a:pPr lvl="1"/>
            <a:r>
              <a:rPr lang="en-US" dirty="0" smtClean="0">
                <a:solidFill>
                  <a:srgbClr val="FF0000"/>
                </a:solidFill>
              </a:rPr>
              <a:t>Listing </a:t>
            </a:r>
            <a:r>
              <a:rPr lang="en-US" dirty="0">
                <a:solidFill>
                  <a:srgbClr val="FF0000"/>
                </a:solidFill>
              </a:rPr>
              <a:t>20-28</a:t>
            </a:r>
            <a:r>
              <a:rPr lang="en-US" dirty="0"/>
              <a:t> shows the /Views/Home/Time.cshtml view that I created for this </a:t>
            </a:r>
            <a:r>
              <a:rPr lang="en-US" dirty="0" smtClean="0"/>
              <a:t>demonstration.</a:t>
            </a:r>
          </a:p>
          <a:p>
            <a:pPr lvl="1"/>
            <a:r>
              <a:rPr lang="en-US" dirty="0" smtClean="0"/>
              <a:t>This </a:t>
            </a:r>
            <a:r>
              <a:rPr lang="en-US" dirty="0"/>
              <a:t>is a strongly typed partial view whose view model is a DateTime object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352</a:t>
            </a:fld>
            <a:endParaRPr lang="en-US" dirty="0"/>
          </a:p>
        </p:txBody>
      </p:sp>
    </p:spTree>
    <p:extLst>
      <p:ext uri="{BB962C8B-B14F-4D97-AF65-F5344CB8AC3E}">
        <p14:creationId xmlns:p14="http://schemas.microsoft.com/office/powerpoint/2010/main" val="65009226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20-27 || 20-28</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353</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5590"/>
            <a:ext cx="6396176" cy="4334021"/>
          </a:xfrm>
          <a:prstGeom prst="rect">
            <a:avLst/>
          </a:prstGeom>
          <a:ln>
            <a:solidFill>
              <a:schemeClr val="accent1"/>
            </a:solid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0068" y="1265591"/>
            <a:ext cx="4959531" cy="1114726"/>
          </a:xfrm>
          <a:prstGeom prst="rect">
            <a:avLst/>
          </a:prstGeom>
          <a:ln>
            <a:solidFill>
              <a:schemeClr val="accent1"/>
            </a:solidFill>
          </a:ln>
        </p:spPr>
      </p:pic>
    </p:spTree>
    <p:extLst>
      <p:ext uri="{BB962C8B-B14F-4D97-AF65-F5344CB8AC3E}">
        <p14:creationId xmlns:p14="http://schemas.microsoft.com/office/powerpoint/2010/main" val="32696805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Rendering a Child Action</a:t>
            </a:r>
          </a:p>
        </p:txBody>
      </p:sp>
      <p:sp>
        <p:nvSpPr>
          <p:cNvPr id="3" name="Content Placeholder 2"/>
          <p:cNvSpPr>
            <a:spLocks noGrp="1"/>
          </p:cNvSpPr>
          <p:nvPr>
            <p:ph idx="1"/>
          </p:nvPr>
        </p:nvSpPr>
        <p:spPr/>
        <p:txBody>
          <a:bodyPr/>
          <a:lstStyle/>
          <a:p>
            <a:r>
              <a:rPr lang="en-US" dirty="0" smtClean="0"/>
              <a:t>Child </a:t>
            </a:r>
            <a:r>
              <a:rPr lang="en-US" dirty="0"/>
              <a:t>actions are invoked using the </a:t>
            </a:r>
            <a:r>
              <a:rPr lang="en-US" dirty="0">
                <a:solidFill>
                  <a:srgbClr val="FF0000"/>
                </a:solidFill>
              </a:rPr>
              <a:t>Html.Action</a:t>
            </a:r>
            <a:r>
              <a:rPr lang="en-US" dirty="0"/>
              <a:t> </a:t>
            </a:r>
            <a:r>
              <a:rPr lang="en-US" dirty="0" smtClean="0">
                <a:solidFill>
                  <a:srgbClr val="0070C0"/>
                </a:solidFill>
              </a:rPr>
              <a:t>helper</a:t>
            </a:r>
            <a:r>
              <a:rPr lang="en-US" dirty="0" smtClean="0"/>
              <a:t>.</a:t>
            </a:r>
          </a:p>
          <a:p>
            <a:pPr lvl="1"/>
            <a:r>
              <a:rPr lang="en-US" dirty="0" smtClean="0"/>
              <a:t>With </a:t>
            </a:r>
            <a:r>
              <a:rPr lang="en-US" dirty="0"/>
              <a:t>this helper, the action method is executed, the ViewResult is processed, and the output is injected into the response to the </a:t>
            </a:r>
            <a:r>
              <a:rPr lang="en-US" dirty="0" smtClean="0"/>
              <a:t>client.</a:t>
            </a:r>
          </a:p>
          <a:p>
            <a:pPr lvl="1"/>
            <a:r>
              <a:rPr lang="en-US" dirty="0" smtClean="0">
                <a:solidFill>
                  <a:srgbClr val="FF0000"/>
                </a:solidFill>
              </a:rPr>
              <a:t>Listing </a:t>
            </a:r>
            <a:r>
              <a:rPr lang="en-US" dirty="0">
                <a:solidFill>
                  <a:srgbClr val="FF0000"/>
                </a:solidFill>
              </a:rPr>
              <a:t>20-29</a:t>
            </a:r>
            <a:r>
              <a:rPr lang="en-US" dirty="0"/>
              <a:t> shows the changes I have made to the /Views/Common/List.cshtml file to render the child action</a:t>
            </a:r>
            <a:r>
              <a:rPr lang="en-US" dirty="0" smtClean="0"/>
              <a:t>.</a:t>
            </a:r>
          </a:p>
          <a:p>
            <a:pPr lvl="1"/>
            <a:r>
              <a:rPr lang="en-US" dirty="0"/>
              <a:t>You can see the effect of the child action by starting the application and navigating to the /Home/List </a:t>
            </a:r>
            <a:r>
              <a:rPr lang="en-US" dirty="0" smtClean="0"/>
              <a:t>URL.</a:t>
            </a:r>
          </a:p>
          <a:p>
            <a:pPr lvl="1"/>
            <a:r>
              <a:rPr lang="en-US" dirty="0"/>
              <a:t>When I called the Action helper in </a:t>
            </a:r>
            <a:r>
              <a:rPr lang="en-US" dirty="0">
                <a:solidFill>
                  <a:srgbClr val="FF0000"/>
                </a:solidFill>
              </a:rPr>
              <a:t>Listing 20-29</a:t>
            </a:r>
            <a:r>
              <a:rPr lang="en-US" dirty="0"/>
              <a:t>, I provided a single parameter that specified the name of the action method to </a:t>
            </a:r>
            <a:r>
              <a:rPr lang="en-US" dirty="0" smtClean="0"/>
              <a:t>invoke.</a:t>
            </a:r>
          </a:p>
          <a:p>
            <a:pPr lvl="2"/>
            <a:r>
              <a:rPr lang="en-US" dirty="0" smtClean="0"/>
              <a:t>This </a:t>
            </a:r>
            <a:r>
              <a:rPr lang="en-US" dirty="0"/>
              <a:t>causes the MVC Framework to look for an action method in the controller that is handling the current </a:t>
            </a:r>
            <a:r>
              <a:rPr lang="en-US" dirty="0" smtClean="0"/>
              <a:t>request.</a:t>
            </a:r>
          </a:p>
          <a:p>
            <a:pPr lvl="2"/>
            <a:r>
              <a:rPr lang="en-US" dirty="0" smtClean="0"/>
              <a:t>To </a:t>
            </a:r>
            <a:r>
              <a:rPr lang="en-US" dirty="0"/>
              <a:t>call action methods in other controllers, provide the controller name, like this</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937" y="4880893"/>
            <a:ext cx="5425304" cy="673270"/>
          </a:xfrm>
          <a:prstGeom prst="rect">
            <a:avLst/>
          </a:prstGeom>
          <a:ln>
            <a:solidFill>
              <a:schemeClr val="accent1"/>
            </a:solidFill>
          </a:ln>
        </p:spPr>
      </p:pic>
    </p:spTree>
    <p:extLst>
      <p:ext uri="{BB962C8B-B14F-4D97-AF65-F5344CB8AC3E}">
        <p14:creationId xmlns:p14="http://schemas.microsoft.com/office/powerpoint/2010/main" val="7715888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a Child </a:t>
            </a:r>
            <a:r>
              <a:rPr lang="en-US" dirty="0" smtClean="0"/>
              <a:t>Action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You can pass parameters to action methods by providing an </a:t>
            </a:r>
            <a:r>
              <a:rPr lang="en-US" dirty="0">
                <a:solidFill>
                  <a:srgbClr val="FF0000"/>
                </a:solidFill>
              </a:rPr>
              <a:t>anonymously typed object</a:t>
            </a:r>
            <a:r>
              <a:rPr lang="en-US" dirty="0"/>
              <a:t> whose properties correspond to the names of the child action method </a:t>
            </a:r>
            <a:r>
              <a:rPr lang="en-US" dirty="0" smtClean="0"/>
              <a:t>parameters.</a:t>
            </a:r>
          </a:p>
          <a:p>
            <a:pPr lvl="1"/>
            <a:r>
              <a:rPr lang="en-US" dirty="0" smtClean="0"/>
              <a:t>So</a:t>
            </a:r>
            <a:r>
              <a:rPr lang="en-US" dirty="0"/>
              <a:t>, for example, if I have this child action:</a:t>
            </a:r>
          </a:p>
          <a:p>
            <a:pPr lvl="1"/>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355</a:t>
            </a:fld>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1851" y="2484878"/>
            <a:ext cx="6069874" cy="2500503"/>
          </a:xfrm>
          <a:prstGeom prst="rect">
            <a:avLst/>
          </a:prstGeom>
          <a:ln>
            <a:solidFill>
              <a:schemeClr val="accent1"/>
            </a:solidFill>
          </a:ln>
        </p:spPr>
      </p:pic>
    </p:spTree>
    <p:extLst>
      <p:ext uri="{BB962C8B-B14F-4D97-AF65-F5344CB8AC3E}">
        <p14:creationId xmlns:p14="http://schemas.microsoft.com/office/powerpoint/2010/main" val="39419679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20-29</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356</a:t>
            </a:fld>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307544"/>
            <a:ext cx="7530296" cy="2555557"/>
          </a:xfrm>
          <a:prstGeom prst="rect">
            <a:avLst/>
          </a:prstGeom>
          <a:ln>
            <a:solidFill>
              <a:schemeClr val="accent1"/>
            </a:solidFill>
          </a:ln>
        </p:spPr>
      </p:pic>
    </p:spTree>
    <p:extLst>
      <p:ext uri="{BB962C8B-B14F-4D97-AF65-F5344CB8AC3E}">
        <p14:creationId xmlns:p14="http://schemas.microsoft.com/office/powerpoint/2010/main" val="124455874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9650" y="5355221"/>
            <a:ext cx="3228975" cy="1152525"/>
          </a:xfrm>
          <a:prstGeom prst="rect">
            <a:avLst/>
          </a:prstGeom>
          <a:ln>
            <a:solidFill>
              <a:srgbClr val="5B9BD5"/>
            </a:solidFill>
          </a:ln>
        </p:spPr>
      </p:pic>
      <p:sp>
        <p:nvSpPr>
          <p:cNvPr id="9" name="Text Placeholder 8"/>
          <p:cNvSpPr>
            <a:spLocks noGrp="1"/>
          </p:cNvSpPr>
          <p:nvPr>
            <p:ph type="body" sz="quarter" idx="13"/>
          </p:nvPr>
        </p:nvSpPr>
        <p:spPr/>
        <p:txBody>
          <a:bodyPr/>
          <a:lstStyle/>
          <a:p>
            <a:r>
              <a:rPr lang="en-US" dirty="0"/>
              <a:t>Helper Methods</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357</a:t>
            </a:fld>
            <a:endParaRPr lang="en-US"/>
          </a:p>
        </p:txBody>
      </p:sp>
      <p:sp>
        <p:nvSpPr>
          <p:cNvPr id="10" name="Text Placeholder 9"/>
          <p:cNvSpPr>
            <a:spLocks noGrp="1"/>
          </p:cNvSpPr>
          <p:nvPr>
            <p:ph type="body" sz="quarter" idx="16"/>
          </p:nvPr>
        </p:nvSpPr>
        <p:spPr/>
        <p:txBody>
          <a:bodyPr/>
          <a:lstStyle/>
          <a:p>
            <a:r>
              <a:rPr lang="en-US" dirty="0" smtClean="0"/>
              <a:t>21</a:t>
            </a:r>
            <a:endParaRPr lang="en-US" dirty="0"/>
          </a:p>
        </p:txBody>
      </p:sp>
    </p:spTree>
    <p:extLst>
      <p:ext uri="{BB962C8B-B14F-4D97-AF65-F5344CB8AC3E}">
        <p14:creationId xmlns:p14="http://schemas.microsoft.com/office/powerpoint/2010/main" val="105597693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this chapter, I look at the helper methods, which allow you to package up chunks of code and markup so that they can be reused throughout an MVC Framework </a:t>
            </a:r>
            <a:r>
              <a:rPr lang="en-US" sz="2000" dirty="0" smtClean="0"/>
              <a:t>application.</a:t>
            </a:r>
          </a:p>
          <a:p>
            <a:pPr marL="461963">
              <a:buFont typeface="Wingdings" panose="05000000000000000000" pitchFamily="2" charset="2"/>
              <a:buChar char="§"/>
            </a:pPr>
            <a:r>
              <a:rPr lang="en-US" sz="2000" dirty="0" smtClean="0"/>
              <a:t>I </a:t>
            </a:r>
            <a:r>
              <a:rPr lang="en-US" sz="2000" dirty="0"/>
              <a:t>start by showing you how to create your own helper </a:t>
            </a:r>
            <a:r>
              <a:rPr lang="en-US" sz="2000" dirty="0" smtClean="0"/>
              <a:t>methods.</a:t>
            </a:r>
          </a:p>
          <a:p>
            <a:pPr marL="461963">
              <a:buFont typeface="Wingdings" panose="05000000000000000000" pitchFamily="2" charset="2"/>
              <a:buChar char="§"/>
            </a:pPr>
            <a:r>
              <a:rPr lang="en-US" sz="2000" dirty="0" smtClean="0"/>
              <a:t>The </a:t>
            </a:r>
            <a:r>
              <a:rPr lang="en-US" sz="2000" dirty="0"/>
              <a:t>MVC Framework comes with a wide range of built-in helper methods, and I explore them in this chapter and the next two chapters, starting with the helper methods that you can use to create </a:t>
            </a:r>
            <a:r>
              <a:rPr lang="en-US" sz="2000" dirty="0" smtClean="0"/>
              <a:t>HTML form</a:t>
            </a:r>
            <a:r>
              <a:rPr lang="en-US" sz="2000" dirty="0"/>
              <a:t>, input and select </a:t>
            </a:r>
            <a:r>
              <a:rPr lang="en-US" sz="2000" dirty="0" smtClean="0"/>
              <a:t>elements.</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21-1</a:t>
            </a:r>
            <a:r>
              <a:rPr lang="en-US" sz="2000" dirty="0"/>
              <a:t> provides the summary for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358</a:t>
            </a:fld>
            <a:endParaRPr lang="en-US"/>
          </a:p>
        </p:txBody>
      </p:sp>
    </p:spTree>
    <p:extLst>
      <p:ext uri="{BB962C8B-B14F-4D97-AF65-F5344CB8AC3E}">
        <p14:creationId xmlns:p14="http://schemas.microsoft.com/office/powerpoint/2010/main" val="39013915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21-1</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359</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320977" cy="3902164"/>
          </a:xfrm>
          <a:prstGeom prst="rect">
            <a:avLst/>
          </a:prstGeom>
          <a:ln>
            <a:solidFill>
              <a:srgbClr val="5B9BD5"/>
            </a:solidFill>
          </a:ln>
        </p:spPr>
      </p:pic>
    </p:spTree>
    <p:extLst>
      <p:ext uri="{BB962C8B-B14F-4D97-AF65-F5344CB8AC3E}">
        <p14:creationId xmlns:p14="http://schemas.microsoft.com/office/powerpoint/2010/main" val="2094771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Structure of This Book?</a:t>
            </a:r>
          </a:p>
        </p:txBody>
      </p:sp>
      <p:sp>
        <p:nvSpPr>
          <p:cNvPr id="3" name="Content Placeholder 2"/>
          <p:cNvSpPr>
            <a:spLocks noGrp="1"/>
          </p:cNvSpPr>
          <p:nvPr>
            <p:ph idx="1"/>
          </p:nvPr>
        </p:nvSpPr>
        <p:spPr/>
        <p:txBody>
          <a:bodyPr/>
          <a:lstStyle/>
          <a:p>
            <a:r>
              <a:rPr lang="en-US" dirty="0" smtClean="0"/>
              <a:t>This </a:t>
            </a:r>
            <a:r>
              <a:rPr lang="en-US" dirty="0"/>
              <a:t>book is split into 2 parts, each of which covers a set of related </a:t>
            </a:r>
            <a:r>
              <a:rPr lang="en-US" dirty="0" smtClean="0"/>
              <a:t>topics.</a:t>
            </a:r>
          </a:p>
          <a:p>
            <a:pPr lvl="1"/>
            <a:r>
              <a:rPr lang="en-US" dirty="0" smtClean="0">
                <a:solidFill>
                  <a:srgbClr val="0070C0"/>
                </a:solidFill>
              </a:rPr>
              <a:t>Part </a:t>
            </a:r>
            <a:r>
              <a:rPr lang="en-US" dirty="0">
                <a:solidFill>
                  <a:srgbClr val="0070C0"/>
                </a:solidFill>
              </a:rPr>
              <a:t>1:</a:t>
            </a:r>
            <a:r>
              <a:rPr lang="en-US" dirty="0"/>
              <a:t> </a:t>
            </a:r>
            <a:r>
              <a:rPr lang="en-US" dirty="0">
                <a:solidFill>
                  <a:srgbClr val="0070C0"/>
                </a:solidFill>
              </a:rPr>
              <a:t>Introducing ASP.NET MVC </a:t>
            </a:r>
            <a:r>
              <a:rPr lang="en-US" dirty="0" smtClean="0">
                <a:solidFill>
                  <a:srgbClr val="0070C0"/>
                </a:solidFill>
              </a:rPr>
              <a:t>5</a:t>
            </a:r>
          </a:p>
          <a:p>
            <a:pPr lvl="2"/>
            <a:r>
              <a:rPr lang="en-US" dirty="0" smtClean="0"/>
              <a:t>I </a:t>
            </a:r>
            <a:r>
              <a:rPr lang="en-US" dirty="0"/>
              <a:t>start this book by putting the </a:t>
            </a:r>
            <a:r>
              <a:rPr lang="en-US" dirty="0">
                <a:solidFill>
                  <a:srgbClr val="FF0000"/>
                </a:solidFill>
              </a:rPr>
              <a:t>ASP.NET MVC Framework</a:t>
            </a:r>
            <a:r>
              <a:rPr lang="en-US" dirty="0"/>
              <a:t> in </a:t>
            </a:r>
            <a:r>
              <a:rPr lang="en-US" dirty="0" smtClean="0">
                <a:solidFill>
                  <a:srgbClr val="FF0000"/>
                </a:solidFill>
              </a:rPr>
              <a:t>context</a:t>
            </a:r>
            <a:r>
              <a:rPr lang="en-US" dirty="0" smtClean="0"/>
              <a:t>.</a:t>
            </a:r>
          </a:p>
          <a:p>
            <a:pPr lvl="2"/>
            <a:r>
              <a:rPr lang="en-US" dirty="0" smtClean="0"/>
              <a:t>I </a:t>
            </a:r>
            <a:r>
              <a:rPr lang="en-US" dirty="0"/>
              <a:t>explain the benefits and practical impact of the MVC </a:t>
            </a:r>
            <a:r>
              <a:rPr lang="en-US" dirty="0" smtClean="0"/>
              <a:t>pattern,</a:t>
            </a:r>
          </a:p>
          <a:p>
            <a:pPr lvl="3"/>
            <a:r>
              <a:rPr lang="en-US" dirty="0" smtClean="0"/>
              <a:t>the </a:t>
            </a:r>
            <a:r>
              <a:rPr lang="en-US" dirty="0"/>
              <a:t>way in which the MVC Framework fits into modern web </a:t>
            </a:r>
            <a:r>
              <a:rPr lang="en-US" dirty="0" smtClean="0"/>
              <a:t>development</a:t>
            </a:r>
          </a:p>
          <a:p>
            <a:pPr lvl="3"/>
            <a:r>
              <a:rPr lang="en-US" dirty="0" smtClean="0"/>
              <a:t>describe </a:t>
            </a:r>
            <a:r>
              <a:rPr lang="en-US" dirty="0"/>
              <a:t>the tools and C# language features that every MVC Framework programmer </a:t>
            </a:r>
            <a:r>
              <a:rPr lang="en-US" dirty="0" smtClean="0"/>
              <a:t>needs</a:t>
            </a:r>
          </a:p>
          <a:p>
            <a:pPr lvl="2"/>
            <a:r>
              <a:rPr lang="en-US" dirty="0" smtClean="0"/>
              <a:t>In </a:t>
            </a:r>
            <a:r>
              <a:rPr lang="en-US" dirty="0"/>
              <a:t>the next chapter you will dive right in and create a simple web application and get an idea of what the major components and building blocks are and how they fit </a:t>
            </a:r>
            <a:r>
              <a:rPr lang="en-US" dirty="0" smtClean="0"/>
              <a:t>together.</a:t>
            </a:r>
          </a:p>
          <a:p>
            <a:pPr lvl="2"/>
            <a:r>
              <a:rPr lang="en-US" dirty="0" smtClean="0"/>
              <a:t>Most </a:t>
            </a:r>
            <a:r>
              <a:rPr lang="en-US" dirty="0"/>
              <a:t>of this part of the book, however, is given over to the development of a </a:t>
            </a:r>
            <a:r>
              <a:rPr lang="en-US" dirty="0">
                <a:solidFill>
                  <a:srgbClr val="FF0000"/>
                </a:solidFill>
              </a:rPr>
              <a:t>project</a:t>
            </a:r>
            <a:r>
              <a:rPr lang="en-US" dirty="0"/>
              <a:t> called </a:t>
            </a:r>
            <a:r>
              <a:rPr lang="en-US" dirty="0">
                <a:solidFill>
                  <a:srgbClr val="FF0000"/>
                </a:solidFill>
              </a:rPr>
              <a:t>SportsStore</a:t>
            </a:r>
            <a:r>
              <a:rPr lang="en-US" dirty="0"/>
              <a:t>, through which I show you a realistic development process from inception to deployment, touching on the major features of the ASP.NET MVC Framework</a:t>
            </a:r>
            <a:r>
              <a:rPr lang="en-US" dirty="0" smtClean="0"/>
              <a:t>.</a:t>
            </a:r>
          </a:p>
          <a:p>
            <a:pPr lvl="1"/>
            <a:r>
              <a:rPr lang="en-US" dirty="0">
                <a:solidFill>
                  <a:srgbClr val="0070C0"/>
                </a:solidFill>
              </a:rPr>
              <a:t>Part 2: ASP.NET MVC in </a:t>
            </a:r>
            <a:r>
              <a:rPr lang="en-US" dirty="0" smtClean="0">
                <a:solidFill>
                  <a:srgbClr val="0070C0"/>
                </a:solidFill>
              </a:rPr>
              <a:t>Detail</a:t>
            </a:r>
          </a:p>
          <a:p>
            <a:pPr lvl="2"/>
            <a:r>
              <a:rPr lang="en-US" dirty="0" smtClean="0"/>
              <a:t>In </a:t>
            </a:r>
            <a:r>
              <a:rPr lang="en-US" dirty="0"/>
              <a:t>Part 2, I explain the </a:t>
            </a:r>
            <a:r>
              <a:rPr lang="en-US" dirty="0">
                <a:solidFill>
                  <a:srgbClr val="FF0000"/>
                </a:solidFill>
              </a:rPr>
              <a:t>inner workings</a:t>
            </a:r>
            <a:r>
              <a:rPr lang="en-US" dirty="0"/>
              <a:t> of the </a:t>
            </a:r>
            <a:r>
              <a:rPr lang="en-US" dirty="0">
                <a:solidFill>
                  <a:srgbClr val="FF0000"/>
                </a:solidFill>
              </a:rPr>
              <a:t>MVC Framework</a:t>
            </a:r>
            <a:r>
              <a:rPr lang="en-US" dirty="0"/>
              <a:t> features that I used to build the SportsStore </a:t>
            </a:r>
            <a:r>
              <a:rPr lang="en-US" dirty="0" smtClean="0"/>
              <a:t>application.</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a:t>
            </a:fld>
            <a:endParaRPr lang="en-US" dirty="0"/>
          </a:p>
        </p:txBody>
      </p:sp>
    </p:spTree>
    <p:extLst>
      <p:ext uri="{BB962C8B-B14F-4D97-AF65-F5344CB8AC3E}">
        <p14:creationId xmlns:p14="http://schemas.microsoft.com/office/powerpoint/2010/main" val="20347860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Preparing the Example </a:t>
            </a:r>
            <a:r>
              <a:rPr lang="en-US" dirty="0" smtClean="0">
                <a:solidFill>
                  <a:schemeClr val="bg1"/>
                </a:solidFill>
              </a:rPr>
              <a:t>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Create </a:t>
            </a:r>
            <a:r>
              <a:rPr lang="en-US" sz="2000" dirty="0"/>
              <a:t>a new Visual Studio MVC project called </a:t>
            </a:r>
            <a:r>
              <a:rPr lang="en-US" sz="2000" dirty="0">
                <a:solidFill>
                  <a:srgbClr val="FF0000"/>
                </a:solidFill>
              </a:rPr>
              <a:t>HelperMethods</a:t>
            </a:r>
            <a:r>
              <a:rPr lang="en-US" sz="2000" dirty="0"/>
              <a:t> using the Empty template, checking the option to add the core MVC folders and </a:t>
            </a:r>
            <a:r>
              <a:rPr lang="en-US" sz="2000" dirty="0" smtClean="0"/>
              <a:t>references.</a:t>
            </a:r>
          </a:p>
          <a:p>
            <a:pPr marL="461963">
              <a:buFont typeface="Wingdings" panose="05000000000000000000" pitchFamily="2" charset="2"/>
              <a:buChar char="§"/>
            </a:pPr>
            <a:r>
              <a:rPr lang="en-US" sz="2000" dirty="0" smtClean="0"/>
              <a:t>Add Home </a:t>
            </a:r>
            <a:r>
              <a:rPr lang="en-US" sz="2000" dirty="0"/>
              <a:t>controller, which you can see in </a:t>
            </a:r>
            <a:r>
              <a:rPr lang="en-US" sz="2000" dirty="0">
                <a:solidFill>
                  <a:srgbClr val="FF0000"/>
                </a:solidFill>
              </a:rPr>
              <a:t>Listing </a:t>
            </a:r>
            <a:r>
              <a:rPr lang="en-US" sz="2000" dirty="0" smtClean="0">
                <a:solidFill>
                  <a:srgbClr val="FF0000"/>
                </a:solidFill>
              </a:rPr>
              <a:t>21-1</a:t>
            </a:r>
          </a:p>
          <a:p>
            <a:pPr marL="461963">
              <a:buFont typeface="Wingdings" panose="05000000000000000000" pitchFamily="2" charset="2"/>
              <a:buChar char="§"/>
            </a:pPr>
            <a:r>
              <a:rPr lang="en-US" sz="2000" dirty="0"/>
              <a:t>In the Index action method, </a:t>
            </a:r>
            <a:r>
              <a:rPr lang="en-US" sz="2000" dirty="0" smtClean="0"/>
              <a:t>pass </a:t>
            </a:r>
            <a:r>
              <a:rPr lang="en-US" sz="2000" dirty="0"/>
              <a:t>a pair of string arrays to the view via the </a:t>
            </a:r>
            <a:r>
              <a:rPr lang="en-US" sz="2000" dirty="0">
                <a:solidFill>
                  <a:srgbClr val="FF0000"/>
                </a:solidFill>
              </a:rPr>
              <a:t>view bag</a:t>
            </a:r>
            <a:r>
              <a:rPr lang="en-US" sz="2000" dirty="0"/>
              <a:t> and set the model object to be a </a:t>
            </a:r>
            <a:r>
              <a:rPr lang="en-US" sz="2000" dirty="0" smtClean="0"/>
              <a:t>string.</a:t>
            </a:r>
          </a:p>
          <a:p>
            <a:pPr marL="461963">
              <a:buFont typeface="Wingdings" panose="05000000000000000000" pitchFamily="2" charset="2"/>
              <a:buChar char="§"/>
            </a:pPr>
            <a:r>
              <a:rPr lang="en-US" sz="2000" dirty="0" smtClean="0"/>
              <a:t>I </a:t>
            </a:r>
            <a:r>
              <a:rPr lang="en-US" sz="2000" dirty="0"/>
              <a:t>added a view called Index.cshtml to the </a:t>
            </a:r>
            <a:r>
              <a:rPr lang="en-US" sz="2000" dirty="0">
                <a:solidFill>
                  <a:srgbClr val="FF0000"/>
                </a:solidFill>
              </a:rPr>
              <a:t>Views/Home</a:t>
            </a:r>
            <a:r>
              <a:rPr lang="en-US" sz="2000" dirty="0"/>
              <a:t> </a:t>
            </a:r>
            <a:r>
              <a:rPr lang="en-US" sz="2000" dirty="0" smtClean="0"/>
              <a:t>folder.</a:t>
            </a:r>
          </a:p>
          <a:p>
            <a:pPr marL="461963">
              <a:buFont typeface="Wingdings" panose="05000000000000000000" pitchFamily="2" charset="2"/>
              <a:buChar char="§"/>
            </a:pPr>
            <a:r>
              <a:rPr lang="en-US" sz="2000" dirty="0" smtClean="0"/>
              <a:t>You </a:t>
            </a:r>
            <a:r>
              <a:rPr lang="en-US" sz="2000" dirty="0"/>
              <a:t>can see the contents of the view file in </a:t>
            </a:r>
            <a:r>
              <a:rPr lang="en-US" sz="2000" dirty="0">
                <a:solidFill>
                  <a:srgbClr val="FF0000"/>
                </a:solidFill>
              </a:rPr>
              <a:t>Listing </a:t>
            </a:r>
            <a:r>
              <a:rPr lang="en-US" sz="2000" dirty="0" smtClean="0">
                <a:solidFill>
                  <a:srgbClr val="FF0000"/>
                </a:solidFill>
              </a:rPr>
              <a:t>21-2</a:t>
            </a:r>
            <a:r>
              <a:rPr lang="en-US" sz="2000" dirty="0" smtClean="0"/>
              <a:t>.</a:t>
            </a:r>
          </a:p>
          <a:p>
            <a:pPr marL="461963">
              <a:buFont typeface="Wingdings" panose="05000000000000000000" pitchFamily="2" charset="2"/>
              <a:buChar char="§"/>
            </a:pPr>
            <a:r>
              <a:rPr lang="en-US" sz="2000" dirty="0" smtClean="0"/>
              <a:t>This </a:t>
            </a:r>
            <a:r>
              <a:rPr lang="en-US" sz="2000" dirty="0"/>
              <a:t>is a strongly typed view (where the model type is string) and I have not used a layout.</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360</a:t>
            </a:fld>
            <a:endParaRPr lang="en-US"/>
          </a:p>
        </p:txBody>
      </p:sp>
    </p:spTree>
    <p:extLst>
      <p:ext uri="{BB962C8B-B14F-4D97-AF65-F5344CB8AC3E}">
        <p14:creationId xmlns:p14="http://schemas.microsoft.com/office/powerpoint/2010/main" val="28663338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21-1</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722" y="1268362"/>
            <a:ext cx="7042906" cy="3724712"/>
          </a:xfrm>
          <a:prstGeom prst="rect">
            <a:avLst/>
          </a:prstGeom>
          <a:ln>
            <a:solidFill>
              <a:srgbClr val="5B9BD5"/>
            </a:solidFill>
          </a:ln>
        </p:spPr>
      </p:pic>
    </p:spTree>
    <p:extLst>
      <p:ext uri="{BB962C8B-B14F-4D97-AF65-F5344CB8AC3E}">
        <p14:creationId xmlns:p14="http://schemas.microsoft.com/office/powerpoint/2010/main" val="25206000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21-2</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362</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047312" cy="4421094"/>
          </a:xfrm>
          <a:prstGeom prst="rect">
            <a:avLst/>
          </a:prstGeom>
          <a:ln>
            <a:solidFill>
              <a:srgbClr val="5B9BD5"/>
            </a:solidFill>
          </a:ln>
        </p:spPr>
      </p:pic>
    </p:spTree>
    <p:extLst>
      <p:ext uri="{BB962C8B-B14F-4D97-AF65-F5344CB8AC3E}">
        <p14:creationId xmlns:p14="http://schemas.microsoft.com/office/powerpoint/2010/main" val="34030308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Setting the Start URL</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 want Visual Studio to start with the </a:t>
            </a:r>
            <a:r>
              <a:rPr lang="en-US" sz="2000" dirty="0">
                <a:solidFill>
                  <a:srgbClr val="FF0000"/>
                </a:solidFill>
              </a:rPr>
              <a:t>root </a:t>
            </a:r>
            <a:r>
              <a:rPr lang="en-US" sz="2000" dirty="0" smtClean="0">
                <a:solidFill>
                  <a:srgbClr val="FF0000"/>
                </a:solidFill>
              </a:rPr>
              <a:t>URL</a:t>
            </a:r>
            <a:r>
              <a:rPr lang="en-US" sz="2000" dirty="0" smtClean="0"/>
              <a:t> for </a:t>
            </a:r>
            <a:r>
              <a:rPr lang="en-US" sz="2000" dirty="0"/>
              <a:t>the application rather than guess the </a:t>
            </a:r>
            <a:r>
              <a:rPr lang="en-US" sz="2000" dirty="0" smtClean="0"/>
              <a:t>URL based </a:t>
            </a:r>
            <a:r>
              <a:rPr lang="en-US" sz="2000" dirty="0"/>
              <a:t>on the file that is being </a:t>
            </a:r>
            <a:r>
              <a:rPr lang="en-US" sz="2000" dirty="0" smtClean="0"/>
              <a:t>edited.</a:t>
            </a:r>
          </a:p>
          <a:p>
            <a:pPr marL="461963">
              <a:buFont typeface="Wingdings" panose="05000000000000000000" pitchFamily="2" charset="2"/>
              <a:buChar char="§"/>
            </a:pPr>
            <a:r>
              <a:rPr lang="en-US" sz="2000" dirty="0" smtClean="0"/>
              <a:t>Select </a:t>
            </a:r>
            <a:r>
              <a:rPr lang="en-US" sz="2000" dirty="0"/>
              <a:t>HelperMethods Properties from the Visual Studio Project menu, switch to the </a:t>
            </a:r>
            <a:r>
              <a:rPr lang="en-US" sz="2000" dirty="0">
                <a:solidFill>
                  <a:srgbClr val="FF0000"/>
                </a:solidFill>
              </a:rPr>
              <a:t>Web tab </a:t>
            </a:r>
            <a:r>
              <a:rPr lang="en-US" sz="2000" dirty="0"/>
              <a:t>and check the </a:t>
            </a:r>
            <a:r>
              <a:rPr lang="en-US" sz="2000" dirty="0">
                <a:solidFill>
                  <a:srgbClr val="FF0000"/>
                </a:solidFill>
              </a:rPr>
              <a:t>Specific Page option</a:t>
            </a:r>
            <a:r>
              <a:rPr lang="en-US" sz="2000" dirty="0"/>
              <a:t> in the Start Action </a:t>
            </a:r>
            <a:r>
              <a:rPr lang="en-US" sz="2000" dirty="0" smtClean="0"/>
              <a:t>section.</a:t>
            </a:r>
          </a:p>
          <a:p>
            <a:pPr marL="461963">
              <a:buFont typeface="Wingdings" panose="05000000000000000000" pitchFamily="2" charset="2"/>
              <a:buChar char="§"/>
            </a:pPr>
            <a:r>
              <a:rPr lang="en-US" sz="2000" dirty="0" smtClean="0"/>
              <a:t>You </a:t>
            </a:r>
            <a:r>
              <a:rPr lang="en-US" sz="2000" dirty="0"/>
              <a:t>don’t have to provide a value. Just checking the option is enough</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363</a:t>
            </a:fld>
            <a:endParaRPr lang="en-US"/>
          </a:p>
        </p:txBody>
      </p:sp>
    </p:spTree>
    <p:extLst>
      <p:ext uri="{BB962C8B-B14F-4D97-AF65-F5344CB8AC3E}">
        <p14:creationId xmlns:p14="http://schemas.microsoft.com/office/powerpoint/2010/main" val="21089126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Testing the Example Application</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You can see how the view is rendered by starting the </a:t>
            </a:r>
            <a:r>
              <a:rPr lang="en-US" sz="2000" dirty="0" smtClean="0"/>
              <a:t>application.</a:t>
            </a:r>
          </a:p>
          <a:p>
            <a:pPr marL="461963">
              <a:buFont typeface="Wingdings" panose="05000000000000000000" pitchFamily="2" charset="2"/>
              <a:buChar char="§"/>
            </a:pPr>
            <a:r>
              <a:rPr lang="en-US" sz="2000" dirty="0" smtClean="0"/>
              <a:t>The </a:t>
            </a:r>
            <a:r>
              <a:rPr lang="en-US" sz="2000" dirty="0"/>
              <a:t>default routing configuration added to the project by Visual Studio will map the root </a:t>
            </a:r>
            <a:r>
              <a:rPr lang="en-US" sz="2000" dirty="0" smtClean="0"/>
              <a:t>URL requested </a:t>
            </a:r>
            <a:r>
              <a:rPr lang="en-US" sz="2000" dirty="0"/>
              <a:t>automatically by the browser to the Index action on the Home controller, as shown in </a:t>
            </a:r>
            <a:r>
              <a:rPr lang="en-US" sz="2000" dirty="0">
                <a:solidFill>
                  <a:srgbClr val="FF0000"/>
                </a:solidFill>
              </a:rPr>
              <a:t>Figure 21-1</a:t>
            </a:r>
            <a:r>
              <a:rPr lang="en-US" sz="2000" dirty="0" smtClean="0"/>
              <a:t>.</a:t>
            </a:r>
            <a:endParaRPr lang="en-US" sz="2000" dirty="0"/>
          </a:p>
        </p:txBody>
      </p:sp>
      <p:sp>
        <p:nvSpPr>
          <p:cNvPr id="5" name="Date Placeholder 4"/>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364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673" y="2656738"/>
            <a:ext cx="6400800" cy="2615318"/>
          </a:xfrm>
          <a:prstGeom prst="rect">
            <a:avLst/>
          </a:prstGeom>
          <a:ln>
            <a:solidFill>
              <a:srgbClr val="5B9BD5"/>
            </a:solidFill>
          </a:ln>
        </p:spPr>
      </p:pic>
    </p:spTree>
    <p:extLst>
      <p:ext uri="{BB962C8B-B14F-4D97-AF65-F5344CB8AC3E}">
        <p14:creationId xmlns:p14="http://schemas.microsoft.com/office/powerpoint/2010/main" val="347570369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Creating Custom Helper </a:t>
            </a:r>
            <a:r>
              <a:rPr lang="en-US" dirty="0" smtClean="0">
                <a:solidFill>
                  <a:schemeClr val="bg1"/>
                </a:solidFill>
              </a:rPr>
              <a:t>Methods</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In the sections that follow, I will show you two different techniques for creating </a:t>
            </a:r>
            <a:r>
              <a:rPr lang="en-US" sz="2000" dirty="0">
                <a:solidFill>
                  <a:srgbClr val="FF0000"/>
                </a:solidFill>
              </a:rPr>
              <a:t>custom helper methods</a:t>
            </a:r>
            <a:r>
              <a:rPr lang="en-US" sz="2000" dirty="0"/>
              <a:t>.</a:t>
            </a:r>
          </a:p>
          <a:p>
            <a:pPr marL="461963">
              <a:buFont typeface="Wingdings" panose="05000000000000000000" pitchFamily="2" charset="2"/>
              <a:buChar char="§"/>
            </a:pPr>
            <a:r>
              <a:rPr lang="en-US" sz="2000" dirty="0"/>
              <a:t>Creating an Inline Helper Method</a:t>
            </a:r>
          </a:p>
          <a:p>
            <a:pPr marL="461963">
              <a:buFont typeface="Wingdings" panose="05000000000000000000" pitchFamily="2" charset="2"/>
              <a:buChar char="§"/>
            </a:pPr>
            <a:r>
              <a:rPr lang="en-US" sz="2000" dirty="0"/>
              <a:t>Creating an External Helper Method</a:t>
            </a:r>
          </a:p>
          <a:p>
            <a:pPr marL="461963">
              <a:buFont typeface="Wingdings" panose="05000000000000000000" pitchFamily="2" charset="2"/>
              <a:buChar char="§"/>
            </a:pPr>
            <a:r>
              <a:rPr lang="en-US" sz="2000" dirty="0"/>
              <a:t>Managing String Encoding in a Helper </a:t>
            </a:r>
            <a:r>
              <a:rPr lang="en-US" sz="2000" dirty="0" smtClean="0"/>
              <a:t>Method</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365</a:t>
            </a:fld>
            <a:endParaRPr lang="en-US"/>
          </a:p>
        </p:txBody>
      </p:sp>
    </p:spTree>
    <p:extLst>
      <p:ext uri="{BB962C8B-B14F-4D97-AF65-F5344CB8AC3E}">
        <p14:creationId xmlns:p14="http://schemas.microsoft.com/office/powerpoint/2010/main" val="16314716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Inline Helper Method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simplest kind of helper method is an </a:t>
            </a:r>
            <a:r>
              <a:rPr lang="en-US" sz="2000" dirty="0">
                <a:solidFill>
                  <a:srgbClr val="FF0000"/>
                </a:solidFill>
              </a:rPr>
              <a:t>inline helper</a:t>
            </a:r>
            <a:r>
              <a:rPr lang="en-US" sz="2000" dirty="0"/>
              <a:t>, which is defined </a:t>
            </a:r>
            <a:r>
              <a:rPr lang="en-US" sz="2000" dirty="0">
                <a:solidFill>
                  <a:srgbClr val="FF0000"/>
                </a:solidFill>
              </a:rPr>
              <a:t>within a </a:t>
            </a:r>
            <a:r>
              <a:rPr lang="en-US" sz="2000" dirty="0" smtClean="0">
                <a:solidFill>
                  <a:srgbClr val="FF0000"/>
                </a:solidFill>
              </a:rPr>
              <a:t>view</a:t>
            </a:r>
            <a:r>
              <a:rPr lang="en-US" sz="2000" dirty="0" smtClean="0"/>
              <a:t>.</a:t>
            </a:r>
          </a:p>
          <a:p>
            <a:pPr marL="461963">
              <a:buFont typeface="Wingdings" panose="05000000000000000000" pitchFamily="2" charset="2"/>
              <a:buChar char="§"/>
            </a:pPr>
            <a:r>
              <a:rPr lang="en-US" sz="2000" dirty="0" smtClean="0"/>
              <a:t>I can </a:t>
            </a:r>
            <a:r>
              <a:rPr lang="en-US" sz="2000" dirty="0"/>
              <a:t>create an inline helper to simplify the example view using the </a:t>
            </a:r>
            <a:r>
              <a:rPr lang="en-US" sz="2000" dirty="0">
                <a:solidFill>
                  <a:srgbClr val="FF0000"/>
                </a:solidFill>
              </a:rPr>
              <a:t>@helper</a:t>
            </a:r>
            <a:r>
              <a:rPr lang="en-US" sz="2000" dirty="0"/>
              <a:t> tag, as shown in </a:t>
            </a:r>
            <a:r>
              <a:rPr lang="en-US" sz="2000" dirty="0">
                <a:solidFill>
                  <a:srgbClr val="FF0000"/>
                </a:solidFill>
              </a:rPr>
              <a:t>Listing 21-3</a:t>
            </a:r>
            <a:r>
              <a:rPr lang="en-US" sz="2000" dirty="0" smtClean="0"/>
              <a:t>.</a:t>
            </a:r>
          </a:p>
          <a:p>
            <a:pPr marL="461963">
              <a:buFont typeface="Wingdings" panose="05000000000000000000" pitchFamily="2" charset="2"/>
              <a:buChar char="§"/>
            </a:pPr>
            <a:r>
              <a:rPr lang="en-US" sz="2000" dirty="0"/>
              <a:t>Inline helpers have </a:t>
            </a:r>
            <a:r>
              <a:rPr lang="en-US" sz="2000" dirty="0">
                <a:solidFill>
                  <a:srgbClr val="FF0000"/>
                </a:solidFill>
              </a:rPr>
              <a:t>names and parameters</a:t>
            </a:r>
            <a:r>
              <a:rPr lang="en-US" sz="2000" dirty="0"/>
              <a:t> similar to regular C# </a:t>
            </a:r>
            <a:r>
              <a:rPr lang="en-US" sz="2000" dirty="0" smtClean="0"/>
              <a:t>methods.</a:t>
            </a:r>
          </a:p>
          <a:p>
            <a:pPr marL="461963">
              <a:buFont typeface="Wingdings" panose="05000000000000000000" pitchFamily="2" charset="2"/>
              <a:buChar char="§"/>
            </a:pPr>
            <a:r>
              <a:rPr lang="en-US" sz="2000" dirty="0" smtClean="0"/>
              <a:t>In </a:t>
            </a:r>
            <a:r>
              <a:rPr lang="en-US" sz="2000" dirty="0"/>
              <a:t>the example, I defined a helper called </a:t>
            </a:r>
            <a:r>
              <a:rPr lang="en-US" sz="2000" dirty="0">
                <a:solidFill>
                  <a:srgbClr val="FF0000"/>
                </a:solidFill>
              </a:rPr>
              <a:t>ListArrayItems</a:t>
            </a:r>
            <a:r>
              <a:rPr lang="en-US" sz="2000" dirty="0"/>
              <a:t>, which takes a string array as a </a:t>
            </a:r>
            <a:r>
              <a:rPr lang="en-US" sz="2000" dirty="0" smtClean="0"/>
              <a:t>parameter.</a:t>
            </a:r>
          </a:p>
          <a:p>
            <a:pPr marL="461963">
              <a:buFont typeface="Wingdings" panose="05000000000000000000" pitchFamily="2" charset="2"/>
              <a:buChar char="§"/>
            </a:pPr>
            <a:r>
              <a:rPr lang="en-US" sz="2000" dirty="0" smtClean="0"/>
              <a:t>Although </a:t>
            </a:r>
            <a:r>
              <a:rPr lang="en-US" sz="2000" dirty="0"/>
              <a:t>an inline helper looks like a method, there is </a:t>
            </a:r>
            <a:r>
              <a:rPr lang="en-US" sz="2000" dirty="0">
                <a:solidFill>
                  <a:srgbClr val="FF0000"/>
                </a:solidFill>
              </a:rPr>
              <a:t>no return value</a:t>
            </a:r>
            <a:r>
              <a:rPr lang="en-US" sz="2000" dirty="0"/>
              <a:t>. The contents of the helper body are processed and put into the response to the client.</a:t>
            </a:r>
          </a:p>
          <a:p>
            <a:pPr marL="461963">
              <a:buFont typeface="Wingdings" panose="05000000000000000000" pitchFamily="2" charset="2"/>
              <a:buChar char="§"/>
            </a:pPr>
            <a:r>
              <a:rPr lang="en-US" sz="2000" dirty="0"/>
              <a:t>I </a:t>
            </a:r>
            <a:r>
              <a:rPr lang="en-US" sz="2000" dirty="0">
                <a:solidFill>
                  <a:srgbClr val="0070C0"/>
                </a:solidFill>
              </a:rPr>
              <a:t>did not have to cast</a:t>
            </a:r>
            <a:r>
              <a:rPr lang="en-US" sz="2000" dirty="0"/>
              <a:t> the dynamic properties from the ViewBag to string arrays when using the inline helper. </a:t>
            </a:r>
            <a:endParaRPr lang="en-US" sz="2000" dirty="0" smtClean="0"/>
          </a:p>
          <a:p>
            <a:pPr marL="461963">
              <a:buFont typeface="Wingdings" panose="05000000000000000000" pitchFamily="2" charset="2"/>
              <a:buChar char="§"/>
            </a:pPr>
            <a:r>
              <a:rPr lang="en-US" sz="2000" dirty="0" smtClean="0"/>
              <a:t>One </a:t>
            </a:r>
            <a:r>
              <a:rPr lang="en-US" sz="2000" dirty="0"/>
              <a:t>of the nice features of this kind of helper method is that it is happy to </a:t>
            </a:r>
            <a:r>
              <a:rPr lang="en-US" sz="2000" dirty="0">
                <a:solidFill>
                  <a:srgbClr val="FF0000"/>
                </a:solidFill>
              </a:rPr>
              <a:t>evaluate types at runtime</a:t>
            </a:r>
            <a:r>
              <a:rPr lang="en-US" sz="2000" dirty="0"/>
              <a:t>.</a:t>
            </a:r>
          </a:p>
          <a:p>
            <a:pPr marL="461963">
              <a:buFont typeface="Wingdings" panose="05000000000000000000" pitchFamily="2" charset="2"/>
              <a:buChar char="§"/>
            </a:pPr>
            <a:r>
              <a:rPr lang="en-US" sz="2000" dirty="0"/>
              <a:t>The body of an inline helper follows the same syntax as the rest of a Razor view. </a:t>
            </a:r>
            <a:endParaRPr lang="en-US" sz="2000" dirty="0" smtClean="0"/>
          </a:p>
          <a:p>
            <a:pPr marL="461963">
              <a:buFont typeface="Wingdings" panose="05000000000000000000" pitchFamily="2" charset="2"/>
              <a:buChar char="§"/>
            </a:pPr>
            <a:r>
              <a:rPr lang="en-US" sz="2000" dirty="0"/>
              <a:t>The benefit of this approach is that I only have to make one change if I want to change the way that the array contents are </a:t>
            </a:r>
            <a:r>
              <a:rPr lang="en-US" sz="2000" dirty="0" smtClean="0"/>
              <a:t>displayed.</a:t>
            </a:r>
          </a:p>
          <a:p>
            <a:pPr marL="461963">
              <a:buFont typeface="Wingdings" panose="05000000000000000000" pitchFamily="2" charset="2"/>
              <a:buChar char="§"/>
            </a:pPr>
            <a:r>
              <a:rPr lang="en-US" sz="2000" dirty="0" smtClean="0"/>
              <a:t>As </a:t>
            </a:r>
            <a:r>
              <a:rPr lang="en-US" sz="2000" dirty="0"/>
              <a:t>a simple example, in </a:t>
            </a:r>
            <a:r>
              <a:rPr lang="en-US" sz="2000" dirty="0">
                <a:solidFill>
                  <a:srgbClr val="FF0000"/>
                </a:solidFill>
              </a:rPr>
              <a:t>Listing 21-4</a:t>
            </a:r>
            <a:r>
              <a:rPr lang="en-US" sz="2000" dirty="0"/>
              <a:t> you can see how I have switched from just writing out the values to using the </a:t>
            </a:r>
            <a:r>
              <a:rPr lang="en-US" sz="2000" dirty="0" smtClean="0"/>
              <a:t>HTML unnumbered </a:t>
            </a:r>
            <a:r>
              <a:rPr lang="en-US" sz="2000" dirty="0"/>
              <a:t>list elements.</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366</a:t>
            </a:fld>
            <a:endParaRPr lang="en-US"/>
          </a:p>
        </p:txBody>
      </p:sp>
    </p:spTree>
    <p:extLst>
      <p:ext uri="{BB962C8B-B14F-4D97-AF65-F5344CB8AC3E}">
        <p14:creationId xmlns:p14="http://schemas.microsoft.com/office/powerpoint/2010/main" val="18804873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21-3  || 21-4</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367</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3"/>
            <a:ext cx="11795760" cy="3308832"/>
          </a:xfrm>
          <a:prstGeom prst="rect">
            <a:avLst/>
          </a:prstGeom>
          <a:ln>
            <a:solidFill>
              <a:srgbClr val="002060"/>
            </a:solidFill>
          </a:ln>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4723725"/>
            <a:ext cx="6904141" cy="1708348"/>
          </a:xfrm>
          <a:prstGeom prst="rect">
            <a:avLst/>
          </a:prstGeom>
          <a:ln>
            <a:solidFill>
              <a:srgbClr val="002060"/>
            </a:solidFill>
          </a:ln>
        </p:spPr>
      </p:pic>
    </p:spTree>
    <p:extLst>
      <p:ext uri="{BB962C8B-B14F-4D97-AF65-F5344CB8AC3E}">
        <p14:creationId xmlns:p14="http://schemas.microsoft.com/office/powerpoint/2010/main" val="92281418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Creating External Helper Method</a:t>
            </a:r>
            <a:endParaRPr lang="en-US" dirty="0"/>
          </a:p>
        </p:txBody>
      </p:sp>
      <p:sp>
        <p:nvSpPr>
          <p:cNvPr id="4" name="Content Placeholder 3"/>
          <p:cNvSpPr>
            <a:spLocks noGrp="1"/>
          </p:cNvSpPr>
          <p:nvPr>
            <p:ph idx="1"/>
          </p:nvPr>
        </p:nvSpPr>
        <p:spPr/>
        <p:txBody>
          <a:bodyPr>
            <a:normAutofit lnSpcReduction="10000"/>
          </a:bodyPr>
          <a:lstStyle/>
          <a:p>
            <a:pPr>
              <a:buFont typeface="Wingdings" panose="05000000000000000000" pitchFamily="2" charset="2"/>
              <a:buChar char="v"/>
            </a:pPr>
            <a:r>
              <a:rPr lang="en-US" sz="2000" dirty="0"/>
              <a:t>Inline helpers are convenient, but they can be used only from the view in which they are declared and, if they are too complex, they can take over that view and make it hard to </a:t>
            </a:r>
            <a:r>
              <a:rPr lang="en-US" sz="2000" dirty="0" smtClean="0"/>
              <a:t>read.</a:t>
            </a:r>
          </a:p>
          <a:p>
            <a:pPr marL="461963">
              <a:buFont typeface="Wingdings" panose="05000000000000000000" pitchFamily="2" charset="2"/>
              <a:buChar char="§"/>
            </a:pPr>
            <a:r>
              <a:rPr lang="en-US" sz="2000" dirty="0" smtClean="0"/>
              <a:t>The </a:t>
            </a:r>
            <a:r>
              <a:rPr lang="en-US" sz="2000" dirty="0"/>
              <a:t>alternative is to create an </a:t>
            </a:r>
            <a:r>
              <a:rPr lang="en-US" sz="2000" dirty="0">
                <a:solidFill>
                  <a:srgbClr val="FF0000"/>
                </a:solidFill>
              </a:rPr>
              <a:t>external HTMLhelper method</a:t>
            </a:r>
            <a:r>
              <a:rPr lang="en-US" sz="2000" dirty="0"/>
              <a:t>, which is expressed as a </a:t>
            </a:r>
            <a:r>
              <a:rPr lang="en-US" sz="2000" dirty="0">
                <a:solidFill>
                  <a:srgbClr val="FF0000"/>
                </a:solidFill>
              </a:rPr>
              <a:t>C# extension method</a:t>
            </a:r>
            <a:r>
              <a:rPr lang="en-US" sz="2000" dirty="0"/>
              <a:t>. </a:t>
            </a:r>
            <a:endParaRPr lang="en-US" sz="2000" dirty="0" smtClean="0"/>
          </a:p>
          <a:p>
            <a:pPr marL="461963">
              <a:buFont typeface="Wingdings" panose="05000000000000000000" pitchFamily="2" charset="2"/>
              <a:buChar char="§"/>
            </a:pPr>
            <a:r>
              <a:rPr lang="en-US" sz="2000" dirty="0" smtClean="0"/>
              <a:t>External </a:t>
            </a:r>
            <a:r>
              <a:rPr lang="en-US" sz="2000" dirty="0"/>
              <a:t>helper methods can be used more widely, but are a little more awkward to write, because C# doesn’t naturally handle </a:t>
            </a:r>
            <a:r>
              <a:rPr lang="en-US" sz="2000" dirty="0" smtClean="0"/>
              <a:t>HTML element </a:t>
            </a:r>
            <a:r>
              <a:rPr lang="en-US" sz="2000" dirty="0"/>
              <a:t>generation </a:t>
            </a:r>
            <a:r>
              <a:rPr lang="en-US" sz="2000" dirty="0" smtClean="0"/>
              <a:t>elegantly.</a:t>
            </a:r>
          </a:p>
          <a:p>
            <a:pPr marL="461963">
              <a:buFont typeface="Wingdings" panose="05000000000000000000" pitchFamily="2" charset="2"/>
              <a:buChar char="§"/>
            </a:pPr>
            <a:r>
              <a:rPr lang="en-US" sz="2000" dirty="0" smtClean="0"/>
              <a:t>To </a:t>
            </a:r>
            <a:r>
              <a:rPr lang="en-US" sz="2000" dirty="0"/>
              <a:t>demonstrate this feature, I added an Infrastructure folder to the example project and created a new </a:t>
            </a:r>
            <a:r>
              <a:rPr lang="en-US" sz="2000" dirty="0">
                <a:solidFill>
                  <a:srgbClr val="FF0000"/>
                </a:solidFill>
              </a:rPr>
              <a:t>CustomHelpers.cs</a:t>
            </a:r>
            <a:r>
              <a:rPr lang="en-US" sz="2000" dirty="0"/>
              <a:t> class file within it. You can see the contents of this file in </a:t>
            </a:r>
            <a:r>
              <a:rPr lang="en-US" sz="2000" dirty="0">
                <a:solidFill>
                  <a:srgbClr val="FF0000"/>
                </a:solidFill>
              </a:rPr>
              <a:t>Listing 21-5</a:t>
            </a:r>
            <a:r>
              <a:rPr lang="en-US" sz="2000" dirty="0" smtClean="0"/>
              <a:t>.</a:t>
            </a:r>
          </a:p>
          <a:p>
            <a:pPr marL="461963">
              <a:buFont typeface="Wingdings" panose="05000000000000000000" pitchFamily="2" charset="2"/>
              <a:buChar char="§"/>
            </a:pPr>
            <a:r>
              <a:rPr lang="en-US" sz="2000" dirty="0"/>
              <a:t>The helper method I created performs the same function as the inline helper in the previous </a:t>
            </a:r>
            <a:r>
              <a:rPr lang="en-US" sz="2000" dirty="0" smtClean="0"/>
              <a:t>example.</a:t>
            </a:r>
          </a:p>
          <a:p>
            <a:pPr marL="461963">
              <a:buFont typeface="Wingdings" panose="05000000000000000000" pitchFamily="2" charset="2"/>
              <a:buChar char="§"/>
            </a:pPr>
            <a:r>
              <a:rPr lang="en-US" sz="2000" dirty="0" smtClean="0"/>
              <a:t>It </a:t>
            </a:r>
            <a:r>
              <a:rPr lang="en-US" sz="2000" dirty="0"/>
              <a:t>takes an array of strings and generates an </a:t>
            </a:r>
            <a:r>
              <a:rPr lang="en-US" sz="2000" dirty="0" smtClean="0"/>
              <a:t>HTML ul </a:t>
            </a:r>
            <a:r>
              <a:rPr lang="en-US" sz="2000" dirty="0"/>
              <a:t>element, containing a li element for each string in the </a:t>
            </a:r>
            <a:r>
              <a:rPr lang="en-US" sz="2000" dirty="0" smtClean="0"/>
              <a:t>array.</a:t>
            </a:r>
          </a:p>
          <a:p>
            <a:pPr marL="461963">
              <a:buFont typeface="Wingdings" panose="05000000000000000000" pitchFamily="2" charset="2"/>
              <a:buChar char="§"/>
            </a:pPr>
            <a:r>
              <a:rPr lang="en-US" sz="2000" dirty="0" smtClean="0"/>
              <a:t>The </a:t>
            </a:r>
            <a:r>
              <a:rPr lang="en-US" sz="2000" dirty="0"/>
              <a:t>first parameter to the helper method is an </a:t>
            </a:r>
            <a:r>
              <a:rPr lang="en-US" sz="2000" dirty="0" smtClean="0">
                <a:solidFill>
                  <a:srgbClr val="FF0000"/>
                </a:solidFill>
              </a:rPr>
              <a:t>HtmlHelper</a:t>
            </a:r>
            <a:r>
              <a:rPr lang="en-US" sz="2000" dirty="0" smtClean="0"/>
              <a:t> </a:t>
            </a:r>
            <a:r>
              <a:rPr lang="en-US" sz="2000" dirty="0"/>
              <a:t>object, prefixed with the this keyword to tell the C# compiler that I am defining an extension method. </a:t>
            </a:r>
            <a:endParaRPr lang="en-US" sz="2000" dirty="0" smtClean="0"/>
          </a:p>
          <a:p>
            <a:pPr marL="461963">
              <a:buFont typeface="Wingdings" panose="05000000000000000000" pitchFamily="2" charset="2"/>
              <a:buChar char="§"/>
            </a:pPr>
            <a:r>
              <a:rPr lang="en-US" sz="2000" dirty="0" smtClean="0"/>
              <a:t>The </a:t>
            </a:r>
            <a:r>
              <a:rPr lang="en-US" sz="2000" dirty="0">
                <a:solidFill>
                  <a:srgbClr val="FF0000"/>
                </a:solidFill>
              </a:rPr>
              <a:t>HtmlHelper</a:t>
            </a:r>
            <a:r>
              <a:rPr lang="en-US" sz="2000" dirty="0"/>
              <a:t> provides access to information that can be useful when creating content, through the properties described in </a:t>
            </a:r>
            <a:r>
              <a:rPr lang="en-US" sz="2000" dirty="0">
                <a:solidFill>
                  <a:srgbClr val="FF0000"/>
                </a:solidFill>
              </a:rPr>
              <a:t>Table 21-2</a:t>
            </a:r>
            <a:r>
              <a:rPr lang="en-US" sz="2000" dirty="0" smtClean="0"/>
              <a:t>.</a:t>
            </a:r>
          </a:p>
          <a:p>
            <a:pPr marL="461963">
              <a:buFont typeface="Wingdings" panose="05000000000000000000" pitchFamily="2" charset="2"/>
              <a:buChar char="§"/>
            </a:pPr>
            <a:r>
              <a:rPr lang="en-US" sz="2000" dirty="0"/>
              <a:t>The </a:t>
            </a:r>
            <a:r>
              <a:rPr lang="en-US" sz="2000" dirty="0">
                <a:solidFill>
                  <a:srgbClr val="FF0000"/>
                </a:solidFill>
              </a:rPr>
              <a:t>ViewContext</a:t>
            </a:r>
            <a:r>
              <a:rPr lang="en-US" sz="2000" dirty="0"/>
              <a:t> property is the most useful when you want to </a:t>
            </a:r>
            <a:r>
              <a:rPr lang="en-US" sz="2000" dirty="0">
                <a:solidFill>
                  <a:srgbClr val="FF0000"/>
                </a:solidFill>
              </a:rPr>
              <a:t>create content</a:t>
            </a:r>
            <a:r>
              <a:rPr lang="en-US" sz="2000" dirty="0"/>
              <a:t> which adapts to the request being processed</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368</a:t>
            </a:fld>
            <a:endParaRPr lang="en-US"/>
          </a:p>
        </p:txBody>
      </p:sp>
    </p:spTree>
    <p:extLst>
      <p:ext uri="{BB962C8B-B14F-4D97-AF65-F5344CB8AC3E}">
        <p14:creationId xmlns:p14="http://schemas.microsoft.com/office/powerpoint/2010/main" val="28443271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smtClean="0"/>
              <a:t>Creating External Helper Method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lnSpcReduction="10000"/>
          </a:bodyPr>
          <a:lstStyle/>
          <a:p>
            <a:pPr marL="461963">
              <a:buFont typeface="Wingdings" panose="05000000000000000000" pitchFamily="2" charset="2"/>
              <a:buChar char="§"/>
            </a:pPr>
            <a:r>
              <a:rPr lang="en-US" sz="2000" dirty="0" smtClean="0"/>
              <a:t>In </a:t>
            </a:r>
            <a:r>
              <a:rPr lang="en-US" sz="2000" dirty="0">
                <a:solidFill>
                  <a:srgbClr val="FF0000"/>
                </a:solidFill>
              </a:rPr>
              <a:t>Table 21-3</a:t>
            </a:r>
            <a:r>
              <a:rPr lang="en-US" sz="2000" dirty="0"/>
              <a:t>, </a:t>
            </a:r>
            <a:r>
              <a:rPr lang="en-US" sz="2000" dirty="0" smtClean="0"/>
              <a:t>shows some of </a:t>
            </a:r>
            <a:r>
              <a:rPr lang="en-US" sz="2000" dirty="0"/>
              <a:t>the most commonly used properties defined by the </a:t>
            </a:r>
            <a:r>
              <a:rPr lang="en-US" sz="2000" dirty="0">
                <a:solidFill>
                  <a:srgbClr val="FF0000"/>
                </a:solidFill>
              </a:rPr>
              <a:t>ViewContext</a:t>
            </a:r>
            <a:r>
              <a:rPr lang="en-US" sz="2000" dirty="0"/>
              <a:t> class</a:t>
            </a:r>
            <a:r>
              <a:rPr lang="en-US" sz="2000" dirty="0" smtClean="0"/>
              <a:t>.</a:t>
            </a:r>
          </a:p>
          <a:p>
            <a:pPr marL="461963">
              <a:buFont typeface="Wingdings" panose="05000000000000000000" pitchFamily="2" charset="2"/>
              <a:buChar char="§"/>
            </a:pPr>
            <a:r>
              <a:rPr lang="en-US" sz="2000" dirty="0"/>
              <a:t>The information you can get about the request is fairly comprehensive, but for the most part helper methods are simple and used to keep formatting </a:t>
            </a:r>
            <a:r>
              <a:rPr lang="en-US" sz="2000" dirty="0" smtClean="0"/>
              <a:t>consistent.</a:t>
            </a:r>
          </a:p>
          <a:p>
            <a:pPr marL="461963">
              <a:buFont typeface="Wingdings" panose="05000000000000000000" pitchFamily="2" charset="2"/>
              <a:buChar char="§"/>
            </a:pPr>
            <a:r>
              <a:rPr lang="en-US" sz="2000" dirty="0" smtClean="0"/>
              <a:t>You </a:t>
            </a:r>
            <a:r>
              <a:rPr lang="en-US" sz="2000" dirty="0"/>
              <a:t>can use the built-in helper methods for generating </a:t>
            </a:r>
            <a:r>
              <a:rPr lang="en-US" sz="2000" dirty="0">
                <a:solidFill>
                  <a:srgbClr val="FF0000"/>
                </a:solidFill>
              </a:rPr>
              <a:t>requests-specific </a:t>
            </a:r>
            <a:r>
              <a:rPr lang="en-US" sz="2000" dirty="0" smtClean="0">
                <a:solidFill>
                  <a:srgbClr val="FF0000"/>
                </a:solidFill>
              </a:rPr>
              <a:t>content</a:t>
            </a:r>
            <a:r>
              <a:rPr lang="en-US" sz="2000" dirty="0" smtClean="0"/>
              <a:t> and </a:t>
            </a:r>
            <a:r>
              <a:rPr lang="en-US" sz="2000" dirty="0"/>
              <a:t>you can use </a:t>
            </a:r>
            <a:r>
              <a:rPr lang="en-US" sz="2000" dirty="0">
                <a:solidFill>
                  <a:srgbClr val="FF0000"/>
                </a:solidFill>
              </a:rPr>
              <a:t>partial views</a:t>
            </a:r>
            <a:r>
              <a:rPr lang="en-US" sz="2000" dirty="0"/>
              <a:t> or </a:t>
            </a:r>
            <a:r>
              <a:rPr lang="en-US" sz="2000" dirty="0">
                <a:solidFill>
                  <a:srgbClr val="FF0000"/>
                </a:solidFill>
              </a:rPr>
              <a:t>child actions</a:t>
            </a:r>
            <a:r>
              <a:rPr lang="en-US" sz="2000" dirty="0"/>
              <a:t> for more </a:t>
            </a:r>
            <a:r>
              <a:rPr lang="en-US" sz="2000" dirty="0">
                <a:solidFill>
                  <a:srgbClr val="0070C0"/>
                </a:solidFill>
              </a:rPr>
              <a:t>complex </a:t>
            </a:r>
            <a:r>
              <a:rPr lang="en-US" sz="2000" dirty="0" smtClean="0">
                <a:solidFill>
                  <a:srgbClr val="0070C0"/>
                </a:solidFill>
              </a:rPr>
              <a:t>tasks.</a:t>
            </a:r>
            <a:endParaRPr lang="en-US" sz="2000" dirty="0">
              <a:solidFill>
                <a:srgbClr val="0070C0"/>
              </a:solidFill>
            </a:endParaRPr>
          </a:p>
          <a:p>
            <a:pPr marL="461963">
              <a:buFont typeface="Wingdings" panose="05000000000000000000" pitchFamily="2" charset="2"/>
              <a:buChar char="§"/>
            </a:pPr>
            <a:r>
              <a:rPr lang="en-US" sz="2000" dirty="0"/>
              <a:t>The easiest way to create </a:t>
            </a:r>
            <a:r>
              <a:rPr lang="en-US" sz="2000" dirty="0" smtClean="0"/>
              <a:t>HTML in </a:t>
            </a:r>
            <a:r>
              <a:rPr lang="en-US" sz="2000" dirty="0"/>
              <a:t>a helper method is to use the </a:t>
            </a:r>
            <a:r>
              <a:rPr lang="en-US" sz="2000" dirty="0">
                <a:solidFill>
                  <a:srgbClr val="FF0000"/>
                </a:solidFill>
              </a:rPr>
              <a:t>TagBuilder</a:t>
            </a:r>
            <a:r>
              <a:rPr lang="en-US" sz="2000" dirty="0"/>
              <a:t> class, which allows you to build up </a:t>
            </a:r>
            <a:r>
              <a:rPr lang="en-US" sz="2000" dirty="0" smtClean="0"/>
              <a:t>HTML strings </a:t>
            </a:r>
            <a:r>
              <a:rPr lang="en-US" sz="2000" dirty="0"/>
              <a:t>without needing to deal with all of the escaping and special </a:t>
            </a:r>
            <a:r>
              <a:rPr lang="en-US" sz="2000" dirty="0" smtClean="0"/>
              <a:t>characters.</a:t>
            </a:r>
          </a:p>
          <a:p>
            <a:pPr marL="461963">
              <a:buFont typeface="Wingdings" panose="05000000000000000000" pitchFamily="2" charset="2"/>
              <a:buChar char="§"/>
            </a:pPr>
            <a:r>
              <a:rPr lang="en-US" sz="2000" dirty="0" smtClean="0"/>
              <a:t>The </a:t>
            </a:r>
            <a:r>
              <a:rPr lang="en-US" sz="2000" dirty="0"/>
              <a:t>TagBuilder class is part of the </a:t>
            </a:r>
            <a:r>
              <a:rPr lang="en-US" sz="2000" dirty="0">
                <a:solidFill>
                  <a:srgbClr val="FF0000"/>
                </a:solidFill>
              </a:rPr>
              <a:t>System.Web.WebPages.Mvc</a:t>
            </a:r>
            <a:r>
              <a:rPr lang="en-US" sz="2000" dirty="0"/>
              <a:t> assembly but uses a feature called </a:t>
            </a:r>
            <a:r>
              <a:rPr lang="en-US" sz="2000" dirty="0">
                <a:solidFill>
                  <a:srgbClr val="FF0000"/>
                </a:solidFill>
              </a:rPr>
              <a:t>type forwarding</a:t>
            </a:r>
            <a:r>
              <a:rPr lang="en-US" sz="2000" dirty="0"/>
              <a:t> to appear as though it is part of the </a:t>
            </a:r>
            <a:r>
              <a:rPr lang="en-US" sz="2000" dirty="0">
                <a:solidFill>
                  <a:srgbClr val="FF0000"/>
                </a:solidFill>
              </a:rPr>
              <a:t>System.Web.Mvc</a:t>
            </a:r>
            <a:r>
              <a:rPr lang="en-US" sz="2000" dirty="0"/>
              <a:t> </a:t>
            </a:r>
            <a:r>
              <a:rPr lang="en-US" sz="2000" dirty="0" smtClean="0"/>
              <a:t>assembly.</a:t>
            </a:r>
          </a:p>
          <a:p>
            <a:pPr marL="461963">
              <a:buFont typeface="Wingdings" panose="05000000000000000000" pitchFamily="2" charset="2"/>
              <a:buChar char="§"/>
            </a:pPr>
            <a:r>
              <a:rPr lang="en-US" sz="2000" dirty="0" smtClean="0"/>
              <a:t>Both </a:t>
            </a:r>
            <a:r>
              <a:rPr lang="en-US" sz="2000" dirty="0"/>
              <a:t>assemblies are added to MVC projects by Visual Studio, so you can use the TagBuilder class easily enough, but it does not appear in the Microsoft Developer Network (MSDN) API documentation.</a:t>
            </a:r>
          </a:p>
          <a:p>
            <a:pPr marL="461963">
              <a:buFont typeface="Wingdings" panose="05000000000000000000" pitchFamily="2" charset="2"/>
              <a:buChar char="§"/>
            </a:pPr>
            <a:r>
              <a:rPr lang="en-US" sz="2000" dirty="0" smtClean="0"/>
              <a:t>The </a:t>
            </a:r>
            <a:r>
              <a:rPr lang="en-US" sz="2000" dirty="0"/>
              <a:t>most useful members of the TagBuilder class are described in </a:t>
            </a:r>
            <a:r>
              <a:rPr lang="en-US" sz="2000" dirty="0">
                <a:solidFill>
                  <a:srgbClr val="FF0000"/>
                </a:solidFill>
              </a:rPr>
              <a:t>Table 21-4</a:t>
            </a:r>
            <a:r>
              <a:rPr lang="en-US" sz="2000" dirty="0" smtClean="0"/>
              <a:t>.</a:t>
            </a:r>
          </a:p>
          <a:p>
            <a:pPr marL="461963">
              <a:buFont typeface="Wingdings" panose="05000000000000000000" pitchFamily="2" charset="2"/>
              <a:buChar char="§"/>
            </a:pPr>
            <a:r>
              <a:rPr lang="en-US" sz="2000" dirty="0" smtClean="0"/>
              <a:t>The result of an HTMLhelper method is an </a:t>
            </a:r>
            <a:r>
              <a:rPr lang="en-US" sz="2000" dirty="0" smtClean="0">
                <a:solidFill>
                  <a:srgbClr val="FF0000"/>
                </a:solidFill>
              </a:rPr>
              <a:t>MvcHtmlString</a:t>
            </a:r>
            <a:r>
              <a:rPr lang="en-US" sz="2000" dirty="0" smtClean="0"/>
              <a:t> object, the contents of which are written directly into the response to the client.</a:t>
            </a:r>
          </a:p>
          <a:p>
            <a:pPr marL="461963">
              <a:buFont typeface="Wingdings" panose="05000000000000000000" pitchFamily="2" charset="2"/>
              <a:buChar char="§"/>
            </a:pPr>
            <a:r>
              <a:rPr lang="en-US" sz="2000" dirty="0"/>
              <a:t>For the example helper, I pass the result of the </a:t>
            </a:r>
            <a:r>
              <a:rPr lang="en-US" sz="2000" dirty="0">
                <a:solidFill>
                  <a:srgbClr val="FF0000"/>
                </a:solidFill>
              </a:rPr>
              <a:t>TagBuilder.ToString</a:t>
            </a:r>
            <a:r>
              <a:rPr lang="en-US" sz="2000" dirty="0"/>
              <a:t> method to the constructor of a </a:t>
            </a:r>
            <a:r>
              <a:rPr lang="en-US" sz="2000" dirty="0" smtClean="0"/>
              <a:t>new MvcHtmlString object.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369</a:t>
            </a:fld>
            <a:endParaRPr lang="en-US"/>
          </a:p>
        </p:txBody>
      </p:sp>
    </p:spTree>
    <p:extLst>
      <p:ext uri="{BB962C8B-B14F-4D97-AF65-F5344CB8AC3E}">
        <p14:creationId xmlns:p14="http://schemas.microsoft.com/office/powerpoint/2010/main" val="1372328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Structure of This Book</a:t>
            </a:r>
            <a:r>
              <a:rPr lang="en-US" dirty="0" smtClean="0"/>
              <a: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 show you how each feature works, explain the role it plays in the MVC Framework and show you the configuration and customization options that are available.</a:t>
            </a:r>
          </a:p>
          <a:p>
            <a:pPr lvl="2"/>
            <a:r>
              <a:rPr lang="en-US" dirty="0" smtClean="0"/>
              <a:t>Having set the broad context in Part 1, I dig right into the details in Part 2.</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a:t>
            </a:fld>
            <a:endParaRPr lang="en-US" dirty="0"/>
          </a:p>
        </p:txBody>
      </p:sp>
    </p:spTree>
    <p:extLst>
      <p:ext uri="{BB962C8B-B14F-4D97-AF65-F5344CB8AC3E}">
        <p14:creationId xmlns:p14="http://schemas.microsoft.com/office/powerpoint/2010/main" val="12856948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21-5</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370</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732611" cy="4606778"/>
          </a:xfrm>
          <a:prstGeom prst="rect">
            <a:avLst/>
          </a:prstGeom>
          <a:ln>
            <a:solidFill>
              <a:srgbClr val="5B9BD5"/>
            </a:solidFill>
          </a:ln>
        </p:spPr>
      </p:pic>
    </p:spTree>
    <p:extLst>
      <p:ext uri="{BB962C8B-B14F-4D97-AF65-F5344CB8AC3E}">
        <p14:creationId xmlns:p14="http://schemas.microsoft.com/office/powerpoint/2010/main" val="54645795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21-2 || 21-3</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371</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618617" cy="2311505"/>
          </a:xfrm>
          <a:prstGeom prst="rect">
            <a:avLst/>
          </a:prstGeom>
          <a:ln>
            <a:solidFill>
              <a:srgbClr val="5B9BD5"/>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3880586"/>
            <a:ext cx="8094617" cy="2519879"/>
          </a:xfrm>
          <a:prstGeom prst="rect">
            <a:avLst/>
          </a:prstGeom>
          <a:ln>
            <a:solidFill>
              <a:srgbClr val="5B9BD5"/>
            </a:solidFill>
          </a:ln>
        </p:spPr>
      </p:pic>
    </p:spTree>
    <p:extLst>
      <p:ext uri="{BB962C8B-B14F-4D97-AF65-F5344CB8AC3E}">
        <p14:creationId xmlns:p14="http://schemas.microsoft.com/office/powerpoint/2010/main" val="2808432551"/>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21-4</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372</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9773134" cy="3326151"/>
          </a:xfrm>
          <a:prstGeom prst="rect">
            <a:avLst/>
          </a:prstGeom>
          <a:ln>
            <a:solidFill>
              <a:srgbClr val="5B9BD5"/>
            </a:solidFill>
          </a:ln>
        </p:spPr>
      </p:pic>
    </p:spTree>
    <p:extLst>
      <p:ext uri="{BB962C8B-B14F-4D97-AF65-F5344CB8AC3E}">
        <p14:creationId xmlns:p14="http://schemas.microsoft.com/office/powerpoint/2010/main" val="181677499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Using a Custom External Helper Method</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Using a custom external helper method is a little different to using an inline </a:t>
            </a:r>
            <a:r>
              <a:rPr lang="en-US" sz="2000" dirty="0" smtClean="0"/>
              <a:t>one.</a:t>
            </a:r>
          </a:p>
          <a:p>
            <a:pPr marL="461963">
              <a:buFont typeface="Wingdings" panose="05000000000000000000" pitchFamily="2" charset="2"/>
              <a:buChar char="§"/>
            </a:pPr>
            <a:r>
              <a:rPr lang="en-US" sz="2000" dirty="0" smtClean="0"/>
              <a:t>In </a:t>
            </a:r>
            <a:r>
              <a:rPr lang="en-US" sz="2000" dirty="0">
                <a:solidFill>
                  <a:srgbClr val="FF0000"/>
                </a:solidFill>
              </a:rPr>
              <a:t>Listing 21-6</a:t>
            </a:r>
            <a:r>
              <a:rPr lang="en-US" sz="2000" dirty="0"/>
              <a:t>, you can see the changes I have made to the /</a:t>
            </a:r>
            <a:r>
              <a:rPr lang="en-US" sz="2000" dirty="0">
                <a:solidFill>
                  <a:srgbClr val="FF0000"/>
                </a:solidFill>
              </a:rPr>
              <a:t>Views/Home/Index.cshtml</a:t>
            </a:r>
            <a:r>
              <a:rPr lang="en-US" sz="2000" dirty="0"/>
              <a:t> file to replace the inline helper with the </a:t>
            </a:r>
            <a:r>
              <a:rPr lang="en-US" sz="2000" dirty="0">
                <a:solidFill>
                  <a:srgbClr val="FF0000"/>
                </a:solidFill>
              </a:rPr>
              <a:t>external one</a:t>
            </a:r>
            <a:r>
              <a:rPr lang="en-US" sz="2000" dirty="0" smtClean="0"/>
              <a:t>.</a:t>
            </a:r>
          </a:p>
          <a:p>
            <a:pPr marL="461963">
              <a:buFont typeface="Wingdings" panose="05000000000000000000" pitchFamily="2" charset="2"/>
              <a:buChar char="§"/>
            </a:pPr>
            <a:r>
              <a:rPr lang="en-US" sz="2000" dirty="0"/>
              <a:t>I need to ensure that the namespace that contains the helper extension method is in </a:t>
            </a:r>
            <a:r>
              <a:rPr lang="en-US" sz="2000" dirty="0" smtClean="0"/>
              <a:t>scope.</a:t>
            </a:r>
          </a:p>
          <a:p>
            <a:pPr marL="461963">
              <a:buFont typeface="Wingdings" panose="05000000000000000000" pitchFamily="2" charset="2"/>
              <a:buChar char="§"/>
            </a:pPr>
            <a:r>
              <a:rPr lang="en-US" sz="2000" dirty="0" smtClean="0"/>
              <a:t>I </a:t>
            </a:r>
            <a:r>
              <a:rPr lang="en-US" sz="2000" dirty="0"/>
              <a:t>have done this using an </a:t>
            </a:r>
            <a:r>
              <a:rPr lang="en-US" sz="2000" dirty="0">
                <a:solidFill>
                  <a:srgbClr val="FF0000"/>
                </a:solidFill>
              </a:rPr>
              <a:t>@using tag</a:t>
            </a:r>
            <a:r>
              <a:rPr lang="en-US" sz="2000" dirty="0"/>
              <a:t>, but if you are developing a lot of custom helpers then you will want to add the namespaces that contain them to the </a:t>
            </a:r>
            <a:r>
              <a:rPr lang="en-US" sz="2000" dirty="0">
                <a:solidFill>
                  <a:srgbClr val="FF0000"/>
                </a:solidFill>
              </a:rPr>
              <a:t>/Views/Web.config </a:t>
            </a:r>
            <a:r>
              <a:rPr lang="en-US" sz="2000" dirty="0"/>
              <a:t>file so that they are always available in your </a:t>
            </a:r>
            <a:r>
              <a:rPr lang="en-US" sz="2000" dirty="0" smtClean="0"/>
              <a:t>views.</a:t>
            </a:r>
          </a:p>
          <a:p>
            <a:pPr marL="461963">
              <a:buFont typeface="Wingdings" panose="05000000000000000000" pitchFamily="2" charset="2"/>
              <a:buChar char="§"/>
            </a:pPr>
            <a:r>
              <a:rPr lang="en-US" sz="2000" dirty="0" smtClean="0"/>
              <a:t>I </a:t>
            </a:r>
            <a:r>
              <a:rPr lang="en-US" sz="2000" dirty="0"/>
              <a:t>refer to the helper using </a:t>
            </a:r>
            <a:r>
              <a:rPr lang="en-US" sz="2000" dirty="0">
                <a:solidFill>
                  <a:srgbClr val="FF0000"/>
                </a:solidFill>
              </a:rPr>
              <a:t>@Html.&lt;helper&gt;</a:t>
            </a:r>
            <a:r>
              <a:rPr lang="en-US" sz="2000" dirty="0"/>
              <a:t>, where &lt;helper&gt; is the name of the extension </a:t>
            </a:r>
            <a:r>
              <a:rPr lang="en-US" sz="2000" dirty="0" smtClean="0"/>
              <a:t>method. In </a:t>
            </a:r>
            <a:r>
              <a:rPr lang="en-US" sz="2000" dirty="0"/>
              <a:t>this case, I use </a:t>
            </a:r>
            <a:r>
              <a:rPr lang="en-US" sz="2000" dirty="0">
                <a:solidFill>
                  <a:srgbClr val="FF0000"/>
                </a:solidFill>
              </a:rPr>
              <a:t>@</a:t>
            </a:r>
            <a:r>
              <a:rPr lang="en-US" sz="2000" dirty="0" smtClean="0">
                <a:solidFill>
                  <a:srgbClr val="FF0000"/>
                </a:solidFill>
              </a:rPr>
              <a:t>Html.ListArrayItems</a:t>
            </a:r>
            <a:r>
              <a:rPr lang="en-US" sz="2000" dirty="0" smtClean="0"/>
              <a:t>.</a:t>
            </a:r>
          </a:p>
          <a:p>
            <a:pPr marL="461963">
              <a:buFont typeface="Wingdings" panose="05000000000000000000" pitchFamily="2" charset="2"/>
              <a:buChar char="§"/>
            </a:pPr>
            <a:r>
              <a:rPr lang="en-US" sz="2000" dirty="0" smtClean="0"/>
              <a:t>The </a:t>
            </a:r>
            <a:r>
              <a:rPr lang="en-US" sz="2000" dirty="0"/>
              <a:t>Html part of this expression refers to a property defined by the </a:t>
            </a:r>
            <a:r>
              <a:rPr lang="en-US" sz="2000" dirty="0">
                <a:solidFill>
                  <a:srgbClr val="FF0000"/>
                </a:solidFill>
              </a:rPr>
              <a:t>view base class</a:t>
            </a:r>
            <a:r>
              <a:rPr lang="en-US" sz="2000" dirty="0"/>
              <a:t>, which returns an HtmlHelper object, which is the type to which I applied the extension method in </a:t>
            </a:r>
            <a:r>
              <a:rPr lang="en-US" sz="2000" dirty="0">
                <a:solidFill>
                  <a:srgbClr val="FF0000"/>
                </a:solidFill>
              </a:rPr>
              <a:t>Listing 21-5</a:t>
            </a:r>
            <a:r>
              <a:rPr lang="en-US" sz="2000" dirty="0" smtClean="0"/>
              <a:t>.</a:t>
            </a:r>
          </a:p>
          <a:p>
            <a:pPr marL="461963">
              <a:buFont typeface="Wingdings" panose="05000000000000000000" pitchFamily="2" charset="2"/>
              <a:buChar char="§"/>
            </a:pPr>
            <a:r>
              <a:rPr lang="en-US" sz="2000" dirty="0"/>
              <a:t>I pass data to the helper method as I would for an inline helper or a C# method, although I must take care to cast from the dynamic properties of the ViewBag object to the type defined by the external </a:t>
            </a:r>
            <a:r>
              <a:rPr lang="en-US" sz="2000" dirty="0" smtClean="0"/>
              <a:t>helper.</a:t>
            </a:r>
          </a:p>
          <a:p>
            <a:pPr marL="461963">
              <a:buFont typeface="Wingdings" panose="05000000000000000000" pitchFamily="2" charset="2"/>
              <a:buChar char="§"/>
            </a:pPr>
            <a:r>
              <a:rPr lang="en-US" sz="2000" dirty="0" smtClean="0"/>
              <a:t>This syntax is not as elegant as using inline helpers, but it is part of the price that you must pay to create a helper that can be used in </a:t>
            </a:r>
            <a:r>
              <a:rPr lang="en-US" sz="2000" dirty="0" smtClean="0">
                <a:solidFill>
                  <a:srgbClr val="FF0000"/>
                </a:solidFill>
              </a:rPr>
              <a:t>any view in your project</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373</a:t>
            </a:fld>
            <a:endParaRPr lang="en-US"/>
          </a:p>
        </p:txBody>
      </p:sp>
    </p:spTree>
    <p:extLst>
      <p:ext uri="{BB962C8B-B14F-4D97-AF65-F5344CB8AC3E}">
        <p14:creationId xmlns:p14="http://schemas.microsoft.com/office/powerpoint/2010/main" val="17439797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21-6</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374</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5303"/>
            <a:ext cx="6497499" cy="4896601"/>
          </a:xfrm>
          <a:prstGeom prst="rect">
            <a:avLst/>
          </a:prstGeom>
          <a:ln>
            <a:solidFill>
              <a:srgbClr val="5B9BD5"/>
            </a:solidFill>
          </a:ln>
        </p:spPr>
      </p:pic>
    </p:spTree>
    <p:extLst>
      <p:ext uri="{BB962C8B-B14F-4D97-AF65-F5344CB8AC3E}">
        <p14:creationId xmlns:p14="http://schemas.microsoft.com/office/powerpoint/2010/main" val="17757588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KNOWING WHEN TO USE HELPER </a:t>
            </a:r>
            <a:r>
              <a:rPr lang="en-US" dirty="0" smtClean="0"/>
              <a:t>METHODS</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you have seen how helper methods work, you might be wondering when you should use them in preference to </a:t>
            </a:r>
            <a:r>
              <a:rPr lang="en-US" sz="2000" dirty="0">
                <a:solidFill>
                  <a:srgbClr val="FF0000"/>
                </a:solidFill>
              </a:rPr>
              <a:t>partial views</a:t>
            </a:r>
            <a:r>
              <a:rPr lang="en-US" sz="2000" dirty="0"/>
              <a:t> or </a:t>
            </a:r>
            <a:r>
              <a:rPr lang="en-US" sz="2000" dirty="0">
                <a:solidFill>
                  <a:srgbClr val="FF0000"/>
                </a:solidFill>
              </a:rPr>
              <a:t>child actions</a:t>
            </a:r>
            <a:r>
              <a:rPr lang="en-US" sz="2000" dirty="0"/>
              <a:t>, especially as there is overlap between what these features are capable </a:t>
            </a:r>
            <a:r>
              <a:rPr lang="en-US" sz="2000" dirty="0" smtClean="0"/>
              <a:t>of.</a:t>
            </a:r>
          </a:p>
          <a:p>
            <a:pPr marL="461963">
              <a:buFont typeface="Wingdings" panose="05000000000000000000" pitchFamily="2" charset="2"/>
              <a:buChar char="§"/>
            </a:pPr>
            <a:r>
              <a:rPr lang="en-US" sz="2000" dirty="0" smtClean="0"/>
              <a:t>I </a:t>
            </a:r>
            <a:r>
              <a:rPr lang="en-US" sz="2000" dirty="0"/>
              <a:t>only use helper methods to reduce the amount of duplication in views, just as I did in this example, and only for the simplest of </a:t>
            </a:r>
            <a:r>
              <a:rPr lang="en-US" sz="2000" dirty="0" smtClean="0"/>
              <a:t>content.</a:t>
            </a:r>
          </a:p>
          <a:p>
            <a:pPr marL="461963">
              <a:buFont typeface="Wingdings" panose="05000000000000000000" pitchFamily="2" charset="2"/>
              <a:buChar char="§"/>
            </a:pPr>
            <a:r>
              <a:rPr lang="en-US" sz="2000" dirty="0" smtClean="0"/>
              <a:t>For </a:t>
            </a:r>
            <a:r>
              <a:rPr lang="en-US" sz="2000" dirty="0"/>
              <a:t>more complex markup and content I use partial views and I use a child action when I need to perform any manipulation of model </a:t>
            </a:r>
            <a:r>
              <a:rPr lang="en-US" sz="2000" dirty="0" smtClean="0"/>
              <a:t>data.</a:t>
            </a:r>
          </a:p>
          <a:p>
            <a:pPr marL="461963">
              <a:buFont typeface="Wingdings" panose="05000000000000000000" pitchFamily="2" charset="2"/>
              <a:buChar char="§"/>
            </a:pPr>
            <a:r>
              <a:rPr lang="en-US" sz="2000" dirty="0" smtClean="0"/>
              <a:t>I </a:t>
            </a:r>
            <a:r>
              <a:rPr lang="en-US" sz="2000" dirty="0"/>
              <a:t>recommend that you follow the same approach and keep your use of helper methods as simple as possible. </a:t>
            </a:r>
            <a:endParaRPr lang="en-US" sz="2000" dirty="0" smtClean="0"/>
          </a:p>
          <a:p>
            <a:pPr marL="461963">
              <a:buFont typeface="Wingdings" panose="05000000000000000000" pitchFamily="2" charset="2"/>
              <a:buChar char="§"/>
            </a:pPr>
            <a:r>
              <a:rPr lang="en-US" sz="2000" dirty="0" smtClean="0"/>
              <a:t>If </a:t>
            </a:r>
            <a:r>
              <a:rPr lang="en-US" sz="2000" dirty="0"/>
              <a:t>my helpers contain more than a handful of C# statements—or more C# statements that </a:t>
            </a:r>
            <a:r>
              <a:rPr lang="en-US" sz="2000" dirty="0" smtClean="0"/>
              <a:t>HTML elements—then </a:t>
            </a:r>
            <a:r>
              <a:rPr lang="en-US" sz="2000" dirty="0"/>
              <a:t>I tend to switch to a child action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375</a:t>
            </a:fld>
            <a:endParaRPr lang="en-US"/>
          </a:p>
        </p:txBody>
      </p:sp>
    </p:spTree>
    <p:extLst>
      <p:ext uri="{BB962C8B-B14F-4D97-AF65-F5344CB8AC3E}">
        <p14:creationId xmlns:p14="http://schemas.microsoft.com/office/powerpoint/2010/main" val="338311902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Managing String Encoding in a Helper </a:t>
            </a:r>
            <a:r>
              <a:rPr lang="en-US" dirty="0" smtClean="0"/>
              <a:t>Method</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MVC Framework makes an effort to protect you from </a:t>
            </a:r>
            <a:r>
              <a:rPr lang="en-US" sz="2000" dirty="0">
                <a:solidFill>
                  <a:srgbClr val="FF0000"/>
                </a:solidFill>
              </a:rPr>
              <a:t>malicious data</a:t>
            </a:r>
            <a:r>
              <a:rPr lang="en-US" sz="2000" dirty="0"/>
              <a:t> by </a:t>
            </a:r>
            <a:r>
              <a:rPr lang="en-US" sz="2000" dirty="0">
                <a:solidFill>
                  <a:srgbClr val="FF0000"/>
                </a:solidFill>
              </a:rPr>
              <a:t>automatically encoding</a:t>
            </a:r>
            <a:r>
              <a:rPr lang="en-US" sz="2000" dirty="0"/>
              <a:t> it so that it can be added to an </a:t>
            </a:r>
            <a:r>
              <a:rPr lang="en-US" sz="2000" dirty="0" smtClean="0"/>
              <a:t>HTML page safely.</a:t>
            </a:r>
          </a:p>
          <a:p>
            <a:pPr marL="461963" indent="-234950">
              <a:buFont typeface="Wingdings" panose="05000000000000000000" pitchFamily="2" charset="2"/>
              <a:buChar char="§"/>
            </a:pPr>
            <a:r>
              <a:rPr lang="en-US" sz="2000" dirty="0" smtClean="0"/>
              <a:t>You </a:t>
            </a:r>
            <a:r>
              <a:rPr lang="en-US" sz="2000" dirty="0"/>
              <a:t>can see an example of this in the Home controller in the example application where I pass a potentially troublesome string to the view as the model object, as shown in </a:t>
            </a:r>
            <a:r>
              <a:rPr lang="en-US" sz="2000" dirty="0">
                <a:solidFill>
                  <a:srgbClr val="FF0000"/>
                </a:solidFill>
              </a:rPr>
              <a:t>Listing 21-7</a:t>
            </a:r>
            <a:r>
              <a:rPr lang="en-US" sz="2000" dirty="0" smtClean="0"/>
              <a:t>.</a:t>
            </a:r>
          </a:p>
          <a:p>
            <a:pPr marL="461963" indent="-234950">
              <a:buFont typeface="Wingdings" panose="05000000000000000000" pitchFamily="2" charset="2"/>
              <a:buChar char="§"/>
            </a:pPr>
            <a:r>
              <a:rPr lang="en-US" sz="2000" dirty="0"/>
              <a:t>The model object contains a valid </a:t>
            </a:r>
            <a:r>
              <a:rPr lang="en-US" sz="2000" dirty="0" smtClean="0"/>
              <a:t>HTML element</a:t>
            </a:r>
            <a:r>
              <a:rPr lang="en-US" sz="2000" dirty="0"/>
              <a:t>, but when the value is rendered by Razor, the following </a:t>
            </a:r>
            <a:r>
              <a:rPr lang="en-US" sz="2000" dirty="0" smtClean="0"/>
              <a:t>HTML is </a:t>
            </a:r>
            <a:r>
              <a:rPr lang="en-US" sz="2000" dirty="0"/>
              <a:t>produced</a:t>
            </a:r>
            <a:r>
              <a:rPr lang="en-US" sz="2000" dirty="0" smtClean="0"/>
              <a:t>:</a:t>
            </a:r>
          </a:p>
          <a:p>
            <a:pPr marL="227013" indent="0">
              <a:buNone/>
            </a:pPr>
            <a:endParaRPr lang="en-US" sz="2000" dirty="0" smtClean="0"/>
          </a:p>
          <a:p>
            <a:pPr marL="227013" indent="0">
              <a:buNone/>
            </a:pPr>
            <a:endParaRPr lang="en-US" sz="2000" dirty="0" smtClean="0"/>
          </a:p>
          <a:p>
            <a:pPr marL="461963" indent="-234950">
              <a:buFont typeface="Wingdings" panose="05000000000000000000" pitchFamily="2" charset="2"/>
              <a:buChar char="§"/>
            </a:pPr>
            <a:r>
              <a:rPr lang="en-US" sz="2000" dirty="0" smtClean="0"/>
              <a:t>This is </a:t>
            </a:r>
            <a:r>
              <a:rPr lang="en-US" sz="2000" dirty="0"/>
              <a:t>a </a:t>
            </a:r>
            <a:r>
              <a:rPr lang="en-US" sz="2000" dirty="0">
                <a:solidFill>
                  <a:srgbClr val="FF0000"/>
                </a:solidFill>
              </a:rPr>
              <a:t>basic security precaution</a:t>
            </a:r>
            <a:r>
              <a:rPr lang="en-US" sz="2000" dirty="0"/>
              <a:t> that prevents data values from being interpreted as valid markup by the </a:t>
            </a:r>
            <a:r>
              <a:rPr lang="en-US" sz="2000" dirty="0" smtClean="0"/>
              <a:t>browser. This </a:t>
            </a:r>
            <a:r>
              <a:rPr lang="en-US" sz="2000" dirty="0"/>
              <a:t>is the foundation for a common form of attack in which malicious users will try to subvert the behavior of an application by trying to add their own </a:t>
            </a:r>
            <a:r>
              <a:rPr lang="en-US" sz="2000" dirty="0" smtClean="0"/>
              <a:t>HTML markup </a:t>
            </a:r>
            <a:r>
              <a:rPr lang="en-US" sz="2000" dirty="0"/>
              <a:t>or JavaScript </a:t>
            </a:r>
            <a:r>
              <a:rPr lang="en-US" sz="2000" dirty="0" smtClean="0"/>
              <a:t>code.</a:t>
            </a:r>
          </a:p>
          <a:p>
            <a:pPr marL="461963" indent="-234950">
              <a:buFont typeface="Wingdings" panose="05000000000000000000" pitchFamily="2" charset="2"/>
              <a:buChar char="§"/>
            </a:pPr>
            <a:r>
              <a:rPr lang="en-US" sz="2000" dirty="0" smtClean="0"/>
              <a:t>Razor </a:t>
            </a:r>
            <a:r>
              <a:rPr lang="en-US" sz="2000" dirty="0"/>
              <a:t>encodes data values automatically when they are used in a view, but helper methods need to be able to generate </a:t>
            </a:r>
            <a:r>
              <a:rPr lang="en-US" sz="2000" dirty="0" smtClean="0"/>
              <a:t>HTML.</a:t>
            </a:r>
          </a:p>
          <a:p>
            <a:pPr marL="461963" indent="-234950">
              <a:buFont typeface="Wingdings" panose="05000000000000000000" pitchFamily="2" charset="2"/>
              <a:buChar char="§"/>
            </a:pPr>
            <a:r>
              <a:rPr lang="en-US" sz="2000" dirty="0" smtClean="0"/>
              <a:t>As a consequence, they are given a higher level of trust by the view engine, and this can require some careful attention.</a:t>
            </a:r>
            <a:endParaRPr lang="en-US" sz="2000" dirty="0"/>
          </a:p>
        </p:txBody>
      </p:sp>
      <p:sp>
        <p:nvSpPr>
          <p:cNvPr id="5" name="Date Placeholder 4"/>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376</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578" y="3068707"/>
            <a:ext cx="4259779" cy="930674"/>
          </a:xfrm>
          <a:prstGeom prst="rect">
            <a:avLst/>
          </a:prstGeom>
          <a:ln>
            <a:solidFill>
              <a:srgbClr val="5B9BD5"/>
            </a:solidFill>
          </a:ln>
        </p:spPr>
      </p:pic>
    </p:spTree>
    <p:extLst>
      <p:ext uri="{BB962C8B-B14F-4D97-AF65-F5344CB8AC3E}">
        <p14:creationId xmlns:p14="http://schemas.microsoft.com/office/powerpoint/2010/main" val="9835241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21-7</a:t>
            </a:r>
            <a:endParaRPr lang="en-US" dirty="0"/>
          </a:p>
        </p:txBody>
      </p:sp>
      <p:sp>
        <p:nvSpPr>
          <p:cNvPr id="4" name="Date Placeholder 3"/>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377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620400" cy="4211274"/>
          </a:xfrm>
          <a:prstGeom prst="rect">
            <a:avLst/>
          </a:prstGeom>
          <a:ln>
            <a:solidFill>
              <a:srgbClr val="5B9BD5"/>
            </a:solidFill>
          </a:ln>
        </p:spPr>
      </p:pic>
    </p:spTree>
    <p:extLst>
      <p:ext uri="{BB962C8B-B14F-4D97-AF65-F5344CB8AC3E}">
        <p14:creationId xmlns:p14="http://schemas.microsoft.com/office/powerpoint/2010/main" val="164181435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Demonstrating the </a:t>
            </a:r>
            <a:r>
              <a:rPr lang="en-US" dirty="0" smtClean="0"/>
              <a:t>Problem</a:t>
            </a:r>
            <a:endParaRPr lang="en-US" dirty="0"/>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Now that you have seen how helper methods work, you might be wondering when you should use them in preference to </a:t>
            </a:r>
            <a:r>
              <a:rPr lang="en-US" sz="2000" dirty="0">
                <a:solidFill>
                  <a:srgbClr val="FF0000"/>
                </a:solidFill>
              </a:rPr>
              <a:t>partial views</a:t>
            </a:r>
            <a:r>
              <a:rPr lang="en-US" sz="2000" dirty="0"/>
              <a:t> or </a:t>
            </a:r>
            <a:r>
              <a:rPr lang="en-US" sz="2000" dirty="0">
                <a:solidFill>
                  <a:srgbClr val="FF0000"/>
                </a:solidFill>
              </a:rPr>
              <a:t>child actions</a:t>
            </a:r>
            <a:r>
              <a:rPr lang="en-US" sz="2000" dirty="0"/>
              <a:t>, especially as there is overlap between what these features are capable </a:t>
            </a:r>
            <a:r>
              <a:rPr lang="en-US" sz="2000" dirty="0" smtClean="0"/>
              <a:t>of.</a:t>
            </a:r>
          </a:p>
          <a:p>
            <a:pPr marL="461963">
              <a:buFont typeface="Wingdings" panose="05000000000000000000" pitchFamily="2" charset="2"/>
              <a:buChar char="§"/>
            </a:pPr>
            <a:r>
              <a:rPr lang="en-US" sz="2000" dirty="0" smtClean="0"/>
              <a:t>I </a:t>
            </a:r>
            <a:r>
              <a:rPr lang="en-US" sz="2000" dirty="0"/>
              <a:t>only use helper methods to reduce the amount of duplication in views, just as I did in this example, and only for the simplest of </a:t>
            </a:r>
            <a:r>
              <a:rPr lang="en-US" sz="2000" dirty="0" smtClean="0"/>
              <a:t>content.</a:t>
            </a:r>
          </a:p>
          <a:p>
            <a:pPr marL="461963">
              <a:buFont typeface="Wingdings" panose="05000000000000000000" pitchFamily="2" charset="2"/>
              <a:buChar char="§"/>
            </a:pPr>
            <a:r>
              <a:rPr lang="en-US" sz="2000" dirty="0" smtClean="0"/>
              <a:t>For </a:t>
            </a:r>
            <a:r>
              <a:rPr lang="en-US" sz="2000" dirty="0"/>
              <a:t>more complex markup and content I use partial views and I use a child action when I need to perform any manipulation of model </a:t>
            </a:r>
            <a:r>
              <a:rPr lang="en-US" sz="2000" dirty="0" smtClean="0"/>
              <a:t>data.</a:t>
            </a:r>
          </a:p>
          <a:p>
            <a:pPr marL="461963">
              <a:buFont typeface="Wingdings" panose="05000000000000000000" pitchFamily="2" charset="2"/>
              <a:buChar char="§"/>
            </a:pPr>
            <a:r>
              <a:rPr lang="en-US" sz="2000" dirty="0" smtClean="0"/>
              <a:t>I </a:t>
            </a:r>
            <a:r>
              <a:rPr lang="en-US" sz="2000" dirty="0"/>
              <a:t>recommend that you follow the same approach and keep your use of helper methods as simple as possible. </a:t>
            </a:r>
            <a:endParaRPr lang="en-US" sz="2000" dirty="0" smtClean="0"/>
          </a:p>
          <a:p>
            <a:pPr marL="461963">
              <a:buFont typeface="Wingdings" panose="05000000000000000000" pitchFamily="2" charset="2"/>
              <a:buChar char="§"/>
            </a:pPr>
            <a:r>
              <a:rPr lang="en-US" sz="2000" dirty="0" smtClean="0"/>
              <a:t>If </a:t>
            </a:r>
            <a:r>
              <a:rPr lang="en-US" sz="2000" dirty="0"/>
              <a:t>my helpers contain more than a handful of C# statements—or more C# statements that </a:t>
            </a:r>
            <a:r>
              <a:rPr lang="en-US" sz="2000" dirty="0" smtClean="0"/>
              <a:t>HTML elements—then </a:t>
            </a:r>
            <a:r>
              <a:rPr lang="en-US" sz="2000" dirty="0"/>
              <a:t>I tend to switch to a child action</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378</a:t>
            </a:fld>
            <a:endParaRPr lang="en-US"/>
          </a:p>
        </p:txBody>
      </p:sp>
    </p:spTree>
    <p:extLst>
      <p:ext uri="{BB962C8B-B14F-4D97-AF65-F5344CB8AC3E}">
        <p14:creationId xmlns:p14="http://schemas.microsoft.com/office/powerpoint/2010/main" val="125988651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Using the Built-In Form Helper Methods</a:t>
            </a:r>
          </a:p>
        </p:txBody>
      </p:sp>
      <p:sp>
        <p:nvSpPr>
          <p:cNvPr id="7" name="Content Placeholder 6"/>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379</a:t>
            </a:fld>
            <a:endParaRPr lang="en-US" dirty="0"/>
          </a:p>
        </p:txBody>
      </p:sp>
    </p:spTree>
    <p:extLst>
      <p:ext uri="{BB962C8B-B14F-4D97-AF65-F5344CB8AC3E}">
        <p14:creationId xmlns:p14="http://schemas.microsoft.com/office/powerpoint/2010/main" val="174690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New in this Edition?</a:t>
            </a:r>
          </a:p>
        </p:txBody>
      </p:sp>
      <p:sp>
        <p:nvSpPr>
          <p:cNvPr id="3" name="Content Placeholder 2"/>
          <p:cNvSpPr>
            <a:spLocks noGrp="1"/>
          </p:cNvSpPr>
          <p:nvPr>
            <p:ph idx="1"/>
          </p:nvPr>
        </p:nvSpPr>
        <p:spPr/>
        <p:txBody>
          <a:bodyPr/>
          <a:lstStyle/>
          <a:p>
            <a:r>
              <a:rPr lang="en-US" dirty="0" smtClean="0"/>
              <a:t>Version </a:t>
            </a:r>
            <a:r>
              <a:rPr lang="en-US" dirty="0"/>
              <a:t>5 of the MVC Framework is a relatively </a:t>
            </a:r>
            <a:r>
              <a:rPr lang="en-US" dirty="0">
                <a:solidFill>
                  <a:srgbClr val="FF0000"/>
                </a:solidFill>
              </a:rPr>
              <a:t>minor upgrade</a:t>
            </a:r>
            <a:r>
              <a:rPr lang="en-US" dirty="0"/>
              <a:t> and a lot of the changes are really to do with the way that ASP.NET projects are created and managed in Visual </a:t>
            </a:r>
            <a:r>
              <a:rPr lang="en-US" dirty="0" smtClean="0"/>
              <a:t>Studio.</a:t>
            </a:r>
          </a:p>
          <a:p>
            <a:pPr lvl="1"/>
            <a:r>
              <a:rPr lang="en-US" dirty="0" smtClean="0">
                <a:solidFill>
                  <a:srgbClr val="FF0000"/>
                </a:solidFill>
              </a:rPr>
              <a:t>Table </a:t>
            </a:r>
            <a:r>
              <a:rPr lang="en-US" dirty="0">
                <a:solidFill>
                  <a:srgbClr val="FF0000"/>
                </a:solidFill>
              </a:rPr>
              <a:t>1-1</a:t>
            </a:r>
            <a:r>
              <a:rPr lang="en-US" dirty="0"/>
              <a:t> briefly describes the new MVC Framework features and details where you can find more information about them in this book</a:t>
            </a:r>
            <a:r>
              <a:rPr lang="en-US" dirty="0" smtClean="0"/>
              <a:t>.</a:t>
            </a:r>
          </a:p>
          <a:p>
            <a:pPr lvl="1"/>
            <a:r>
              <a:rPr lang="en-US" dirty="0">
                <a:solidFill>
                  <a:srgbClr val="FF0000"/>
                </a:solidFill>
              </a:rPr>
              <a:t>ASP.NET version 4.5.1</a:t>
            </a:r>
            <a:r>
              <a:rPr lang="en-US" dirty="0"/>
              <a:t>, on which the </a:t>
            </a:r>
            <a:r>
              <a:rPr lang="en-US" dirty="0">
                <a:solidFill>
                  <a:srgbClr val="FF0000"/>
                </a:solidFill>
              </a:rPr>
              <a:t>MVC </a:t>
            </a:r>
            <a:r>
              <a:rPr lang="en-US" dirty="0" smtClean="0">
                <a:solidFill>
                  <a:srgbClr val="FF0000"/>
                </a:solidFill>
              </a:rPr>
              <a:t>5</a:t>
            </a:r>
            <a:r>
              <a:rPr lang="en-US" dirty="0" smtClean="0"/>
              <a:t> </a:t>
            </a:r>
            <a:r>
              <a:rPr lang="en-US" dirty="0"/>
              <a:t>is built, has been enhanced as </a:t>
            </a:r>
            <a:r>
              <a:rPr lang="en-US" dirty="0" smtClean="0"/>
              <a:t>well.</a:t>
            </a:r>
          </a:p>
          <a:p>
            <a:pPr lvl="2"/>
            <a:r>
              <a:rPr lang="en-US" dirty="0" smtClean="0"/>
              <a:t>The </a:t>
            </a:r>
            <a:r>
              <a:rPr lang="en-US" dirty="0"/>
              <a:t>most important change is the addition of the </a:t>
            </a:r>
            <a:r>
              <a:rPr lang="en-US" dirty="0">
                <a:solidFill>
                  <a:srgbClr val="FF0000"/>
                </a:solidFill>
              </a:rPr>
              <a:t>ASP.NET Identity API</a:t>
            </a:r>
            <a:r>
              <a:rPr lang="en-US" dirty="0"/>
              <a:t>, which replaces the </a:t>
            </a:r>
            <a:r>
              <a:rPr lang="en-US" dirty="0">
                <a:solidFill>
                  <a:srgbClr val="FF0000"/>
                </a:solidFill>
              </a:rPr>
              <a:t>Membership</a:t>
            </a:r>
            <a:r>
              <a:rPr lang="en-US" dirty="0"/>
              <a:t> </a:t>
            </a:r>
            <a:r>
              <a:rPr lang="en-US" dirty="0">
                <a:solidFill>
                  <a:srgbClr val="0070C0"/>
                </a:solidFill>
              </a:rPr>
              <a:t>system</a:t>
            </a:r>
            <a:r>
              <a:rPr lang="en-US" dirty="0"/>
              <a:t> for </a:t>
            </a:r>
            <a:r>
              <a:rPr lang="en-US" dirty="0">
                <a:solidFill>
                  <a:srgbClr val="0070C0"/>
                </a:solidFill>
              </a:rPr>
              <a:t>managing</a:t>
            </a:r>
            <a:r>
              <a:rPr lang="en-US" dirty="0"/>
              <a:t> </a:t>
            </a:r>
            <a:r>
              <a:rPr lang="en-US" dirty="0">
                <a:solidFill>
                  <a:srgbClr val="FF0000"/>
                </a:solidFill>
              </a:rPr>
              <a:t>user </a:t>
            </a:r>
            <a:r>
              <a:rPr lang="en-US" dirty="0" smtClean="0">
                <a:solidFill>
                  <a:srgbClr val="FF0000"/>
                </a:solidFill>
              </a:rPr>
              <a:t>credentials</a:t>
            </a:r>
            <a:r>
              <a:rPr lang="en-US" dirty="0" smtClean="0"/>
              <a:t>.</a:t>
            </a:r>
          </a:p>
          <a:p>
            <a:pPr lvl="2"/>
            <a:r>
              <a:rPr lang="en-US" dirty="0" smtClean="0"/>
              <a:t>I </a:t>
            </a:r>
            <a:r>
              <a:rPr lang="en-US" dirty="0"/>
              <a:t>don’t cover ASP.NET Identity in this book, although I do explain how authentication and authorization are applied to MVC Framework applications through the use of features like filters</a:t>
            </a:r>
            <a:r>
              <a:rPr lang="en-US" dirty="0" smtClean="0"/>
              <a:t>.</a:t>
            </a:r>
          </a:p>
          <a:p>
            <a:pPr lvl="1"/>
            <a:r>
              <a:rPr lang="en-US" dirty="0"/>
              <a:t>A new edition is a chance to go beyond writing about new features and I have made some other changes for this </a:t>
            </a:r>
            <a:r>
              <a:rPr lang="en-US" dirty="0" smtClean="0"/>
              <a:t>book.</a:t>
            </a:r>
          </a:p>
          <a:p>
            <a:pPr lvl="2"/>
            <a:r>
              <a:rPr lang="en-US" dirty="0" smtClean="0"/>
              <a:t>I </a:t>
            </a:r>
            <a:r>
              <a:rPr lang="en-US" dirty="0"/>
              <a:t>have expanded the SportsStore example to show the basics of </a:t>
            </a:r>
            <a:r>
              <a:rPr lang="en-US" dirty="0">
                <a:solidFill>
                  <a:srgbClr val="FF0000"/>
                </a:solidFill>
              </a:rPr>
              <a:t>responsive</a:t>
            </a:r>
            <a:r>
              <a:rPr lang="en-US" dirty="0"/>
              <a:t> and </a:t>
            </a:r>
            <a:r>
              <a:rPr lang="en-US" dirty="0">
                <a:solidFill>
                  <a:srgbClr val="FF0000"/>
                </a:solidFill>
              </a:rPr>
              <a:t>mobile</a:t>
            </a:r>
            <a:r>
              <a:rPr lang="en-US" dirty="0"/>
              <a:t> web application development, I added quick references to the start of all the in-depth chapters so you can find easily specific examples, and I added a chapter that shows how one of the open source libraries that Microsoft has embraced—</a:t>
            </a:r>
            <a:r>
              <a:rPr lang="en-US" dirty="0">
                <a:solidFill>
                  <a:srgbClr val="FF0000"/>
                </a:solidFill>
              </a:rPr>
              <a:t>Knockout</a:t>
            </a:r>
            <a:r>
              <a:rPr lang="en-US" dirty="0"/>
              <a:t>—can be combined with the </a:t>
            </a:r>
            <a:r>
              <a:rPr lang="en-US" dirty="0">
                <a:solidFill>
                  <a:srgbClr val="FF0000"/>
                </a:solidFill>
              </a:rPr>
              <a:t>Web API</a:t>
            </a:r>
            <a:r>
              <a:rPr lang="en-US" dirty="0"/>
              <a:t> feature to create Single-Page Applications (</a:t>
            </a:r>
            <a:r>
              <a:rPr lang="en-US" dirty="0">
                <a:solidFill>
                  <a:srgbClr val="FF0000"/>
                </a:solidFill>
              </a:rPr>
              <a:t>SPAs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a:t>
            </a:fld>
            <a:endParaRPr lang="en-US" dirty="0"/>
          </a:p>
        </p:txBody>
      </p:sp>
    </p:spTree>
    <p:extLst>
      <p:ext uri="{BB962C8B-B14F-4D97-AF65-F5344CB8AC3E}">
        <p14:creationId xmlns:p14="http://schemas.microsoft.com/office/powerpoint/2010/main" val="234514017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Templated Helper Methods</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380</a:t>
            </a:fld>
            <a:endParaRPr lang="en-US"/>
          </a:p>
        </p:txBody>
      </p:sp>
      <p:sp>
        <p:nvSpPr>
          <p:cNvPr id="9" name="Text Placeholder 8"/>
          <p:cNvSpPr>
            <a:spLocks noGrp="1"/>
          </p:cNvSpPr>
          <p:nvPr>
            <p:ph type="body" sz="quarter" idx="16"/>
          </p:nvPr>
        </p:nvSpPr>
        <p:spPr/>
        <p:txBody>
          <a:bodyPr/>
          <a:lstStyle/>
          <a:p>
            <a:r>
              <a:rPr lang="en-US" dirty="0" smtClean="0"/>
              <a:t>22</a:t>
            </a:r>
            <a:endParaRPr lang="en-US" dirty="0"/>
          </a:p>
        </p:txBody>
      </p:sp>
      <p:pic>
        <p:nvPicPr>
          <p:cNvPr id="2" name="Picture 1"/>
          <p:cNvPicPr>
            <a:picLocks noChangeAspect="1"/>
          </p:cNvPicPr>
          <p:nvPr/>
        </p:nvPicPr>
        <p:blipFill>
          <a:blip r:embed="rId2"/>
          <a:stretch>
            <a:fillRect/>
          </a:stretch>
        </p:blipFill>
        <p:spPr>
          <a:xfrm>
            <a:off x="8115300" y="5078996"/>
            <a:ext cx="3743325" cy="1428750"/>
          </a:xfrm>
          <a:prstGeom prst="rect">
            <a:avLst/>
          </a:prstGeom>
          <a:ln>
            <a:solidFill>
              <a:schemeClr val="accent1"/>
            </a:solidFill>
          </a:ln>
        </p:spPr>
      </p:pic>
    </p:spTree>
    <p:extLst>
      <p:ext uri="{BB962C8B-B14F-4D97-AF65-F5344CB8AC3E}">
        <p14:creationId xmlns:p14="http://schemas.microsoft.com/office/powerpoint/2010/main" val="1674246387"/>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381</a:t>
            </a:fld>
            <a:endParaRPr lang="en-US" dirty="0"/>
          </a:p>
        </p:txBody>
      </p:sp>
    </p:spTree>
    <p:extLst>
      <p:ext uri="{BB962C8B-B14F-4D97-AF65-F5344CB8AC3E}">
        <p14:creationId xmlns:p14="http://schemas.microsoft.com/office/powerpoint/2010/main" val="162929768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URL &amp; AJAX Helper Methods</a:t>
            </a:r>
          </a:p>
        </p:txBody>
      </p:sp>
      <p:sp>
        <p:nvSpPr>
          <p:cNvPr id="3" name="Date Placeholder 2"/>
          <p:cNvSpPr>
            <a:spLocks noGrp="1"/>
          </p:cNvSpPr>
          <p:nvPr>
            <p:ph type="dt" sz="half" idx="2"/>
          </p:nvPr>
        </p:nvSpPr>
        <p:spPr>
          <a:prstGeom prst="rect">
            <a:avLst/>
          </a:prstGeom>
        </p:spPr>
        <p:txBody>
          <a:bodyPr/>
          <a:lstStyle/>
          <a:p>
            <a:r>
              <a:rPr lang="en-US" smtClean="0"/>
              <a:t>2 Jan 2018</a:t>
            </a:r>
            <a:endParaRPr lang="en-US"/>
          </a:p>
        </p:txBody>
      </p:sp>
      <p:sp>
        <p:nvSpPr>
          <p:cNvPr id="4" name="Slide Number Placeholder 3"/>
          <p:cNvSpPr>
            <a:spLocks noGrp="1"/>
          </p:cNvSpPr>
          <p:nvPr>
            <p:ph type="sldNum" sz="quarter" idx="4"/>
          </p:nvPr>
        </p:nvSpPr>
        <p:spPr>
          <a:prstGeom prst="rect">
            <a:avLst/>
          </a:prstGeom>
        </p:spPr>
        <p:txBody>
          <a:bodyPr/>
          <a:lstStyle/>
          <a:p>
            <a:fld id="{062D6987-FB6D-4DB8-81B8-AD0F35E3BB5F}" type="slidenum">
              <a:rPr lang="en-US" smtClean="0"/>
              <a:t>382</a:t>
            </a:fld>
            <a:endParaRPr lang="en-US"/>
          </a:p>
        </p:txBody>
      </p:sp>
      <p:sp>
        <p:nvSpPr>
          <p:cNvPr id="7" name="Text Placeholder 6"/>
          <p:cNvSpPr>
            <a:spLocks noGrp="1"/>
          </p:cNvSpPr>
          <p:nvPr>
            <p:ph type="body" sz="quarter" idx="16"/>
          </p:nvPr>
        </p:nvSpPr>
        <p:spPr/>
        <p:txBody>
          <a:bodyPr/>
          <a:lstStyle/>
          <a:p>
            <a:r>
              <a:rPr lang="en-US" dirty="0" smtClean="0"/>
              <a:t>23</a:t>
            </a:r>
            <a:endParaRPr lang="en-US" dirty="0"/>
          </a:p>
        </p:txBody>
      </p:sp>
      <p:pic>
        <p:nvPicPr>
          <p:cNvPr id="2" name="Picture 1"/>
          <p:cNvPicPr>
            <a:picLocks noChangeAspect="1"/>
          </p:cNvPicPr>
          <p:nvPr/>
        </p:nvPicPr>
        <p:blipFill>
          <a:blip r:embed="rId2"/>
          <a:stretch>
            <a:fillRect/>
          </a:stretch>
        </p:blipFill>
        <p:spPr>
          <a:xfrm>
            <a:off x="8696325" y="3821696"/>
            <a:ext cx="3162300" cy="2686050"/>
          </a:xfrm>
          <a:prstGeom prst="rect">
            <a:avLst/>
          </a:prstGeom>
          <a:ln>
            <a:solidFill>
              <a:schemeClr val="accent1"/>
            </a:solidFill>
          </a:ln>
        </p:spPr>
      </p:pic>
    </p:spTree>
    <p:extLst>
      <p:ext uri="{BB962C8B-B14F-4D97-AF65-F5344CB8AC3E}">
        <p14:creationId xmlns:p14="http://schemas.microsoft.com/office/powerpoint/2010/main" val="996975581"/>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383</a:t>
            </a:fld>
            <a:endParaRPr lang="en-US" dirty="0"/>
          </a:p>
        </p:txBody>
      </p:sp>
    </p:spTree>
    <p:extLst>
      <p:ext uri="{BB962C8B-B14F-4D97-AF65-F5344CB8AC3E}">
        <p14:creationId xmlns:p14="http://schemas.microsoft.com/office/powerpoint/2010/main" val="26389446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05850" y="4736096"/>
            <a:ext cx="3152775" cy="1771650"/>
          </a:xfrm>
          <a:prstGeom prst="rect">
            <a:avLst/>
          </a:prstGeom>
          <a:ln>
            <a:solidFill>
              <a:srgbClr val="5B9BD5"/>
            </a:solidFill>
          </a:ln>
        </p:spPr>
      </p:pic>
      <p:sp>
        <p:nvSpPr>
          <p:cNvPr id="9" name="Text Placeholder 8"/>
          <p:cNvSpPr>
            <a:spLocks noGrp="1"/>
          </p:cNvSpPr>
          <p:nvPr>
            <p:ph type="body" sz="quarter" idx="13"/>
          </p:nvPr>
        </p:nvSpPr>
        <p:spPr/>
        <p:txBody>
          <a:bodyPr/>
          <a:lstStyle/>
          <a:p>
            <a:r>
              <a:rPr lang="en-US" dirty="0"/>
              <a:t>Model Binding</a:t>
            </a:r>
          </a:p>
        </p:txBody>
      </p:sp>
      <p:sp>
        <p:nvSpPr>
          <p:cNvPr id="4" name="Date Placeholder 3"/>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384</a:t>
            </a:fld>
            <a:endParaRPr lang="en-US"/>
          </a:p>
        </p:txBody>
      </p:sp>
      <p:sp>
        <p:nvSpPr>
          <p:cNvPr id="10" name="Text Placeholder 9"/>
          <p:cNvSpPr>
            <a:spLocks noGrp="1"/>
          </p:cNvSpPr>
          <p:nvPr>
            <p:ph type="body" sz="quarter" idx="16"/>
          </p:nvPr>
        </p:nvSpPr>
        <p:spPr/>
        <p:txBody>
          <a:bodyPr/>
          <a:lstStyle/>
          <a:p>
            <a:r>
              <a:rPr lang="en-US" dirty="0" smtClean="0"/>
              <a:t>24</a:t>
            </a:r>
            <a:endParaRPr lang="en-US" dirty="0"/>
          </a:p>
        </p:txBody>
      </p:sp>
    </p:spTree>
    <p:extLst>
      <p:ext uri="{BB962C8B-B14F-4D97-AF65-F5344CB8AC3E}">
        <p14:creationId xmlns:p14="http://schemas.microsoft.com/office/powerpoint/2010/main" val="327765690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Model binding is the process of creating </a:t>
            </a:r>
            <a:r>
              <a:rPr lang="en-US" sz="2000" dirty="0">
                <a:solidFill>
                  <a:srgbClr val="FF0000"/>
                </a:solidFill>
              </a:rPr>
              <a:t>.NET objects</a:t>
            </a:r>
            <a:r>
              <a:rPr lang="en-US" sz="2000" dirty="0"/>
              <a:t> using the data sent by the browser in an HTTP </a:t>
            </a:r>
            <a:r>
              <a:rPr lang="en-US" sz="2000" dirty="0" smtClean="0"/>
              <a:t>request.</a:t>
            </a:r>
          </a:p>
          <a:p>
            <a:pPr marL="461963">
              <a:buFont typeface="Wingdings" panose="05000000000000000000" pitchFamily="2" charset="2"/>
              <a:buChar char="§"/>
            </a:pPr>
            <a:r>
              <a:rPr lang="en-US" sz="2000" dirty="0" smtClean="0"/>
              <a:t>I have been relying </a:t>
            </a:r>
            <a:r>
              <a:rPr lang="en-US" sz="2000" dirty="0"/>
              <a:t>on the </a:t>
            </a:r>
            <a:r>
              <a:rPr lang="en-US" sz="2000" dirty="0">
                <a:solidFill>
                  <a:srgbClr val="FF0000"/>
                </a:solidFill>
              </a:rPr>
              <a:t>model binding process</a:t>
            </a:r>
            <a:r>
              <a:rPr lang="en-US" sz="2000" dirty="0"/>
              <a:t> each time </a:t>
            </a:r>
            <a:r>
              <a:rPr lang="en-US" sz="2000" dirty="0" smtClean="0"/>
              <a:t>we define </a:t>
            </a:r>
            <a:r>
              <a:rPr lang="en-US" sz="2000" dirty="0"/>
              <a:t>an </a:t>
            </a:r>
            <a:r>
              <a:rPr lang="en-US" sz="2000" dirty="0">
                <a:solidFill>
                  <a:srgbClr val="FF0000"/>
                </a:solidFill>
              </a:rPr>
              <a:t>action method</a:t>
            </a:r>
            <a:r>
              <a:rPr lang="en-US" sz="2000" dirty="0">
                <a:solidFill>
                  <a:srgbClr val="0070C0"/>
                </a:solidFill>
              </a:rPr>
              <a:t> that takes a </a:t>
            </a:r>
            <a:r>
              <a:rPr lang="en-US" sz="2000" dirty="0" smtClean="0">
                <a:solidFill>
                  <a:srgbClr val="FF0000"/>
                </a:solidFill>
              </a:rPr>
              <a:t>parameter</a:t>
            </a:r>
            <a:r>
              <a:rPr lang="en-US" sz="2000" dirty="0" smtClean="0"/>
              <a:t>.</a:t>
            </a:r>
          </a:p>
          <a:p>
            <a:pPr marL="461963">
              <a:buFont typeface="Wingdings" panose="05000000000000000000" pitchFamily="2" charset="2"/>
              <a:buChar char="§"/>
            </a:pPr>
            <a:r>
              <a:rPr lang="en-US" sz="2000" dirty="0" smtClean="0"/>
              <a:t>The </a:t>
            </a:r>
            <a:r>
              <a:rPr lang="en-US" sz="2000" dirty="0"/>
              <a:t>parameter objects are created through model binding from the data in the request</a:t>
            </a:r>
            <a:r>
              <a:rPr lang="en-US" sz="2000" dirty="0" smtClean="0"/>
              <a:t>.</a:t>
            </a:r>
          </a:p>
          <a:p>
            <a:pPr marL="461963">
              <a:buFont typeface="Wingdings" panose="05000000000000000000" pitchFamily="2" charset="2"/>
              <a:buChar char="§"/>
            </a:pPr>
            <a:r>
              <a:rPr lang="en-US" sz="2000" dirty="0"/>
              <a:t>In this chapter, I’ll show you how the model binding system works and demonstrate the techniques required to customize it for advanced </a:t>
            </a:r>
            <a:r>
              <a:rPr lang="en-US" sz="2000" dirty="0" smtClean="0"/>
              <a:t>use.</a:t>
            </a:r>
          </a:p>
          <a:p>
            <a:pPr marL="461963">
              <a:buFont typeface="Wingdings" panose="05000000000000000000" pitchFamily="2" charset="2"/>
              <a:buChar char="§"/>
            </a:pPr>
            <a:r>
              <a:rPr lang="en-US" sz="2000" dirty="0" smtClean="0">
                <a:solidFill>
                  <a:srgbClr val="FF0000"/>
                </a:solidFill>
              </a:rPr>
              <a:t>Table </a:t>
            </a:r>
            <a:r>
              <a:rPr lang="en-US" sz="2000" dirty="0">
                <a:solidFill>
                  <a:srgbClr val="FF0000"/>
                </a:solidFill>
              </a:rPr>
              <a:t>24-1</a:t>
            </a:r>
            <a:r>
              <a:rPr lang="en-US" sz="2000" dirty="0"/>
              <a:t> provides the summary for this chapter</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385</a:t>
            </a:fld>
            <a:endParaRPr lang="en-US"/>
          </a:p>
        </p:txBody>
      </p:sp>
    </p:spTree>
    <p:extLst>
      <p:ext uri="{BB962C8B-B14F-4D97-AF65-F5344CB8AC3E}">
        <p14:creationId xmlns:p14="http://schemas.microsoft.com/office/powerpoint/2010/main" val="418471238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24-1</a:t>
            </a:r>
            <a:endParaRPr lang="en-US" dirty="0"/>
          </a:p>
        </p:txBody>
      </p:sp>
      <p:sp>
        <p:nvSpPr>
          <p:cNvPr id="6" name="Content Placeholder 5"/>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386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299896"/>
            <a:ext cx="7403189" cy="4139742"/>
          </a:xfrm>
          <a:prstGeom prst="rect">
            <a:avLst/>
          </a:prstGeom>
          <a:ln>
            <a:solidFill>
              <a:srgbClr val="5B9BD5"/>
            </a:solidFill>
          </a:ln>
        </p:spPr>
      </p:pic>
    </p:spTree>
    <p:extLst>
      <p:ext uri="{BB962C8B-B14F-4D97-AF65-F5344CB8AC3E}">
        <p14:creationId xmlns:p14="http://schemas.microsoft.com/office/powerpoint/2010/main" val="28021606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Preparing the Example Project</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I have created </a:t>
            </a:r>
            <a:r>
              <a:rPr lang="en-US" sz="2000" dirty="0"/>
              <a:t>a new Visual Studio project called </a:t>
            </a:r>
            <a:r>
              <a:rPr lang="en-US" sz="2000" dirty="0">
                <a:solidFill>
                  <a:srgbClr val="FF0000"/>
                </a:solidFill>
              </a:rPr>
              <a:t>MvcModels</a:t>
            </a:r>
            <a:r>
              <a:rPr lang="en-US" sz="2000" dirty="0"/>
              <a:t> using the Empty template option and checking the option to include the core MVC folders and </a:t>
            </a:r>
            <a:r>
              <a:rPr lang="en-US" sz="2000" dirty="0" smtClean="0"/>
              <a:t>references.</a:t>
            </a:r>
          </a:p>
          <a:p>
            <a:pPr marL="461963">
              <a:buFont typeface="Wingdings" panose="05000000000000000000" pitchFamily="2" charset="2"/>
              <a:buChar char="§"/>
            </a:pPr>
            <a:r>
              <a:rPr lang="en-US" sz="2000" dirty="0" smtClean="0"/>
              <a:t>Create </a:t>
            </a:r>
            <a:r>
              <a:rPr lang="en-US" sz="2000" dirty="0"/>
              <a:t>a new class file called </a:t>
            </a:r>
            <a:r>
              <a:rPr lang="en-US" sz="2000" dirty="0">
                <a:solidFill>
                  <a:srgbClr val="FF0000"/>
                </a:solidFill>
              </a:rPr>
              <a:t>Person.cs</a:t>
            </a:r>
            <a:r>
              <a:rPr lang="en-US" sz="2000" dirty="0"/>
              <a:t> in the Models folder and ensure that the contents match </a:t>
            </a:r>
            <a:r>
              <a:rPr lang="en-US" sz="2000" dirty="0">
                <a:solidFill>
                  <a:srgbClr val="FF0000"/>
                </a:solidFill>
              </a:rPr>
              <a:t>Listing 24-1</a:t>
            </a:r>
            <a:r>
              <a:rPr lang="en-US" sz="2000" dirty="0" smtClean="0"/>
              <a:t>.</a:t>
            </a:r>
          </a:p>
          <a:p>
            <a:pPr marL="461963">
              <a:buFont typeface="Wingdings" panose="05000000000000000000" pitchFamily="2" charset="2"/>
              <a:buChar char="§"/>
            </a:pPr>
            <a:r>
              <a:rPr lang="en-US" sz="2000" dirty="0" smtClean="0"/>
              <a:t>Define </a:t>
            </a:r>
            <a:r>
              <a:rPr lang="en-US" sz="2000" dirty="0"/>
              <a:t>a </a:t>
            </a:r>
            <a:r>
              <a:rPr lang="en-US" sz="2000" dirty="0" smtClean="0"/>
              <a:t>Controller with the name HomeController</a:t>
            </a:r>
            <a:r>
              <a:rPr lang="en-US" sz="2000" dirty="0"/>
              <a:t>, as shown in </a:t>
            </a:r>
            <a:r>
              <a:rPr lang="en-US" sz="2000" dirty="0">
                <a:solidFill>
                  <a:srgbClr val="FF0000"/>
                </a:solidFill>
              </a:rPr>
              <a:t>Listing 24-2</a:t>
            </a:r>
            <a:r>
              <a:rPr lang="en-US" sz="2000" dirty="0"/>
              <a:t>.</a:t>
            </a:r>
          </a:p>
          <a:p>
            <a:pPr marL="461963">
              <a:buFont typeface="Wingdings" panose="05000000000000000000" pitchFamily="2" charset="2"/>
              <a:buChar char="§"/>
            </a:pPr>
            <a:r>
              <a:rPr lang="en-US" sz="2000" dirty="0" smtClean="0"/>
              <a:t>Create </a:t>
            </a:r>
            <a:r>
              <a:rPr lang="en-US" sz="2000" dirty="0"/>
              <a:t>a </a:t>
            </a:r>
            <a:r>
              <a:rPr lang="en-US" sz="2000" dirty="0" smtClean="0"/>
              <a:t>View </a:t>
            </a:r>
            <a:r>
              <a:rPr lang="en-US" sz="2000" dirty="0"/>
              <a:t>file called /Views/Home/Index.cshtml to support the action </a:t>
            </a:r>
            <a:r>
              <a:rPr lang="en-US" sz="2000" dirty="0" smtClean="0"/>
              <a:t>method, the contents match </a:t>
            </a:r>
            <a:r>
              <a:rPr lang="en-US" sz="2000" dirty="0">
                <a:solidFill>
                  <a:srgbClr val="FF0000"/>
                </a:solidFill>
              </a:rPr>
              <a:t>Listing 24-3</a:t>
            </a:r>
            <a:r>
              <a:rPr lang="en-US" sz="2000" dirty="0"/>
              <a:t>.</a:t>
            </a:r>
          </a:p>
          <a:p>
            <a:pPr marL="461963">
              <a:buFont typeface="Wingdings" panose="05000000000000000000" pitchFamily="2" charset="2"/>
              <a:buChar char="§"/>
            </a:pPr>
            <a:r>
              <a:rPr lang="en-US" sz="2000" dirty="0"/>
              <a:t>Finally, </a:t>
            </a:r>
            <a:r>
              <a:rPr lang="en-US" sz="2000" dirty="0" smtClean="0"/>
              <a:t>create </a:t>
            </a:r>
            <a:r>
              <a:rPr lang="en-US" sz="2000" dirty="0"/>
              <a:t>the Views/Shared folder and added a layout called </a:t>
            </a:r>
            <a:r>
              <a:rPr lang="en-US" sz="2000" dirty="0">
                <a:solidFill>
                  <a:srgbClr val="FF0000"/>
                </a:solidFill>
              </a:rPr>
              <a:t>_Layout.cshtml</a:t>
            </a:r>
            <a:r>
              <a:rPr lang="en-US" sz="2000" dirty="0"/>
              <a:t> to it, the contents of which can be seen in </a:t>
            </a:r>
            <a:r>
              <a:rPr lang="en-US" sz="2000" dirty="0">
                <a:solidFill>
                  <a:srgbClr val="FF0000"/>
                </a:solidFill>
              </a:rPr>
              <a:t>Listing 24-4</a:t>
            </a:r>
            <a:r>
              <a:rPr lang="en-US" sz="2000" dirty="0"/>
              <a:t>.</a:t>
            </a:r>
          </a:p>
          <a:p>
            <a:pPr marL="461963">
              <a:buFont typeface="Wingdings" panose="05000000000000000000" pitchFamily="2" charset="2"/>
              <a:buChar char="§"/>
            </a:pP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387</a:t>
            </a:fld>
            <a:endParaRPr lang="en-US"/>
          </a:p>
        </p:txBody>
      </p:sp>
    </p:spTree>
    <p:extLst>
      <p:ext uri="{BB962C8B-B14F-4D97-AF65-F5344CB8AC3E}">
        <p14:creationId xmlns:p14="http://schemas.microsoft.com/office/powerpoint/2010/main" val="28636816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Person.cs : Listing 24-1</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388</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2" y="1312370"/>
            <a:ext cx="11272192" cy="3436575"/>
          </a:xfrm>
          <a:prstGeom prst="rect">
            <a:avLst/>
          </a:prstGeom>
          <a:ln>
            <a:solidFill>
              <a:srgbClr val="5B9BD5"/>
            </a:solidFill>
          </a:ln>
        </p:spPr>
      </p:pic>
    </p:spTree>
    <p:extLst>
      <p:ext uri="{BB962C8B-B14F-4D97-AF65-F5344CB8AC3E}">
        <p14:creationId xmlns:p14="http://schemas.microsoft.com/office/powerpoint/2010/main" val="18754164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24-2</a:t>
            </a:r>
            <a:endParaRPr lang="en-US" dirty="0"/>
          </a:p>
        </p:txBody>
      </p:sp>
      <p:sp>
        <p:nvSpPr>
          <p:cNvPr id="6" name="Content Placeholder 5"/>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389</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294271"/>
            <a:ext cx="9308627" cy="5022640"/>
          </a:xfrm>
          <a:prstGeom prst="rect">
            <a:avLst/>
          </a:prstGeom>
          <a:ln>
            <a:solidFill>
              <a:srgbClr val="5B9BD5"/>
            </a:solidFill>
          </a:ln>
        </p:spPr>
      </p:pic>
    </p:spTree>
    <p:extLst>
      <p:ext uri="{BB962C8B-B14F-4D97-AF65-F5344CB8AC3E}">
        <p14:creationId xmlns:p14="http://schemas.microsoft.com/office/powerpoint/2010/main" val="1706118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1-1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92265"/>
            <a:ext cx="8824096" cy="2405373"/>
          </a:xfrm>
          <a:prstGeom prst="rect">
            <a:avLst/>
          </a:prstGeom>
          <a:ln>
            <a:solidFill>
              <a:schemeClr val="accent1"/>
            </a:solidFill>
          </a:ln>
        </p:spPr>
      </p:pic>
    </p:spTree>
    <p:extLst>
      <p:ext uri="{BB962C8B-B14F-4D97-AF65-F5344CB8AC3E}">
        <p14:creationId xmlns:p14="http://schemas.microsoft.com/office/powerpoint/2010/main" val="10509258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24-3</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390</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353660"/>
            <a:ext cx="8773007" cy="2421386"/>
          </a:xfrm>
          <a:prstGeom prst="rect">
            <a:avLst/>
          </a:prstGeom>
          <a:ln>
            <a:solidFill>
              <a:srgbClr val="5B9BD5"/>
            </a:solidFill>
          </a:ln>
        </p:spPr>
      </p:pic>
    </p:spTree>
    <p:extLst>
      <p:ext uri="{BB962C8B-B14F-4D97-AF65-F5344CB8AC3E}">
        <p14:creationId xmlns:p14="http://schemas.microsoft.com/office/powerpoint/2010/main" val="22357411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Listing 24-4</a:t>
            </a:r>
            <a:endParaRPr lang="en-US" dirty="0"/>
          </a:p>
        </p:txBody>
      </p:sp>
      <p:sp>
        <p:nvSpPr>
          <p:cNvPr id="6" name="Content Placeholder 5"/>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4" name="Slide Number Placeholder 3"/>
          <p:cNvSpPr>
            <a:spLocks noGrp="1"/>
          </p:cNvSpPr>
          <p:nvPr>
            <p:ph type="sldNum" sz="quarter" idx="4294967295"/>
          </p:nvPr>
        </p:nvSpPr>
        <p:spPr>
          <a:xfrm>
            <a:off x="9448800" y="6538913"/>
            <a:ext cx="2743200" cy="254000"/>
          </a:xfrm>
        </p:spPr>
        <p:txBody>
          <a:bodyPr/>
          <a:lstStyle/>
          <a:p>
            <a:fld id="{062D6987-FB6D-4DB8-81B8-AD0F35E3BB5F}" type="slidenum">
              <a:rPr lang="en-US" smtClean="0"/>
              <a:t>391</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0" y="1278386"/>
            <a:ext cx="7655953" cy="4526796"/>
          </a:xfrm>
          <a:prstGeom prst="rect">
            <a:avLst/>
          </a:prstGeom>
          <a:ln>
            <a:solidFill>
              <a:srgbClr val="5B9BD5"/>
            </a:solidFill>
          </a:ln>
        </p:spPr>
      </p:pic>
    </p:spTree>
    <p:extLst>
      <p:ext uri="{BB962C8B-B14F-4D97-AF65-F5344CB8AC3E}">
        <p14:creationId xmlns:p14="http://schemas.microsoft.com/office/powerpoint/2010/main" val="14434207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Understanding Model Binding</a:t>
            </a:r>
            <a:endParaRPr lang="en-US" dirty="0">
              <a:solidFill>
                <a:schemeClr val="bg1"/>
              </a:solidFill>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Model binding is an elegant bridge between the </a:t>
            </a:r>
            <a:r>
              <a:rPr lang="en-US" sz="2000" dirty="0">
                <a:solidFill>
                  <a:srgbClr val="FF0000"/>
                </a:solidFill>
              </a:rPr>
              <a:t>HTTP request</a:t>
            </a:r>
            <a:r>
              <a:rPr lang="en-US" sz="2000" dirty="0"/>
              <a:t> and the </a:t>
            </a:r>
            <a:r>
              <a:rPr lang="en-US" sz="2000" dirty="0">
                <a:solidFill>
                  <a:srgbClr val="FF0000"/>
                </a:solidFill>
              </a:rPr>
              <a:t>C# methods</a:t>
            </a:r>
            <a:r>
              <a:rPr lang="en-US" sz="2000" dirty="0"/>
              <a:t> that define </a:t>
            </a:r>
            <a:r>
              <a:rPr lang="en-US" sz="2000" dirty="0" smtClean="0">
                <a:solidFill>
                  <a:srgbClr val="FF0000"/>
                </a:solidFill>
              </a:rPr>
              <a:t>actions</a:t>
            </a:r>
            <a:r>
              <a:rPr lang="en-US" sz="2000" dirty="0" smtClean="0"/>
              <a:t>.</a:t>
            </a:r>
          </a:p>
          <a:p>
            <a:pPr marL="461963">
              <a:buFont typeface="Wingdings" panose="05000000000000000000" pitchFamily="2" charset="2"/>
              <a:buChar char="§"/>
            </a:pPr>
            <a:r>
              <a:rPr lang="en-US" sz="2000" dirty="0" smtClean="0"/>
              <a:t>Most </a:t>
            </a:r>
            <a:r>
              <a:rPr lang="en-US" sz="2000" dirty="0"/>
              <a:t>MVC Framework applications rely on </a:t>
            </a:r>
            <a:r>
              <a:rPr lang="en-US" sz="2000" dirty="0" smtClean="0"/>
              <a:t>model </a:t>
            </a:r>
            <a:r>
              <a:rPr lang="en-US" sz="2000" dirty="0"/>
              <a:t>binding to some </a:t>
            </a:r>
            <a:r>
              <a:rPr lang="en-US" sz="2000" dirty="0" smtClean="0"/>
              <a:t>extent.</a:t>
            </a:r>
          </a:p>
          <a:p>
            <a:pPr marL="461963">
              <a:buFont typeface="Wingdings" panose="05000000000000000000" pitchFamily="2" charset="2"/>
              <a:buChar char="§"/>
            </a:pPr>
            <a:r>
              <a:rPr lang="en-US" sz="2000" dirty="0"/>
              <a:t>To see model binding at work, start the application and navigate to /</a:t>
            </a:r>
            <a:r>
              <a:rPr lang="en-US" sz="2000" dirty="0" smtClean="0"/>
              <a:t>Home/Index/1.</a:t>
            </a:r>
          </a:p>
          <a:p>
            <a:pPr marL="461963">
              <a:buFont typeface="Wingdings" panose="05000000000000000000" pitchFamily="2" charset="2"/>
              <a:buChar char="§"/>
            </a:pPr>
            <a:r>
              <a:rPr lang="en-US" sz="2000" dirty="0" smtClean="0"/>
              <a:t>The </a:t>
            </a:r>
            <a:r>
              <a:rPr lang="en-US" sz="2000" dirty="0"/>
              <a:t>result is illustrated in </a:t>
            </a:r>
            <a:r>
              <a:rPr lang="en-US" sz="2000" dirty="0">
                <a:solidFill>
                  <a:srgbClr val="FF0000"/>
                </a:solidFill>
              </a:rPr>
              <a:t>Figure 24-1</a:t>
            </a:r>
            <a:r>
              <a:rPr lang="en-US" sz="2000" dirty="0"/>
              <a:t>.</a:t>
            </a:r>
          </a:p>
          <a:p>
            <a:pPr marL="461963">
              <a:buFont typeface="Wingdings" panose="05000000000000000000" pitchFamily="2" charset="2"/>
              <a:buChar char="§"/>
            </a:pPr>
            <a:r>
              <a:rPr lang="en-US" sz="2000" dirty="0"/>
              <a:t>The </a:t>
            </a:r>
            <a:r>
              <a:rPr lang="en-US" sz="2000" dirty="0" smtClean="0"/>
              <a:t>URL contained </a:t>
            </a:r>
            <a:r>
              <a:rPr lang="en-US" sz="2000" dirty="0"/>
              <a:t>the value of the PersonId property of the Person object I wanted to view, like this:</a:t>
            </a:r>
          </a:p>
          <a:p>
            <a:pPr marL="233363" indent="0">
              <a:buNone/>
            </a:pPr>
            <a:r>
              <a:rPr lang="en-US" sz="2000" dirty="0"/>
              <a:t>		/Home/Index/1</a:t>
            </a:r>
          </a:p>
          <a:p>
            <a:pPr marL="461963">
              <a:buFont typeface="Wingdings" panose="05000000000000000000" pitchFamily="2" charset="2"/>
              <a:buChar char="§"/>
            </a:pPr>
            <a:r>
              <a:rPr lang="en-US" sz="2000" dirty="0"/>
              <a:t>The MVC Framework translated that part of the </a:t>
            </a:r>
            <a:r>
              <a:rPr lang="en-US" sz="2000" dirty="0" smtClean="0"/>
              <a:t>URL and </a:t>
            </a:r>
            <a:r>
              <a:rPr lang="en-US" sz="2000" dirty="0"/>
              <a:t>used it as the argument when it called on the Index method in the Home controller class to service the request:</a:t>
            </a:r>
          </a:p>
          <a:p>
            <a:pPr marL="233363" indent="0">
              <a:buNone/>
            </a:pPr>
            <a:endParaRPr lang="en-US" sz="2000" dirty="0" smtClean="0"/>
          </a:p>
          <a:p>
            <a:pPr marL="233363" indent="0">
              <a:buNone/>
            </a:pPr>
            <a:endParaRPr lang="en-US" sz="2000" dirty="0" smtClean="0"/>
          </a:p>
          <a:p>
            <a:pPr marL="233363" indent="0">
              <a:buNone/>
            </a:pPr>
            <a:endParaRPr lang="en-US" sz="2000" dirty="0"/>
          </a:p>
          <a:p>
            <a:pPr marL="461963">
              <a:buFont typeface="Wingdings" panose="05000000000000000000" pitchFamily="2" charset="2"/>
              <a:buChar char="§"/>
            </a:pPr>
            <a:r>
              <a:rPr lang="en-US" sz="2000" dirty="0"/>
              <a:t>The process by which the </a:t>
            </a:r>
            <a:r>
              <a:rPr lang="en-US" sz="2000" dirty="0" smtClean="0">
                <a:solidFill>
                  <a:srgbClr val="FF0000"/>
                </a:solidFill>
              </a:rPr>
              <a:t>URL segment</a:t>
            </a:r>
            <a:r>
              <a:rPr lang="en-US" sz="2000" dirty="0" smtClean="0"/>
              <a:t> </a:t>
            </a:r>
            <a:r>
              <a:rPr lang="en-US" sz="2000" dirty="0"/>
              <a:t>was converted into the int </a:t>
            </a:r>
            <a:r>
              <a:rPr lang="en-US" sz="2000" dirty="0">
                <a:solidFill>
                  <a:srgbClr val="FF0000"/>
                </a:solidFill>
              </a:rPr>
              <a:t>method argument </a:t>
            </a:r>
            <a:r>
              <a:rPr lang="en-US" sz="2000" dirty="0"/>
              <a:t>is an example of </a:t>
            </a:r>
            <a:r>
              <a:rPr lang="en-US" sz="2000" dirty="0">
                <a:solidFill>
                  <a:srgbClr val="FF0000"/>
                </a:solidFill>
              </a:rPr>
              <a:t>model binding</a:t>
            </a:r>
            <a:r>
              <a:rPr lang="en-US" sz="2000" dirty="0"/>
              <a:t>.</a:t>
            </a:r>
          </a:p>
          <a:p>
            <a:pPr marL="461963">
              <a:buFont typeface="Wingdings" panose="05000000000000000000" pitchFamily="2" charset="2"/>
              <a:buChar char="§"/>
            </a:pPr>
            <a:endParaRPr lang="en-US" sz="2000" dirty="0"/>
          </a:p>
        </p:txBody>
      </p:sp>
      <p:sp>
        <p:nvSpPr>
          <p:cNvPr id="5" name="Date Placeholder 4"/>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392</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4006" y="4439016"/>
            <a:ext cx="5266723" cy="737199"/>
          </a:xfrm>
          <a:prstGeom prst="rect">
            <a:avLst/>
          </a:prstGeom>
          <a:ln>
            <a:solidFill>
              <a:srgbClr val="5B9BD5"/>
            </a:solidFill>
          </a:ln>
        </p:spPr>
      </p:pic>
    </p:spTree>
    <p:extLst>
      <p:ext uri="{BB962C8B-B14F-4D97-AF65-F5344CB8AC3E}">
        <p14:creationId xmlns:p14="http://schemas.microsoft.com/office/powerpoint/2010/main" val="37925926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24-1</a:t>
            </a:r>
            <a:endParaRPr lang="en-US" dirty="0"/>
          </a:p>
        </p:txBody>
      </p:sp>
      <p:sp>
        <p:nvSpPr>
          <p:cNvPr id="6" name="Content Placeholder 5"/>
          <p:cNvSpPr>
            <a:spLocks noGrp="1"/>
          </p:cNvSpPr>
          <p:nvPr>
            <p:ph idx="1"/>
          </p:nvPr>
        </p:nvSpPr>
        <p:spPr/>
        <p:txBody>
          <a:bodyPr/>
          <a:lstStyle/>
          <a:p>
            <a:endParaRPr lang="en-US"/>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393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262310"/>
            <a:ext cx="6447952" cy="3823622"/>
          </a:xfrm>
          <a:prstGeom prst="rect">
            <a:avLst/>
          </a:prstGeom>
          <a:ln>
            <a:solidFill>
              <a:srgbClr val="5B9BD5"/>
            </a:solidFill>
          </a:ln>
        </p:spPr>
      </p:pic>
    </p:spTree>
    <p:extLst>
      <p:ext uri="{BB962C8B-B14F-4D97-AF65-F5344CB8AC3E}">
        <p14:creationId xmlns:p14="http://schemas.microsoft.com/office/powerpoint/2010/main" val="25623452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Model Binding Steps</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process that leads to model binding begins when the request is received and processed by the </a:t>
            </a:r>
            <a:r>
              <a:rPr lang="en-US" sz="2000" dirty="0">
                <a:solidFill>
                  <a:srgbClr val="FF0000"/>
                </a:solidFill>
              </a:rPr>
              <a:t>routing engine</a:t>
            </a:r>
            <a:r>
              <a:rPr lang="en-US" sz="2000" dirty="0" smtClean="0"/>
              <a:t>.</a:t>
            </a:r>
          </a:p>
          <a:p>
            <a:pPr marL="461963">
              <a:buFont typeface="Wingdings" panose="05000000000000000000" pitchFamily="2" charset="2"/>
              <a:buChar char="§"/>
            </a:pPr>
            <a:r>
              <a:rPr lang="en-US" sz="2000" dirty="0"/>
              <a:t>The </a:t>
            </a:r>
            <a:r>
              <a:rPr lang="en-US" sz="2000" dirty="0">
                <a:solidFill>
                  <a:srgbClr val="FF0000"/>
                </a:solidFill>
              </a:rPr>
              <a:t>action invoker</a:t>
            </a:r>
            <a:r>
              <a:rPr lang="en-US" sz="2000" dirty="0"/>
              <a:t>, </a:t>
            </a:r>
            <a:r>
              <a:rPr lang="en-US" sz="2000" dirty="0" smtClean="0"/>
              <a:t>used </a:t>
            </a:r>
            <a:r>
              <a:rPr lang="en-US" sz="2000" dirty="0"/>
              <a:t>the routing information to figure out that the Index action method was required to service the request, but it couldn’t call the Index method until it had some useful values for the method </a:t>
            </a:r>
            <a:r>
              <a:rPr lang="en-US" sz="2000" dirty="0" smtClean="0"/>
              <a:t>argument.</a:t>
            </a:r>
          </a:p>
          <a:p>
            <a:pPr marL="461963">
              <a:buFont typeface="Wingdings" panose="05000000000000000000" pitchFamily="2" charset="2"/>
              <a:buChar char="§"/>
            </a:pPr>
            <a:r>
              <a:rPr lang="en-US" sz="2000" dirty="0" smtClean="0"/>
              <a:t>The </a:t>
            </a:r>
            <a:r>
              <a:rPr lang="en-US" sz="2000" dirty="0"/>
              <a:t>default action invoker, </a:t>
            </a:r>
            <a:r>
              <a:rPr lang="en-US" sz="2000" dirty="0" smtClean="0">
                <a:solidFill>
                  <a:srgbClr val="FF0000"/>
                </a:solidFill>
              </a:rPr>
              <a:t>ControllerActionInvoker</a:t>
            </a:r>
            <a:r>
              <a:rPr lang="en-US" sz="2000" dirty="0" smtClean="0"/>
              <a:t>, relies </a:t>
            </a:r>
            <a:r>
              <a:rPr lang="en-US" sz="2000" dirty="0"/>
              <a:t>on model binders to generate the data objects that are required to invoke the </a:t>
            </a:r>
            <a:r>
              <a:rPr lang="en-US" sz="2000" dirty="0" smtClean="0"/>
              <a:t>action.</a:t>
            </a:r>
          </a:p>
          <a:p>
            <a:pPr marL="461963">
              <a:buFont typeface="Wingdings" panose="05000000000000000000" pitchFamily="2" charset="2"/>
              <a:buChar char="§"/>
            </a:pPr>
            <a:r>
              <a:rPr lang="en-US" sz="2000" dirty="0" smtClean="0"/>
              <a:t>Model </a:t>
            </a:r>
            <a:r>
              <a:rPr lang="en-US" sz="2000" dirty="0"/>
              <a:t>binders are defined by the </a:t>
            </a:r>
            <a:r>
              <a:rPr lang="en-US" sz="2000" dirty="0">
                <a:solidFill>
                  <a:srgbClr val="FF0000"/>
                </a:solidFill>
              </a:rPr>
              <a:t>IModelBinder</a:t>
            </a:r>
            <a:r>
              <a:rPr lang="en-US" sz="2000" dirty="0"/>
              <a:t> interface,</a:t>
            </a:r>
          </a:p>
          <a:p>
            <a:pPr marL="461963">
              <a:buFont typeface="Wingdings" panose="05000000000000000000" pitchFamily="2" charset="2"/>
              <a:buChar char="§"/>
            </a:pPr>
            <a:r>
              <a:rPr lang="en-US" sz="2000" dirty="0"/>
              <a:t>There can be </a:t>
            </a:r>
            <a:r>
              <a:rPr lang="en-US" sz="2000" dirty="0">
                <a:solidFill>
                  <a:srgbClr val="FF0000"/>
                </a:solidFill>
              </a:rPr>
              <a:t>multiple model binders</a:t>
            </a:r>
            <a:r>
              <a:rPr lang="en-US" sz="2000" dirty="0"/>
              <a:t> in an MVC application, and each binder can be responsible for binding one or more model </a:t>
            </a:r>
            <a:r>
              <a:rPr lang="en-US" sz="2000" dirty="0" smtClean="0"/>
              <a:t>types.</a:t>
            </a:r>
          </a:p>
          <a:p>
            <a:pPr marL="461963">
              <a:buFont typeface="Wingdings" panose="05000000000000000000" pitchFamily="2" charset="2"/>
              <a:buChar char="§"/>
            </a:pPr>
            <a:r>
              <a:rPr lang="en-US" sz="2000" dirty="0" smtClean="0"/>
              <a:t>When </a:t>
            </a:r>
            <a:r>
              <a:rPr lang="en-US" sz="2000" dirty="0"/>
              <a:t>the action invoker needs to call an action method, it looks at the parameters that the method defines and finds the responsible model binder for the type of each one.</a:t>
            </a:r>
          </a:p>
          <a:p>
            <a:pPr marL="461963">
              <a:buFont typeface="Wingdings" panose="05000000000000000000" pitchFamily="2" charset="2"/>
              <a:buChar char="§"/>
            </a:pPr>
            <a:endParaRPr lang="en-US" sz="2000" dirty="0"/>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394</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8840" y="5179231"/>
            <a:ext cx="7314666" cy="1611035"/>
          </a:xfrm>
          <a:prstGeom prst="rect">
            <a:avLst/>
          </a:prstGeom>
          <a:ln>
            <a:solidFill>
              <a:srgbClr val="5B9BD5"/>
            </a:solidFill>
          </a:ln>
        </p:spPr>
      </p:pic>
    </p:spTree>
    <p:extLst>
      <p:ext uri="{BB962C8B-B14F-4D97-AF65-F5344CB8AC3E}">
        <p14:creationId xmlns:p14="http://schemas.microsoft.com/office/powerpoint/2010/main" val="28423734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Using the Default Model Binder</a:t>
            </a:r>
            <a:endParaRPr lang="en-US" dirty="0">
              <a:solidFill>
                <a:schemeClr val="bg1"/>
              </a:solidFill>
            </a:endParaRPr>
          </a:p>
        </p:txBody>
      </p:sp>
      <p:sp>
        <p:nvSpPr>
          <p:cNvPr id="4" name="Content Placeholder 3"/>
          <p:cNvSpPr>
            <a:spLocks noGrp="1"/>
          </p:cNvSpPr>
          <p:nvPr>
            <p:ph idx="1"/>
          </p:nvPr>
        </p:nvSpPr>
        <p:spPr/>
        <p:txBody>
          <a:bodyPr>
            <a:normAutofit fontScale="92500" lnSpcReduction="10000"/>
          </a:bodyPr>
          <a:lstStyle/>
          <a:p>
            <a:pPr>
              <a:buFont typeface="Wingdings" panose="05000000000000000000" pitchFamily="2" charset="2"/>
              <a:buChar char="v"/>
            </a:pPr>
            <a:r>
              <a:rPr lang="en-US" sz="2000" dirty="0"/>
              <a:t>Although an application can define custom model binders, most just rely on the built-in binder class, </a:t>
            </a:r>
            <a:r>
              <a:rPr lang="en-US" sz="2000" dirty="0" smtClean="0">
                <a:solidFill>
                  <a:srgbClr val="FF0000"/>
                </a:solidFill>
              </a:rPr>
              <a:t>DefaultModelBinder</a:t>
            </a:r>
            <a:r>
              <a:rPr lang="en-US" sz="2000" dirty="0" smtClean="0"/>
              <a:t>.</a:t>
            </a:r>
          </a:p>
          <a:p>
            <a:pPr marL="461963">
              <a:buFont typeface="Wingdings" panose="05000000000000000000" pitchFamily="2" charset="2"/>
              <a:buChar char="§"/>
            </a:pPr>
            <a:r>
              <a:rPr lang="en-US" sz="2000" dirty="0" smtClean="0"/>
              <a:t>This </a:t>
            </a:r>
            <a:r>
              <a:rPr lang="en-US" sz="2000" dirty="0"/>
              <a:t>is the binder that is used by the </a:t>
            </a:r>
            <a:r>
              <a:rPr lang="en-US" sz="2000" dirty="0">
                <a:solidFill>
                  <a:srgbClr val="FF0000"/>
                </a:solidFill>
              </a:rPr>
              <a:t>action invoker</a:t>
            </a:r>
            <a:r>
              <a:rPr lang="en-US" sz="2000" dirty="0"/>
              <a:t> when it cannot find a </a:t>
            </a:r>
            <a:r>
              <a:rPr lang="en-US" sz="2000" dirty="0">
                <a:solidFill>
                  <a:srgbClr val="FF0000"/>
                </a:solidFill>
              </a:rPr>
              <a:t>custom binder</a:t>
            </a:r>
            <a:r>
              <a:rPr lang="en-US" sz="2000" dirty="0"/>
              <a:t> to bind the </a:t>
            </a:r>
            <a:r>
              <a:rPr lang="en-US" sz="2000" dirty="0" smtClean="0"/>
              <a:t>type.</a:t>
            </a:r>
          </a:p>
          <a:p>
            <a:pPr marL="461963">
              <a:buFont typeface="Wingdings" panose="05000000000000000000" pitchFamily="2" charset="2"/>
              <a:buChar char="§"/>
            </a:pPr>
            <a:r>
              <a:rPr lang="en-US" sz="2000" dirty="0" smtClean="0"/>
              <a:t>By </a:t>
            </a:r>
            <a:r>
              <a:rPr lang="en-US" sz="2000" dirty="0"/>
              <a:t>default, this model binder searches four locations, shown in Table 24-2, for data matching the name of the parameter being bound</a:t>
            </a:r>
            <a:r>
              <a:rPr lang="en-US" sz="2000" dirty="0" smtClean="0"/>
              <a:t>.</a:t>
            </a:r>
          </a:p>
          <a:p>
            <a:pPr marL="461963">
              <a:buFont typeface="Wingdings" panose="05000000000000000000" pitchFamily="2" charset="2"/>
              <a:buChar char="§"/>
            </a:pPr>
            <a:r>
              <a:rPr lang="en-US" sz="2000" dirty="0"/>
              <a:t>The locations are searched in order. For example, in my simple example, the DefaultModelBinder looks for a value for the id parameter as follows:</a:t>
            </a:r>
          </a:p>
          <a:p>
            <a:pPr marL="233363" indent="0">
              <a:buNone/>
            </a:pPr>
            <a:endParaRPr lang="en-US" sz="2000" dirty="0" smtClean="0"/>
          </a:p>
          <a:p>
            <a:pPr marL="233363" indent="0">
              <a:buNone/>
            </a:pPr>
            <a:endParaRPr lang="en-US" sz="2000" dirty="0" smtClean="0"/>
          </a:p>
          <a:p>
            <a:pPr marL="233363" indent="0">
              <a:buNone/>
            </a:pPr>
            <a:endParaRPr lang="en-US" sz="2000" dirty="0"/>
          </a:p>
          <a:p>
            <a:pPr marL="233363" indent="0">
              <a:buNone/>
            </a:pPr>
            <a:endParaRPr lang="en-US" sz="2000" dirty="0"/>
          </a:p>
          <a:p>
            <a:pPr marL="461963">
              <a:buFont typeface="Wingdings" panose="05000000000000000000" pitchFamily="2" charset="2"/>
              <a:buChar char="§"/>
            </a:pPr>
            <a:r>
              <a:rPr lang="en-US" sz="2000" dirty="0"/>
              <a:t>The search is stopped as soon as a value is </a:t>
            </a:r>
            <a:r>
              <a:rPr lang="en-US" sz="2000" dirty="0" smtClean="0"/>
              <a:t>found.</a:t>
            </a:r>
          </a:p>
          <a:p>
            <a:pPr marL="461963">
              <a:buFont typeface="Wingdings" panose="05000000000000000000" pitchFamily="2" charset="2"/>
              <a:buChar char="§"/>
            </a:pPr>
            <a:r>
              <a:rPr lang="en-US" sz="2000" dirty="0" smtClean="0"/>
              <a:t>In </a:t>
            </a:r>
            <a:r>
              <a:rPr lang="en-US" sz="2000" dirty="0"/>
              <a:t>the example, the form data is searched without success, but a routing variable is found with the right name. </a:t>
            </a:r>
            <a:endParaRPr lang="en-US" sz="2000" dirty="0" smtClean="0"/>
          </a:p>
          <a:p>
            <a:pPr marL="461963">
              <a:buFont typeface="Wingdings" panose="05000000000000000000" pitchFamily="2" charset="2"/>
              <a:buChar char="§"/>
            </a:pPr>
            <a:r>
              <a:rPr lang="en-US" sz="2000" dirty="0" smtClean="0"/>
              <a:t>This </a:t>
            </a:r>
            <a:r>
              <a:rPr lang="en-US" sz="2000" dirty="0"/>
              <a:t>means that the query string and the names of uploaded files will not be searched at all</a:t>
            </a:r>
            <a:r>
              <a:rPr lang="en-US" sz="2000" dirty="0" smtClean="0"/>
              <a:t>.</a:t>
            </a:r>
          </a:p>
          <a:p>
            <a:pPr marL="461963">
              <a:buFont typeface="Wingdings" panose="05000000000000000000" pitchFamily="2" charset="2"/>
              <a:buChar char="§"/>
            </a:pPr>
            <a:r>
              <a:rPr lang="en-US" sz="2000" dirty="0" smtClean="0"/>
              <a:t>When replying on the default model binder, it is important that the parameters for your action method match the data property you are looking for.</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6" name="Slide Number Placeholder 5"/>
          <p:cNvSpPr>
            <a:spLocks noGrp="1"/>
          </p:cNvSpPr>
          <p:nvPr>
            <p:ph type="sldNum" sz="quarter" idx="4"/>
          </p:nvPr>
        </p:nvSpPr>
        <p:spPr/>
        <p:txBody>
          <a:bodyPr/>
          <a:lstStyle/>
          <a:p>
            <a:fld id="{062D6987-FB6D-4DB8-81B8-AD0F35E3BB5F}" type="slidenum">
              <a:rPr lang="en-US" smtClean="0"/>
              <a:t>395</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1237" y="3591067"/>
            <a:ext cx="3504719" cy="1377924"/>
          </a:xfrm>
          <a:prstGeom prst="rect">
            <a:avLst/>
          </a:prstGeom>
          <a:ln>
            <a:solidFill>
              <a:srgbClr val="5B9BD5"/>
            </a:solidFill>
          </a:ln>
        </p:spPr>
      </p:pic>
    </p:spTree>
    <p:extLst>
      <p:ext uri="{BB962C8B-B14F-4D97-AF65-F5344CB8AC3E}">
        <p14:creationId xmlns:p14="http://schemas.microsoft.com/office/powerpoint/2010/main" val="17184743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Table 24-2</a:t>
            </a:r>
            <a:endParaRPr lang="en-US" dirty="0"/>
          </a:p>
        </p:txBody>
      </p:sp>
      <p:sp>
        <p:nvSpPr>
          <p:cNvPr id="6" name="Content Placeholder 5"/>
          <p:cNvSpPr>
            <a:spLocks noGrp="1"/>
          </p:cNvSpPr>
          <p:nvPr>
            <p:ph idx="1"/>
          </p:nvPr>
        </p:nvSpPr>
        <p:spPr/>
        <p:txBody>
          <a:bodyPr/>
          <a:lstStyle/>
          <a:p>
            <a:endParaRPr lang="en-US"/>
          </a:p>
        </p:txBody>
      </p:sp>
      <p:sp>
        <p:nvSpPr>
          <p:cNvPr id="3" name="Date Placeholder 2"/>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5" name="Slide Number Placeholder 4"/>
          <p:cNvSpPr>
            <a:spLocks noGrp="1"/>
          </p:cNvSpPr>
          <p:nvPr>
            <p:ph type="sldNum" sz="quarter" idx="4294967295"/>
          </p:nvPr>
        </p:nvSpPr>
        <p:spPr>
          <a:xfrm>
            <a:off x="9448800" y="6538913"/>
            <a:ext cx="2743200" cy="254000"/>
          </a:xfrm>
        </p:spPr>
        <p:txBody>
          <a:bodyPr/>
          <a:lstStyle/>
          <a:p>
            <a:fld id="{062D6987-FB6D-4DB8-81B8-AD0F35E3BB5F}" type="slidenum">
              <a:rPr lang="en-US" smtClean="0"/>
              <a:t>396</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91" y="1284353"/>
            <a:ext cx="10206790" cy="2620455"/>
          </a:xfrm>
          <a:prstGeom prst="rect">
            <a:avLst/>
          </a:prstGeom>
          <a:ln>
            <a:solidFill>
              <a:srgbClr val="5B9BD5"/>
            </a:solidFill>
          </a:ln>
        </p:spPr>
      </p:pic>
    </p:spTree>
    <p:extLst>
      <p:ext uri="{BB962C8B-B14F-4D97-AF65-F5344CB8AC3E}">
        <p14:creationId xmlns:p14="http://schemas.microsoft.com/office/powerpoint/2010/main" val="29531877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Binding to Simple Types</a:t>
            </a:r>
            <a:endParaRPr lang="en-US" dirty="0"/>
          </a:p>
        </p:txBody>
      </p:sp>
      <p:sp>
        <p:nvSpPr>
          <p:cNvPr id="4" name="Content Placeholder 3"/>
          <p:cNvSpPr>
            <a:spLocks noGrp="1"/>
          </p:cNvSpPr>
          <p:nvPr>
            <p:ph idx="1"/>
          </p:nvPr>
        </p:nvSpPr>
        <p:spPr/>
        <p:txBody>
          <a:bodyPr>
            <a:normAutofit fontScale="92500" lnSpcReduction="10000"/>
          </a:bodyPr>
          <a:lstStyle/>
          <a:p>
            <a:pPr>
              <a:buFont typeface="Wingdings" panose="05000000000000000000" pitchFamily="2" charset="2"/>
              <a:buChar char="v"/>
            </a:pPr>
            <a:r>
              <a:rPr lang="en-US" sz="2000" dirty="0"/>
              <a:t>When dealing with simple parameter types, the DefaultModelBinder tries to convert the string value, which has been obtained from the request data into the parameter type using the </a:t>
            </a:r>
            <a:r>
              <a:rPr lang="en-US" sz="2000" dirty="0">
                <a:solidFill>
                  <a:srgbClr val="FF0000"/>
                </a:solidFill>
              </a:rPr>
              <a:t>System.ComponentModel.TypeDescriptor</a:t>
            </a:r>
            <a:r>
              <a:rPr lang="en-US" sz="2000" dirty="0"/>
              <a:t> </a:t>
            </a:r>
            <a:r>
              <a:rPr lang="en-US" sz="2000" dirty="0" smtClean="0"/>
              <a:t>class.</a:t>
            </a:r>
          </a:p>
          <a:p>
            <a:pPr marL="461963">
              <a:buFont typeface="Wingdings" panose="05000000000000000000" pitchFamily="2" charset="2"/>
              <a:buChar char="§"/>
            </a:pPr>
            <a:r>
              <a:rPr lang="en-US" sz="2000" dirty="0" smtClean="0"/>
              <a:t>If </a:t>
            </a:r>
            <a:r>
              <a:rPr lang="en-US" sz="2000" dirty="0"/>
              <a:t>the value cannot be converted (for example, if I have supplied a value of apple for a parameter that requires an int value), then the DefaultModelBinder won’t be able to bind to the </a:t>
            </a:r>
            <a:r>
              <a:rPr lang="en-US" sz="2000" dirty="0" smtClean="0"/>
              <a:t>model.</a:t>
            </a:r>
          </a:p>
          <a:p>
            <a:pPr marL="461963">
              <a:buFont typeface="Wingdings" panose="05000000000000000000" pitchFamily="2" charset="2"/>
              <a:buChar char="§"/>
            </a:pPr>
            <a:r>
              <a:rPr lang="en-US" sz="2000" dirty="0" smtClean="0"/>
              <a:t>You </a:t>
            </a:r>
            <a:r>
              <a:rPr lang="en-US" sz="2000" dirty="0"/>
              <a:t>can see the problem that this creates by starting the example application and navigating to the URL/Home/Index/apple. </a:t>
            </a:r>
            <a:r>
              <a:rPr lang="en-US" sz="2000" dirty="0">
                <a:solidFill>
                  <a:srgbClr val="FF0000"/>
                </a:solidFill>
              </a:rPr>
              <a:t>Figure 24-2</a:t>
            </a:r>
            <a:r>
              <a:rPr lang="en-US" sz="2000" dirty="0"/>
              <a:t> illustrates the response from the server</a:t>
            </a:r>
            <a:r>
              <a:rPr lang="en-US" sz="2000" dirty="0" smtClean="0"/>
              <a:t>.</a:t>
            </a: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endParaRPr lang="en-US" sz="2000" dirty="0"/>
          </a:p>
          <a:p>
            <a:pPr marL="461963">
              <a:buFont typeface="Wingdings" panose="05000000000000000000" pitchFamily="2" charset="2"/>
              <a:buChar char="§"/>
            </a:pPr>
            <a:r>
              <a:rPr lang="en-US" sz="2000" dirty="0" smtClean="0"/>
              <a:t>The default Model Binder </a:t>
            </a:r>
            <a:r>
              <a:rPr lang="en-US" sz="2000" dirty="0"/>
              <a:t>sees that an int value is required and it tries to convert the value I provided in the URL, apple, into an int, which causes the error shown by the </a:t>
            </a:r>
            <a:r>
              <a:rPr lang="en-US" sz="2000" dirty="0" smtClean="0"/>
              <a:t>figure.</a:t>
            </a:r>
          </a:p>
          <a:p>
            <a:pPr marL="461963">
              <a:buFont typeface="Wingdings" panose="05000000000000000000" pitchFamily="2" charset="2"/>
              <a:buChar char="§"/>
            </a:pPr>
            <a:r>
              <a:rPr lang="en-US" sz="2000" dirty="0" smtClean="0"/>
              <a:t>I </a:t>
            </a:r>
            <a:r>
              <a:rPr lang="en-US" sz="2000" dirty="0"/>
              <a:t>can make things easier for the model binder by using a </a:t>
            </a:r>
            <a:r>
              <a:rPr lang="en-US" sz="2000" dirty="0">
                <a:solidFill>
                  <a:srgbClr val="FF0000"/>
                </a:solidFill>
              </a:rPr>
              <a:t>nullable type</a:t>
            </a:r>
            <a:r>
              <a:rPr lang="en-US" sz="2000" dirty="0"/>
              <a:t>, which provides a </a:t>
            </a:r>
            <a:r>
              <a:rPr lang="en-US" sz="2000" dirty="0">
                <a:solidFill>
                  <a:srgbClr val="FF0000"/>
                </a:solidFill>
              </a:rPr>
              <a:t>fallback position</a:t>
            </a:r>
            <a:r>
              <a:rPr lang="en-US" sz="2000" dirty="0" smtClean="0"/>
              <a:t>.</a:t>
            </a:r>
            <a:endParaRPr lang="en-US" sz="2000" dirty="0"/>
          </a:p>
        </p:txBody>
      </p:sp>
      <p:sp>
        <p:nvSpPr>
          <p:cNvPr id="5" name="Date Placeholder 4"/>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397</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285" y="3579065"/>
            <a:ext cx="9482880" cy="1894100"/>
          </a:xfrm>
          <a:prstGeom prst="rect">
            <a:avLst/>
          </a:prstGeom>
          <a:ln>
            <a:solidFill>
              <a:srgbClr val="5B9BD5"/>
            </a:solidFill>
          </a:ln>
        </p:spPr>
      </p:pic>
    </p:spTree>
    <p:extLst>
      <p:ext uri="{BB962C8B-B14F-4D97-AF65-F5344CB8AC3E}">
        <p14:creationId xmlns:p14="http://schemas.microsoft.com/office/powerpoint/2010/main" val="321535147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Model Validation</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398</a:t>
            </a:fld>
            <a:endParaRPr lang="en-US"/>
          </a:p>
        </p:txBody>
      </p:sp>
      <p:sp>
        <p:nvSpPr>
          <p:cNvPr id="8" name="Text Placeholder 7"/>
          <p:cNvSpPr>
            <a:spLocks noGrp="1"/>
          </p:cNvSpPr>
          <p:nvPr>
            <p:ph type="body" sz="quarter" idx="16"/>
          </p:nvPr>
        </p:nvSpPr>
        <p:spPr/>
        <p:txBody>
          <a:bodyPr/>
          <a:lstStyle/>
          <a:p>
            <a:r>
              <a:rPr lang="en-US" dirty="0" smtClean="0"/>
              <a:t>25</a:t>
            </a:r>
            <a:endParaRPr lang="en-US" dirty="0"/>
          </a:p>
        </p:txBody>
      </p:sp>
      <p:pic>
        <p:nvPicPr>
          <p:cNvPr id="2" name="Picture 1"/>
          <p:cNvPicPr>
            <a:picLocks noChangeAspect="1"/>
          </p:cNvPicPr>
          <p:nvPr/>
        </p:nvPicPr>
        <p:blipFill>
          <a:blip r:embed="rId2"/>
          <a:stretch>
            <a:fillRect/>
          </a:stretch>
        </p:blipFill>
        <p:spPr>
          <a:xfrm>
            <a:off x="8705850" y="4412246"/>
            <a:ext cx="3152775" cy="2095500"/>
          </a:xfrm>
          <a:prstGeom prst="rect">
            <a:avLst/>
          </a:prstGeom>
          <a:ln>
            <a:solidFill>
              <a:schemeClr val="accent1"/>
            </a:solidFill>
          </a:ln>
        </p:spPr>
      </p:pic>
    </p:spTree>
    <p:extLst>
      <p:ext uri="{BB962C8B-B14F-4D97-AF65-F5344CB8AC3E}">
        <p14:creationId xmlns:p14="http://schemas.microsoft.com/office/powerpoint/2010/main" val="296708976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399</a:t>
            </a:fld>
            <a:endParaRPr lang="en-US" dirty="0"/>
          </a:p>
        </p:txBody>
      </p:sp>
    </p:spTree>
    <p:extLst>
      <p:ext uri="{BB962C8B-B14F-4D97-AF65-F5344CB8AC3E}">
        <p14:creationId xmlns:p14="http://schemas.microsoft.com/office/powerpoint/2010/main" val="14843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Putting ASP.NET MVC in Context</a:t>
            </a:r>
          </a:p>
        </p:txBody>
      </p:sp>
      <p:sp>
        <p:nvSpPr>
          <p:cNvPr id="8" name="Text Placeholder 7"/>
          <p:cNvSpPr>
            <a:spLocks noGrp="1"/>
          </p:cNvSpPr>
          <p:nvPr>
            <p:ph type="body" sz="quarter" idx="16"/>
          </p:nvPr>
        </p:nvSpPr>
        <p:spPr/>
        <p:txBody>
          <a:bodyPr/>
          <a:lstStyle/>
          <a:p>
            <a:r>
              <a:rPr lang="en-US" dirty="0" smtClean="0"/>
              <a:t>1</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4</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65260" y="3903359"/>
            <a:ext cx="3193365" cy="2604387"/>
          </a:xfrm>
          <a:prstGeom prst="rect">
            <a:avLst/>
          </a:prstGeom>
          <a:ln>
            <a:solidFill>
              <a:srgbClr val="5B9BD5"/>
            </a:solidFill>
          </a:ln>
        </p:spPr>
      </p:pic>
    </p:spTree>
    <p:extLst>
      <p:ext uri="{BB962C8B-B14F-4D97-AF65-F5344CB8AC3E}">
        <p14:creationId xmlns:p14="http://schemas.microsoft.com/office/powerpoint/2010/main" val="33595650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smtClean="0"/>
              <a:t>I </a:t>
            </a:r>
            <a:r>
              <a:rPr lang="en-US" dirty="0"/>
              <a:t>will be covering ASP.NET Identity in my </a:t>
            </a:r>
            <a:r>
              <a:rPr lang="en-US" dirty="0">
                <a:solidFill>
                  <a:srgbClr val="FF0000"/>
                </a:solidFill>
              </a:rPr>
              <a:t>Pro ASP.NET MVC 5 Platform</a:t>
            </a:r>
            <a:r>
              <a:rPr lang="en-US" dirty="0"/>
              <a:t> </a:t>
            </a:r>
            <a:r>
              <a:rPr lang="en-US" dirty="0">
                <a:solidFill>
                  <a:srgbClr val="0070C0"/>
                </a:solidFill>
              </a:rPr>
              <a:t>book</a:t>
            </a:r>
            <a:r>
              <a:rPr lang="en-US" dirty="0"/>
              <a:t>, which will be published in 2014 and cover all of the facilities that the ASP.NET platform </a:t>
            </a:r>
            <a:r>
              <a:rPr lang="en-US" dirty="0" smtClean="0"/>
              <a:t>provides.</a:t>
            </a:r>
          </a:p>
          <a:p>
            <a:pPr lvl="1"/>
            <a:r>
              <a:rPr lang="en-US" dirty="0" smtClean="0"/>
              <a:t>That </a:t>
            </a:r>
            <a:r>
              <a:rPr lang="en-US" dirty="0"/>
              <a:t>said, I don’t want you to have to buy a second book to learn about something as important as user security, and so Apress has agreed to distribute the security-related chapters from that book from its web site for download without charge when that book is </a:t>
            </a:r>
            <a:r>
              <a:rPr lang="en-US" dirty="0" smtClean="0"/>
              <a:t>published.</a:t>
            </a:r>
          </a:p>
          <a:p>
            <a:pPr lvl="1"/>
            <a:r>
              <a:rPr lang="en-US" dirty="0" smtClean="0"/>
              <a:t>Those </a:t>
            </a:r>
            <a:r>
              <a:rPr lang="en-US" dirty="0"/>
              <a:t>chapters won’t be available immediately because I have not written the platform book yet, but it is my next major writing project after this book and my hope is that the delay won’t be too long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a:t>
            </a:fld>
            <a:endParaRPr lang="en-US" dirty="0"/>
          </a:p>
        </p:txBody>
      </p:sp>
    </p:spTree>
    <p:extLst>
      <p:ext uri="{BB962C8B-B14F-4D97-AF65-F5344CB8AC3E}">
        <p14:creationId xmlns:p14="http://schemas.microsoft.com/office/powerpoint/2010/main" val="403577102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Bundles</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400</a:t>
            </a:fld>
            <a:endParaRPr lang="en-US"/>
          </a:p>
        </p:txBody>
      </p:sp>
      <p:sp>
        <p:nvSpPr>
          <p:cNvPr id="9" name="Text Placeholder 8"/>
          <p:cNvSpPr>
            <a:spLocks noGrp="1"/>
          </p:cNvSpPr>
          <p:nvPr>
            <p:ph type="body" sz="quarter" idx="16"/>
          </p:nvPr>
        </p:nvSpPr>
        <p:spPr/>
        <p:txBody>
          <a:bodyPr/>
          <a:lstStyle/>
          <a:p>
            <a:r>
              <a:rPr lang="en-US" dirty="0" smtClean="0"/>
              <a:t>26</a:t>
            </a:r>
            <a:endParaRPr lang="en-US" dirty="0"/>
          </a:p>
        </p:txBody>
      </p:sp>
      <p:pic>
        <p:nvPicPr>
          <p:cNvPr id="5" name="Picture 4"/>
          <p:cNvPicPr>
            <a:picLocks noChangeAspect="1"/>
          </p:cNvPicPr>
          <p:nvPr/>
        </p:nvPicPr>
        <p:blipFill>
          <a:blip r:embed="rId2"/>
          <a:stretch>
            <a:fillRect/>
          </a:stretch>
        </p:blipFill>
        <p:spPr>
          <a:xfrm>
            <a:off x="8686800" y="5364746"/>
            <a:ext cx="3171825" cy="1143000"/>
          </a:xfrm>
          <a:prstGeom prst="rect">
            <a:avLst/>
          </a:prstGeom>
          <a:ln>
            <a:solidFill>
              <a:schemeClr val="accent1"/>
            </a:solidFill>
          </a:ln>
        </p:spPr>
      </p:pic>
    </p:spTree>
    <p:extLst>
      <p:ext uri="{BB962C8B-B14F-4D97-AF65-F5344CB8AC3E}">
        <p14:creationId xmlns:p14="http://schemas.microsoft.com/office/powerpoint/2010/main" val="3506249035"/>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Intro</a:t>
            </a:r>
            <a:endParaRPr lang="en-US"/>
          </a:p>
        </p:txBody>
      </p:sp>
      <p:sp>
        <p:nvSpPr>
          <p:cNvPr id="7" name="Content Placeholder 6"/>
          <p:cNvSpPr>
            <a:spLocks noGrp="1"/>
          </p:cNvSpPr>
          <p:nvPr>
            <p:ph idx="1"/>
          </p:nvPr>
        </p:nvSpPr>
        <p:spPr/>
        <p:txBody>
          <a:bodyPr/>
          <a:lstStyle/>
          <a:p>
            <a:endParaRPr lang="en-US"/>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401</a:t>
            </a:fld>
            <a:endParaRPr lang="en-US" dirty="0"/>
          </a:p>
        </p:txBody>
      </p:sp>
    </p:spTree>
    <p:extLst>
      <p:ext uri="{BB962C8B-B14F-4D97-AF65-F5344CB8AC3E}">
        <p14:creationId xmlns:p14="http://schemas.microsoft.com/office/powerpoint/2010/main" val="320806074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Web API and Single-page Applications </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402</a:t>
            </a:fld>
            <a:endParaRPr lang="en-US" dirty="0"/>
          </a:p>
        </p:txBody>
      </p:sp>
      <p:sp>
        <p:nvSpPr>
          <p:cNvPr id="5" name="Text Placeholder 4"/>
          <p:cNvSpPr>
            <a:spLocks noGrp="1"/>
          </p:cNvSpPr>
          <p:nvPr>
            <p:ph type="body" sz="quarter" idx="16"/>
          </p:nvPr>
        </p:nvSpPr>
        <p:spPr/>
        <p:txBody>
          <a:bodyPr/>
          <a:lstStyle/>
          <a:p>
            <a:r>
              <a:rPr lang="en-US" dirty="0" smtClean="0"/>
              <a:t>26</a:t>
            </a:r>
            <a:endParaRPr lang="en-US" dirty="0"/>
          </a:p>
        </p:txBody>
      </p:sp>
      <p:pic>
        <p:nvPicPr>
          <p:cNvPr id="6" name="Picture 5"/>
          <p:cNvPicPr>
            <a:picLocks noChangeAspect="1"/>
          </p:cNvPicPr>
          <p:nvPr/>
        </p:nvPicPr>
        <p:blipFill>
          <a:blip r:embed="rId2"/>
          <a:stretch>
            <a:fillRect/>
          </a:stretch>
        </p:blipFill>
        <p:spPr>
          <a:xfrm>
            <a:off x="8172450" y="4459871"/>
            <a:ext cx="3686175" cy="2047875"/>
          </a:xfrm>
          <a:prstGeom prst="rect">
            <a:avLst/>
          </a:prstGeom>
          <a:ln>
            <a:solidFill>
              <a:schemeClr val="accent1"/>
            </a:solidFill>
          </a:ln>
        </p:spPr>
      </p:pic>
    </p:spTree>
    <p:extLst>
      <p:ext uri="{BB962C8B-B14F-4D97-AF65-F5344CB8AC3E}">
        <p14:creationId xmlns:p14="http://schemas.microsoft.com/office/powerpoint/2010/main" val="112230316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smtClean="0"/>
              <a:t>In </a:t>
            </a:r>
            <a:r>
              <a:rPr lang="en-US" dirty="0"/>
              <a:t>this chapter, I describe the Web API feature, which is a relatively new addition to the ASP.NET platform that allows you to quickly and easily create </a:t>
            </a:r>
            <a:r>
              <a:rPr lang="en-US" dirty="0">
                <a:solidFill>
                  <a:srgbClr val="FF0000"/>
                </a:solidFill>
              </a:rPr>
              <a:t>Web services</a:t>
            </a:r>
            <a:r>
              <a:rPr lang="en-US" dirty="0"/>
              <a:t> that provide an </a:t>
            </a:r>
            <a:r>
              <a:rPr lang="en-US" dirty="0">
                <a:solidFill>
                  <a:srgbClr val="FF0000"/>
                </a:solidFill>
              </a:rPr>
              <a:t>API to HTTP clients</a:t>
            </a:r>
            <a:r>
              <a:rPr lang="en-US" dirty="0"/>
              <a:t>, known as </a:t>
            </a:r>
            <a:r>
              <a:rPr lang="en-US" dirty="0">
                <a:solidFill>
                  <a:srgbClr val="FF0000"/>
                </a:solidFill>
              </a:rPr>
              <a:t>Web APIs</a:t>
            </a:r>
            <a:r>
              <a:rPr lang="en-US" dirty="0"/>
              <a:t>. </a:t>
            </a:r>
            <a:endParaRPr lang="en-US" dirty="0" smtClean="0"/>
          </a:p>
          <a:p>
            <a:pPr lvl="1"/>
            <a:r>
              <a:rPr lang="en-US" dirty="0" smtClean="0"/>
              <a:t>The </a:t>
            </a:r>
            <a:r>
              <a:rPr lang="en-US" dirty="0"/>
              <a:t>Web API feature is based on the same foundation as the MVC Framework applications, but is not part of the MVC </a:t>
            </a:r>
            <a:r>
              <a:rPr lang="en-US" dirty="0" smtClean="0"/>
              <a:t>Framework.</a:t>
            </a:r>
          </a:p>
          <a:p>
            <a:pPr lvl="1"/>
            <a:r>
              <a:rPr lang="en-US" dirty="0" smtClean="0"/>
              <a:t>Instead</a:t>
            </a:r>
            <a:r>
              <a:rPr lang="en-US" dirty="0"/>
              <a:t>, Microsoft has taken some key classes and characteristics that are associated with the </a:t>
            </a:r>
            <a:endParaRPr lang="en-US" dirty="0" smtClean="0"/>
          </a:p>
          <a:p>
            <a:pPr lvl="2"/>
            <a:r>
              <a:rPr lang="en-US" dirty="0" smtClean="0"/>
              <a:t>System.Web.Mvc </a:t>
            </a:r>
            <a:r>
              <a:rPr lang="en-US" dirty="0"/>
              <a:t>namespace </a:t>
            </a:r>
            <a:r>
              <a:rPr lang="en-US" dirty="0" smtClean="0"/>
              <a:t>and</a:t>
            </a:r>
          </a:p>
          <a:p>
            <a:pPr lvl="2"/>
            <a:r>
              <a:rPr lang="en-US" dirty="0" smtClean="0"/>
              <a:t>duplicated </a:t>
            </a:r>
            <a:r>
              <a:rPr lang="en-US" dirty="0"/>
              <a:t>them in the System.Web.Http </a:t>
            </a:r>
            <a:r>
              <a:rPr lang="en-US" dirty="0" smtClean="0"/>
              <a:t>namespace</a:t>
            </a:r>
          </a:p>
          <a:p>
            <a:pPr lvl="1"/>
            <a:r>
              <a:rPr lang="en-US" dirty="0" smtClean="0"/>
              <a:t>The </a:t>
            </a:r>
            <a:r>
              <a:rPr lang="en-US" dirty="0"/>
              <a:t>idea is that Web API is part of the core ASP.NET platform and can be used </a:t>
            </a:r>
            <a:r>
              <a:rPr lang="en-US" dirty="0" smtClean="0"/>
              <a:t>in</a:t>
            </a:r>
          </a:p>
          <a:p>
            <a:pPr lvl="2"/>
            <a:r>
              <a:rPr lang="en-US" dirty="0" smtClean="0"/>
              <a:t>other </a:t>
            </a:r>
            <a:r>
              <a:rPr lang="en-US" dirty="0"/>
              <a:t>types of Web applications </a:t>
            </a:r>
            <a:r>
              <a:rPr lang="en-US" dirty="0" smtClean="0"/>
              <a:t>or</a:t>
            </a:r>
          </a:p>
          <a:p>
            <a:pPr lvl="2"/>
            <a:r>
              <a:rPr lang="en-US" dirty="0" smtClean="0"/>
              <a:t>used </a:t>
            </a:r>
            <a:r>
              <a:rPr lang="en-US" dirty="0"/>
              <a:t>as a </a:t>
            </a:r>
            <a:r>
              <a:rPr lang="en-US" dirty="0">
                <a:solidFill>
                  <a:srgbClr val="FF0000"/>
                </a:solidFill>
              </a:rPr>
              <a:t>stand-alone Web services </a:t>
            </a:r>
            <a:r>
              <a:rPr lang="en-US" dirty="0" smtClean="0">
                <a:solidFill>
                  <a:srgbClr val="FF0000"/>
                </a:solidFill>
              </a:rPr>
              <a:t>engine</a:t>
            </a:r>
          </a:p>
          <a:p>
            <a:pPr lvl="1"/>
            <a:r>
              <a:rPr lang="en-US" dirty="0" smtClean="0"/>
              <a:t>I </a:t>
            </a:r>
            <a:r>
              <a:rPr lang="en-US" dirty="0"/>
              <a:t>have included Web API in this book because one of the main uses for it is to create </a:t>
            </a:r>
            <a:r>
              <a:rPr lang="en-US" dirty="0">
                <a:solidFill>
                  <a:srgbClr val="FF0000"/>
                </a:solidFill>
              </a:rPr>
              <a:t>single-page applications</a:t>
            </a:r>
            <a:r>
              <a:rPr lang="en-US" dirty="0"/>
              <a:t> (SPAs) by combining the Web API with MVC Framework features you have seen in previous </a:t>
            </a:r>
            <a:r>
              <a:rPr lang="en-US" dirty="0" smtClean="0"/>
              <a:t>chapters.</a:t>
            </a:r>
          </a:p>
          <a:p>
            <a:pPr lvl="1"/>
            <a:r>
              <a:rPr lang="en-US" dirty="0" smtClean="0"/>
              <a:t>I’ll </a:t>
            </a:r>
            <a:r>
              <a:rPr lang="en-US" dirty="0"/>
              <a:t>explain what SPAs are and how they work later in the </a:t>
            </a:r>
            <a:r>
              <a:rPr lang="en-US" dirty="0" smtClean="0"/>
              <a:t>chapter.</a:t>
            </a:r>
          </a:p>
          <a:p>
            <a:pPr lvl="1"/>
            <a:r>
              <a:rPr lang="en-US" dirty="0" smtClean="0"/>
              <a:t>That </a:t>
            </a:r>
            <a:r>
              <a:rPr lang="en-US" dirty="0"/>
              <a:t>is not to take away from the way that Web API simplifies creating Web </a:t>
            </a:r>
            <a:r>
              <a:rPr lang="en-US" dirty="0" smtClean="0"/>
              <a:t>services.</a:t>
            </a:r>
          </a:p>
          <a:p>
            <a:pPr lvl="1"/>
            <a:r>
              <a:rPr lang="en-US" dirty="0" smtClean="0"/>
              <a:t>It </a:t>
            </a:r>
            <a:r>
              <a:rPr lang="en-US" dirty="0"/>
              <a:t>is a huge improvement over the other Microsoft Web service technologies that have been appearing over the last decade or so</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403</a:t>
            </a:fld>
            <a:endParaRPr lang="en-US" dirty="0"/>
          </a:p>
        </p:txBody>
      </p:sp>
    </p:spTree>
    <p:extLst>
      <p:ext uri="{BB962C8B-B14F-4D97-AF65-F5344CB8AC3E}">
        <p14:creationId xmlns:p14="http://schemas.microsoft.com/office/powerpoint/2010/main" val="40117461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I </a:t>
            </a:r>
            <a:r>
              <a:rPr lang="en-US" dirty="0"/>
              <a:t>like the Web API and you should use it for your projects, not least because it is simple and built on the same design that the MVC Framework </a:t>
            </a:r>
            <a:r>
              <a:rPr lang="en-US" dirty="0" smtClean="0"/>
              <a:t>uses.</a:t>
            </a:r>
          </a:p>
          <a:p>
            <a:pPr lvl="1"/>
            <a:r>
              <a:rPr lang="en-US" dirty="0" smtClean="0"/>
              <a:t>I </a:t>
            </a:r>
            <a:r>
              <a:rPr lang="en-US" dirty="0"/>
              <a:t>start this chapter by creating a regular MVC Framework application and then using the Web API to transform it into a single-page </a:t>
            </a:r>
            <a:r>
              <a:rPr lang="en-US" dirty="0" smtClean="0"/>
              <a:t>application.</a:t>
            </a:r>
          </a:p>
          <a:p>
            <a:pPr lvl="1"/>
            <a:r>
              <a:rPr lang="en-US" dirty="0" smtClean="0"/>
              <a:t>This </a:t>
            </a:r>
            <a:r>
              <a:rPr lang="en-US" dirty="0"/>
              <a:t>is a surprisingly simple example, so I have treated the process like an extended example and applied some of the relevant techniques from earlier chapters because you can never have enough </a:t>
            </a:r>
            <a:r>
              <a:rPr lang="en-US" dirty="0" smtClean="0"/>
              <a:t>examples.</a:t>
            </a:r>
          </a:p>
          <a:p>
            <a:pPr lvl="1"/>
            <a:r>
              <a:rPr lang="en-US" dirty="0" smtClean="0">
                <a:solidFill>
                  <a:srgbClr val="FF0000"/>
                </a:solidFill>
              </a:rPr>
              <a:t>Table </a:t>
            </a:r>
            <a:r>
              <a:rPr lang="en-US" dirty="0">
                <a:solidFill>
                  <a:srgbClr val="FF0000"/>
                </a:solidFill>
              </a:rPr>
              <a:t>27-1</a:t>
            </a:r>
            <a:r>
              <a:rPr lang="en-US" dirty="0"/>
              <a:t> provides the summary for this chapter</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404</a:t>
            </a:fld>
            <a:endParaRPr lang="en-US" dirty="0"/>
          </a:p>
        </p:txBody>
      </p:sp>
    </p:spTree>
    <p:extLst>
      <p:ext uri="{BB962C8B-B14F-4D97-AF65-F5344CB8AC3E}">
        <p14:creationId xmlns:p14="http://schemas.microsoft.com/office/powerpoint/2010/main" val="26344567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27-1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405</a:t>
            </a:fld>
            <a:endParaRPr lang="en-US" dirty="0"/>
          </a:p>
        </p:txBody>
      </p:sp>
      <p:pic>
        <p:nvPicPr>
          <p:cNvPr id="8" name="Picture 7"/>
          <p:cNvPicPr>
            <a:picLocks noChangeAspect="1"/>
          </p:cNvPicPr>
          <p:nvPr/>
        </p:nvPicPr>
        <p:blipFill>
          <a:blip r:embed="rId2"/>
          <a:stretch>
            <a:fillRect/>
          </a:stretch>
        </p:blipFill>
        <p:spPr>
          <a:xfrm>
            <a:off x="152400" y="1271163"/>
            <a:ext cx="8747156" cy="2574841"/>
          </a:xfrm>
          <a:prstGeom prst="rect">
            <a:avLst/>
          </a:prstGeom>
          <a:ln>
            <a:solidFill>
              <a:schemeClr val="accent1"/>
            </a:solidFill>
          </a:ln>
        </p:spPr>
      </p:pic>
    </p:spTree>
    <p:extLst>
      <p:ext uri="{BB962C8B-B14F-4D97-AF65-F5344CB8AC3E}">
        <p14:creationId xmlns:p14="http://schemas.microsoft.com/office/powerpoint/2010/main" val="21621919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406</a:t>
            </a:fld>
            <a:endParaRPr lang="en-US" dirty="0"/>
          </a:p>
        </p:txBody>
      </p:sp>
    </p:spTree>
    <p:extLst>
      <p:ext uri="{BB962C8B-B14F-4D97-AF65-F5344CB8AC3E}">
        <p14:creationId xmlns:p14="http://schemas.microsoft.com/office/powerpoint/2010/main" val="310821895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407</a:t>
            </a:fld>
            <a:endParaRPr lang="en-US" dirty="0"/>
          </a:p>
        </p:txBody>
      </p:sp>
    </p:spTree>
    <p:extLst>
      <p:ext uri="{BB962C8B-B14F-4D97-AF65-F5344CB8AC3E}">
        <p14:creationId xmlns:p14="http://schemas.microsoft.com/office/powerpoint/2010/main" val="237724832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408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06664857"/>
              </p:ext>
            </p:extLst>
          </p:nvPr>
        </p:nvGraphicFramePr>
        <p:xfrm>
          <a:off x="1188132" y="2332802"/>
          <a:ext cx="3592873" cy="3606800"/>
        </p:xfrm>
        <a:graphic>
          <a:graphicData uri="http://schemas.openxmlformats.org/drawingml/2006/table">
            <a:tbl>
              <a:tblPr bandRow="1">
                <a:tableStyleId>{69012ECD-51FC-41F1-AA8D-1B2483CD663E}</a:tableStyleId>
              </a:tblPr>
              <a:tblGrid>
                <a:gridCol w="3592873">
                  <a:extLst>
                    <a:ext uri="{9D8B030D-6E8A-4147-A177-3AD203B41FA5}">
                      <a16:colId xmlns:a16="http://schemas.microsoft.com/office/drawing/2014/main" val="4199222970"/>
                    </a:ext>
                  </a:extLst>
                </a:gridCol>
              </a:tblGrid>
              <a:tr h="370840">
                <a:tc>
                  <a:txBody>
                    <a:bodyPr/>
                    <a:lstStyle/>
                    <a:p>
                      <a:r>
                        <a:rPr lang="en-US" sz="1800" kern="1200" dirty="0" smtClean="0">
                          <a:solidFill>
                            <a:schemeClr val="tx1"/>
                          </a:solidFill>
                          <a:latin typeface="Gill Sans MT" panose="020B0502020104020203" pitchFamily="34" charset="0"/>
                          <a:ea typeface="+mn-ea"/>
                          <a:cs typeface="+mn-cs"/>
                        </a:rPr>
                        <a:t>ASP.NET MVC Release History</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817161940"/>
                  </a:ext>
                </a:extLst>
              </a:tr>
              <a:tr h="370840">
                <a:tc>
                  <a:txBody>
                    <a:bodyPr/>
                    <a:lstStyle/>
                    <a:p>
                      <a:r>
                        <a:rPr lang="en-US" sz="1800" kern="1200" dirty="0" smtClean="0">
                          <a:solidFill>
                            <a:schemeClr val="tx1"/>
                          </a:solidFill>
                          <a:latin typeface="Gill Sans MT" panose="020B0502020104020203" pitchFamily="34" charset="0"/>
                          <a:ea typeface="+mn-ea"/>
                          <a:cs typeface="+mn-cs"/>
                        </a:rPr>
                        <a:t>MVC 5 Application Lifecycle: MSDN</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940652280"/>
                  </a:ext>
                </a:extLst>
              </a:tr>
              <a:tr h="370840">
                <a:tc>
                  <a:txBody>
                    <a:bodyPr/>
                    <a:lstStyle/>
                    <a:p>
                      <a:r>
                        <a:rPr lang="en-US" sz="1800" kern="1200" dirty="0" smtClean="0">
                          <a:solidFill>
                            <a:schemeClr val="tx1"/>
                          </a:solidFill>
                          <a:latin typeface="Gill Sans MT" panose="020B0502020104020203" pitchFamily="34" charset="0"/>
                          <a:ea typeface="+mn-ea"/>
                          <a:cs typeface="+mn-cs"/>
                        </a:rPr>
                        <a:t>Microsoft’s Lineage of Web Dev</a:t>
                      </a:r>
                      <a:r>
                        <a:rPr lang="en-US" sz="1800" kern="1200" baseline="0" dirty="0" smtClean="0">
                          <a:solidFill>
                            <a:schemeClr val="tx1"/>
                          </a:solidFill>
                          <a:latin typeface="Gill Sans MT" panose="020B0502020104020203" pitchFamily="34" charset="0"/>
                          <a:ea typeface="+mn-ea"/>
                          <a:cs typeface="+mn-cs"/>
                        </a:rPr>
                        <a:t> </a:t>
                      </a:r>
                      <a:r>
                        <a:rPr lang="en-US" sz="1800" kern="1200" dirty="0" smtClean="0">
                          <a:solidFill>
                            <a:schemeClr val="tx1"/>
                          </a:solidFill>
                          <a:latin typeface="Gill Sans MT" panose="020B0502020104020203" pitchFamily="34" charset="0"/>
                          <a:ea typeface="+mn-ea"/>
                          <a:cs typeface="+mn-cs"/>
                        </a:rPr>
                        <a:t>Tech</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211391720"/>
                  </a:ext>
                </a:extLst>
              </a:tr>
              <a:tr h="370840">
                <a:tc>
                  <a:txBody>
                    <a:bodyPr/>
                    <a:lstStyle/>
                    <a:p>
                      <a:r>
                        <a:rPr lang="en-US" sz="1800" kern="1200" dirty="0" smtClean="0">
                          <a:solidFill>
                            <a:schemeClr val="tx1"/>
                          </a:solidFill>
                          <a:latin typeface="Gill Sans MT" panose="020B0502020104020203" pitchFamily="34" charset="0"/>
                          <a:ea typeface="+mn-ea"/>
                          <a:cs typeface="+mn-cs"/>
                        </a:rPr>
                        <a:t>ASP.NET MVC 1 request life cycle - Packt</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What’s New: ASP.NET MVC 2</a:t>
                      </a: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8578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What’s New: ASP.NET MVC 3</a:t>
                      </a:r>
                    </a:p>
                  </a:txBody>
                  <a:tcPr/>
                </a:tc>
                <a:extLst>
                  <a:ext uri="{0D108BD9-81ED-4DB2-BD59-A6C34878D82A}">
                    <a16:rowId xmlns:a16="http://schemas.microsoft.com/office/drawing/2014/main" val="13798074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What’s New: ASP.NET MVC 4</a:t>
                      </a:r>
                    </a:p>
                  </a:txBody>
                  <a:tcPr/>
                </a:tc>
                <a:extLst>
                  <a:ext uri="{0D108BD9-81ED-4DB2-BD59-A6C34878D82A}">
                    <a16:rowId xmlns:a16="http://schemas.microsoft.com/office/drawing/2014/main" val="2600073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What’s New: ASP.NET MVC 5</a:t>
                      </a:r>
                    </a:p>
                  </a:txBody>
                  <a:tcPr/>
                </a:tc>
                <a:extLst>
                  <a:ext uri="{0D108BD9-81ED-4DB2-BD59-A6C34878D82A}">
                    <a16:rowId xmlns:a16="http://schemas.microsoft.com/office/drawing/2014/main" val="998064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Gill Sans MT" panose="020B0502020104020203" pitchFamily="34" charset="0"/>
                          <a:ea typeface="+mn-ea"/>
                          <a:cs typeface="+mn-cs"/>
                        </a:rPr>
                        <a:t>ASP.NET Release History</a:t>
                      </a:r>
                      <a:endParaRPr lang="en-US" sz="1800" kern="1200" dirty="0" smtClean="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941678152"/>
                  </a:ext>
                </a:extLst>
              </a:tr>
            </a:tbl>
          </a:graphicData>
        </a:graphic>
      </p:graphicFrame>
    </p:spTree>
    <p:extLst>
      <p:ext uri="{BB962C8B-B14F-4D97-AF65-F5344CB8AC3E}">
        <p14:creationId xmlns:p14="http://schemas.microsoft.com/office/powerpoint/2010/main" val="3829974308"/>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ASP.NET MVC Release History</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152400" y="1259750"/>
            <a:ext cx="8051002" cy="4905920"/>
          </a:xfrm>
          <a:prstGeom prst="rect">
            <a:avLst/>
          </a:prstGeom>
          <a:ln>
            <a:solidFill>
              <a:srgbClr val="5B9BD5"/>
            </a:solidFill>
          </a:ln>
        </p:spPr>
      </p:pic>
      <p:sp>
        <p:nvSpPr>
          <p:cNvPr id="6" name="Date Placeholder 5"/>
          <p:cNvSpPr>
            <a:spLocks noGrp="1"/>
          </p:cNvSpPr>
          <p:nvPr>
            <p:ph type="dt" sz="half" idx="2"/>
          </p:nvPr>
        </p:nvSpPr>
        <p:spPr/>
        <p:txBody>
          <a:bodyPr/>
          <a:lstStyle/>
          <a:p>
            <a:r>
              <a:rPr lang="en-US" smtClean="0"/>
              <a:t>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409</a:t>
            </a:fld>
            <a:endParaRPr lang="en-US" dirty="0"/>
          </a:p>
        </p:txBody>
      </p:sp>
    </p:spTree>
    <p:extLst>
      <p:ext uri="{BB962C8B-B14F-4D97-AF65-F5344CB8AC3E}">
        <p14:creationId xmlns:p14="http://schemas.microsoft.com/office/powerpoint/2010/main" val="1265354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Can I Get the Example Code?</a:t>
            </a:r>
          </a:p>
        </p:txBody>
      </p:sp>
      <p:sp>
        <p:nvSpPr>
          <p:cNvPr id="3" name="Content Placeholder 2"/>
          <p:cNvSpPr>
            <a:spLocks noGrp="1"/>
          </p:cNvSpPr>
          <p:nvPr>
            <p:ph idx="1"/>
          </p:nvPr>
        </p:nvSpPr>
        <p:spPr/>
        <p:txBody>
          <a:bodyPr/>
          <a:lstStyle/>
          <a:p>
            <a:r>
              <a:rPr lang="en-US" dirty="0" smtClean="0"/>
              <a:t>You </a:t>
            </a:r>
            <a:r>
              <a:rPr lang="en-US" dirty="0"/>
              <a:t>can download all of the examples for all of the chapters in this book from </a:t>
            </a:r>
            <a:r>
              <a:rPr lang="en-US" dirty="0" smtClean="0">
                <a:solidFill>
                  <a:srgbClr val="FF0000"/>
                </a:solidFill>
              </a:rPr>
              <a:t>Apress.com</a:t>
            </a:r>
            <a:r>
              <a:rPr lang="en-US" dirty="0" smtClean="0"/>
              <a:t>.</a:t>
            </a:r>
          </a:p>
          <a:p>
            <a:pPr lvl="1"/>
            <a:r>
              <a:rPr lang="en-US" dirty="0" smtClean="0"/>
              <a:t>The </a:t>
            </a:r>
            <a:r>
              <a:rPr lang="en-US" dirty="0"/>
              <a:t>download is available without charge and includes all of the Visual Studio projects and their </a:t>
            </a:r>
            <a:r>
              <a:rPr lang="en-US" dirty="0" smtClean="0"/>
              <a:t>contents.</a:t>
            </a:r>
          </a:p>
          <a:p>
            <a:pPr lvl="1"/>
            <a:r>
              <a:rPr lang="en-US" dirty="0" smtClean="0"/>
              <a:t>You </a:t>
            </a:r>
            <a:r>
              <a:rPr lang="en-US" dirty="0"/>
              <a:t>don’t have to download the code, but it is the easiest way of experimenting with the examples and cutting and pasting techniques into your own projects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a:t>
            </a:fld>
            <a:endParaRPr lang="en-US" dirty="0"/>
          </a:p>
        </p:txBody>
      </p:sp>
    </p:spTree>
    <p:extLst>
      <p:ext uri="{BB962C8B-B14F-4D97-AF65-F5344CB8AC3E}">
        <p14:creationId xmlns:p14="http://schemas.microsoft.com/office/powerpoint/2010/main" val="205993023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MVC 5 Application Lifecycle - MSDN</a:t>
            </a:r>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6" name="Date Placeholder 5"/>
          <p:cNvSpPr>
            <a:spLocks noGrp="1"/>
          </p:cNvSpPr>
          <p:nvPr>
            <p:ph type="dt" sz="half" idx="2"/>
          </p:nvPr>
        </p:nvSpPr>
        <p:spPr/>
        <p:txBody>
          <a:bodyPr/>
          <a:lstStyle/>
          <a:p>
            <a:r>
              <a:rPr lang="en-US" smtClean="0"/>
              <a:t>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410</a:t>
            </a:fld>
            <a:endParaRPr lang="en-US" dirty="0"/>
          </a:p>
        </p:txBody>
      </p:sp>
    </p:spTree>
    <p:extLst>
      <p:ext uri="{BB962C8B-B14F-4D97-AF65-F5344CB8AC3E}">
        <p14:creationId xmlns:p14="http://schemas.microsoft.com/office/powerpoint/2010/main" val="95038841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High-Level View</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smtClean="0"/>
              <a:t>The </a:t>
            </a:r>
            <a:r>
              <a:rPr lang="en-US" sz="2000" dirty="0" smtClean="0">
                <a:solidFill>
                  <a:srgbClr val="FF0000"/>
                </a:solidFill>
              </a:rPr>
              <a:t>Figure 1</a:t>
            </a:r>
            <a:r>
              <a:rPr lang="en-US" sz="2000" dirty="0" smtClean="0"/>
              <a:t> </a:t>
            </a:r>
            <a:r>
              <a:rPr lang="en-US" sz="2000" dirty="0"/>
              <a:t>shows the lifecycle of every ASP.NET MVC application, beginning from receiving the HTTP request from the client to sending the HTTP response back to the client. </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411</a:t>
            </a:fld>
            <a:endParaRPr lang="en-US" dirty="0"/>
          </a:p>
        </p:txBody>
      </p:sp>
    </p:spTree>
    <p:extLst>
      <p:ext uri="{BB962C8B-B14F-4D97-AF65-F5344CB8AC3E}">
        <p14:creationId xmlns:p14="http://schemas.microsoft.com/office/powerpoint/2010/main" val="7259588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737" y="1268362"/>
            <a:ext cx="7370594" cy="5059292"/>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412</a:t>
            </a:fld>
            <a:endParaRPr lang="en-US" dirty="0"/>
          </a:p>
        </p:txBody>
      </p:sp>
    </p:spTree>
    <p:extLst>
      <p:ext uri="{BB962C8B-B14F-4D97-AF65-F5344CB8AC3E}">
        <p14:creationId xmlns:p14="http://schemas.microsoft.com/office/powerpoint/2010/main" val="306633939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Detailed View</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The </a:t>
            </a:r>
            <a:r>
              <a:rPr lang="en-US" sz="2000" dirty="0" smtClean="0">
                <a:solidFill>
                  <a:srgbClr val="FF0000"/>
                </a:solidFill>
              </a:rPr>
              <a:t>Figure 2</a:t>
            </a:r>
            <a:r>
              <a:rPr lang="en-US" sz="2000" dirty="0" smtClean="0"/>
              <a:t> shows </a:t>
            </a:r>
            <a:r>
              <a:rPr lang="en-US" sz="2000" dirty="0"/>
              <a:t>relevant HttpApplication stages to help you understand where MVC integrates into the ASP.NET application </a:t>
            </a:r>
            <a:r>
              <a:rPr lang="en-US" sz="2000" dirty="0" smtClean="0"/>
              <a:t>lifecycle.</a:t>
            </a:r>
          </a:p>
          <a:p>
            <a:pPr marL="457200">
              <a:buFont typeface="Wingdings" panose="05000000000000000000" pitchFamily="2" charset="2"/>
              <a:buChar char="§"/>
            </a:pPr>
            <a:r>
              <a:rPr lang="en-US" sz="2000" dirty="0" smtClean="0"/>
              <a:t>In </a:t>
            </a:r>
            <a:r>
              <a:rPr lang="en-US" sz="2000" dirty="0"/>
              <a:t>addition, for the overridable methods on the Controller object that are part the MVC lifecycle, the </a:t>
            </a:r>
            <a:r>
              <a:rPr lang="en-US" sz="2000" dirty="0" smtClean="0"/>
              <a:t>Figure </a:t>
            </a:r>
            <a:r>
              <a:rPr lang="en-US" sz="2000" dirty="0"/>
              <a:t>identifies when these methods are invoked in the processing pipeline and why you might want to override </a:t>
            </a:r>
            <a:r>
              <a:rPr lang="en-US" sz="2000" dirty="0" smtClean="0"/>
              <a:t>them.</a:t>
            </a:r>
          </a:p>
          <a:p>
            <a:pPr marL="457200">
              <a:buFont typeface="Wingdings" panose="05000000000000000000" pitchFamily="2" charset="2"/>
              <a:buChar char="§"/>
            </a:pPr>
            <a:r>
              <a:rPr lang="en-US" sz="2000" dirty="0" smtClean="0"/>
              <a:t>You </a:t>
            </a:r>
            <a:r>
              <a:rPr lang="en-US" sz="2000" dirty="0"/>
              <a:t>may or may not have the need to override any one method, but It is important for you to understand their role in the application life cycle so that you can write code at the appropriate life cycle stage for the effect you intend.</a:t>
            </a:r>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413</a:t>
            </a:fld>
            <a:endParaRPr lang="en-US" dirty="0"/>
          </a:p>
        </p:txBody>
      </p:sp>
    </p:spTree>
    <p:extLst>
      <p:ext uri="{BB962C8B-B14F-4D97-AF65-F5344CB8AC3E}">
        <p14:creationId xmlns:p14="http://schemas.microsoft.com/office/powerpoint/2010/main" val="196589267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146869" cy="4883701"/>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414</a:t>
            </a:fld>
            <a:endParaRPr lang="en-US" dirty="0"/>
          </a:p>
        </p:txBody>
      </p:sp>
    </p:spTree>
    <p:extLst>
      <p:ext uri="{BB962C8B-B14F-4D97-AF65-F5344CB8AC3E}">
        <p14:creationId xmlns:p14="http://schemas.microsoft.com/office/powerpoint/2010/main" val="24604232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										   </a:t>
            </a:r>
            <a:r>
              <a:rPr lang="en-US" dirty="0" smtClean="0">
                <a:solidFill>
                  <a:srgbClr val="C00000"/>
                </a:solidFill>
              </a:rPr>
              <a:t>|</a:t>
            </a:r>
            <a:endParaRPr lang="en-US" dirty="0">
              <a:solidFill>
                <a:srgbClr val="C00000"/>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11665088" cy="4827638"/>
          </a:xfrm>
          <a:prstGeom prst="rect">
            <a:avLst/>
          </a:prstGeom>
          <a:ln>
            <a:solidFill>
              <a:srgbClr val="5B9BD5"/>
            </a:solidFill>
          </a:ln>
        </p:spPr>
      </p:pic>
      <p:sp>
        <p:nvSpPr>
          <p:cNvPr id="4" name="Date Placeholder 3"/>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415</a:t>
            </a:fld>
            <a:endParaRPr lang="en-US" dirty="0"/>
          </a:p>
        </p:txBody>
      </p:sp>
    </p:spTree>
    <p:extLst>
      <p:ext uri="{BB962C8B-B14F-4D97-AF65-F5344CB8AC3E}">
        <p14:creationId xmlns:p14="http://schemas.microsoft.com/office/powerpoint/2010/main" val="296990597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2</a:t>
            </a:r>
            <a:r>
              <a:rPr lang="en-US" dirty="0"/>
              <a:t>	</a:t>
            </a:r>
            <a:r>
              <a:rPr lang="en-US" dirty="0" smtClean="0"/>
              <a:t>									  </a:t>
            </a:r>
            <a:r>
              <a:rPr lang="en-US" dirty="0" smtClean="0">
                <a:solidFill>
                  <a:srgbClr val="C00000"/>
                </a:solidFill>
              </a:rPr>
              <a:t>||</a:t>
            </a:r>
            <a:endParaRPr lang="en-US" dirty="0">
              <a:solidFill>
                <a:srgbClr val="C00000"/>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8440"/>
            <a:ext cx="10881360" cy="5126402"/>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416</a:t>
            </a:fld>
            <a:endParaRPr lang="en-US" dirty="0"/>
          </a:p>
        </p:txBody>
      </p:sp>
    </p:spTree>
    <p:extLst>
      <p:ext uri="{BB962C8B-B14F-4D97-AF65-F5344CB8AC3E}">
        <p14:creationId xmlns:p14="http://schemas.microsoft.com/office/powerpoint/2010/main" val="19610208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Figure 2										</a:t>
            </a:r>
            <a:r>
              <a:rPr lang="en-US" dirty="0" smtClean="0"/>
              <a:t> </a:t>
            </a:r>
            <a:r>
              <a:rPr lang="en-US" dirty="0" smtClean="0">
                <a:solidFill>
                  <a:srgbClr val="C00000"/>
                </a:solidFill>
              </a:rPr>
              <a:t>|||</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8134709" cy="5086934"/>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417</a:t>
            </a:fld>
            <a:endParaRPr lang="en-US" dirty="0"/>
          </a:p>
        </p:txBody>
      </p:sp>
    </p:spTree>
    <p:extLst>
      <p:ext uri="{BB962C8B-B14F-4D97-AF65-F5344CB8AC3E}">
        <p14:creationId xmlns:p14="http://schemas.microsoft.com/office/powerpoint/2010/main" val="33239242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Figure 2										</a:t>
            </a:r>
            <a:r>
              <a:rPr lang="en-US" dirty="0" smtClean="0">
                <a:solidFill>
                  <a:srgbClr val="C00000"/>
                </a:solidFill>
              </a:rPr>
              <a:t>||||</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7131517" cy="4691433"/>
          </a:xfrm>
          <a:prstGeom prst="rect">
            <a:avLst/>
          </a:prstGeom>
          <a:ln>
            <a:solidFill>
              <a:srgbClr val="5B9BD5"/>
            </a:solidFill>
          </a:ln>
        </p:spPr>
      </p:pic>
      <p:sp>
        <p:nvSpPr>
          <p:cNvPr id="5" name="Date Placeholder 4"/>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418</a:t>
            </a:fld>
            <a:endParaRPr lang="en-US" dirty="0"/>
          </a:p>
        </p:txBody>
      </p:sp>
    </p:spTree>
    <p:extLst>
      <p:ext uri="{BB962C8B-B14F-4D97-AF65-F5344CB8AC3E}">
        <p14:creationId xmlns:p14="http://schemas.microsoft.com/office/powerpoint/2010/main" val="37313343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Microsoft’s Lineage of Web </a:t>
            </a:r>
            <a:r>
              <a:rPr lang="en-US" dirty="0" smtClean="0">
                <a:solidFill>
                  <a:schemeClr val="bg1"/>
                </a:solidFill>
              </a:rPr>
              <a:t>Dev Tech</a:t>
            </a:r>
            <a:endParaRPr lang="en-US" dirty="0">
              <a:solidFill>
                <a:schemeClr val="bg1"/>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5779"/>
            <a:ext cx="7328052" cy="4991450"/>
          </a:xfrm>
          <a:prstGeom prst="rect">
            <a:avLst/>
          </a:prstGeom>
          <a:ln>
            <a:solidFill>
              <a:schemeClr val="accent1"/>
            </a:solidFill>
          </a:ln>
        </p:spPr>
      </p:pic>
      <p:sp>
        <p:nvSpPr>
          <p:cNvPr id="6" name="Date Placeholder 5"/>
          <p:cNvSpPr>
            <a:spLocks noGrp="1"/>
          </p:cNvSpPr>
          <p:nvPr>
            <p:ph type="dt" sz="half" idx="2"/>
          </p:nvPr>
        </p:nvSpPr>
        <p:spPr/>
        <p:txBody>
          <a:bodyPr/>
          <a:lstStyle/>
          <a:p>
            <a:r>
              <a:rPr lang="en-US" smtClean="0"/>
              <a:t>2 Jan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419</a:t>
            </a:fld>
            <a:endParaRPr lang="en-US" dirty="0"/>
          </a:p>
        </p:txBody>
      </p:sp>
    </p:spTree>
    <p:extLst>
      <p:ext uri="{BB962C8B-B14F-4D97-AF65-F5344CB8AC3E}">
        <p14:creationId xmlns:p14="http://schemas.microsoft.com/office/powerpoint/2010/main" val="925633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Software Do I Need for This Book?</a:t>
            </a:r>
          </a:p>
        </p:txBody>
      </p:sp>
      <p:sp>
        <p:nvSpPr>
          <p:cNvPr id="3" name="Content Placeholder 2"/>
          <p:cNvSpPr>
            <a:spLocks noGrp="1"/>
          </p:cNvSpPr>
          <p:nvPr>
            <p:ph idx="1"/>
          </p:nvPr>
        </p:nvSpPr>
        <p:spPr/>
        <p:txBody>
          <a:bodyPr/>
          <a:lstStyle/>
          <a:p>
            <a:r>
              <a:rPr lang="en-US" dirty="0" smtClean="0"/>
              <a:t>The </a:t>
            </a:r>
            <a:r>
              <a:rPr lang="en-US" dirty="0"/>
              <a:t>only software you need for MVC development is </a:t>
            </a:r>
            <a:r>
              <a:rPr lang="en-US" dirty="0">
                <a:solidFill>
                  <a:srgbClr val="FF0000"/>
                </a:solidFill>
              </a:rPr>
              <a:t>Visual Studio 2013</a:t>
            </a:r>
            <a:r>
              <a:rPr lang="en-US" dirty="0"/>
              <a:t>, which contains everything you need to </a:t>
            </a:r>
            <a:r>
              <a:rPr lang="en-US" dirty="0" smtClean="0"/>
              <a:t>get </a:t>
            </a:r>
            <a:r>
              <a:rPr lang="en-US" dirty="0"/>
              <a:t>started, </a:t>
            </a:r>
            <a:r>
              <a:rPr lang="en-US" dirty="0" smtClean="0"/>
              <a:t>including</a:t>
            </a:r>
          </a:p>
          <a:p>
            <a:pPr lvl="2"/>
            <a:r>
              <a:rPr lang="en-US" dirty="0" smtClean="0"/>
              <a:t>a </a:t>
            </a:r>
            <a:r>
              <a:rPr lang="en-US" dirty="0"/>
              <a:t>built-in application server for running and debugging MVC </a:t>
            </a:r>
            <a:r>
              <a:rPr lang="en-US" dirty="0" smtClean="0"/>
              <a:t>applications</a:t>
            </a:r>
          </a:p>
          <a:p>
            <a:pPr lvl="2"/>
            <a:r>
              <a:rPr lang="en-US" dirty="0" smtClean="0"/>
              <a:t>an </a:t>
            </a:r>
            <a:r>
              <a:rPr lang="en-US" dirty="0"/>
              <a:t>administration-free edition of </a:t>
            </a:r>
            <a:r>
              <a:rPr lang="en-US" dirty="0" smtClean="0"/>
              <a:t>SQL Server </a:t>
            </a:r>
            <a:r>
              <a:rPr lang="en-US" dirty="0"/>
              <a:t>for developing database-driven </a:t>
            </a:r>
            <a:r>
              <a:rPr lang="en-US" dirty="0" smtClean="0"/>
              <a:t>applications</a:t>
            </a:r>
          </a:p>
          <a:p>
            <a:pPr lvl="2"/>
            <a:r>
              <a:rPr lang="en-US" dirty="0" smtClean="0"/>
              <a:t>tools </a:t>
            </a:r>
            <a:r>
              <a:rPr lang="en-US" dirty="0"/>
              <a:t>for unit </a:t>
            </a:r>
            <a:r>
              <a:rPr lang="en-US" dirty="0" smtClean="0"/>
              <a:t>testing</a:t>
            </a:r>
          </a:p>
          <a:p>
            <a:pPr lvl="2"/>
            <a:r>
              <a:rPr lang="en-US" dirty="0" smtClean="0"/>
              <a:t>a </a:t>
            </a:r>
            <a:r>
              <a:rPr lang="en-US" dirty="0"/>
              <a:t>code editor compiler and </a:t>
            </a:r>
            <a:r>
              <a:rPr lang="en-US" dirty="0" smtClean="0"/>
              <a:t>debugger</a:t>
            </a:r>
          </a:p>
          <a:p>
            <a:pPr lvl="1"/>
            <a:r>
              <a:rPr lang="en-US" dirty="0" smtClean="0"/>
              <a:t>There </a:t>
            </a:r>
            <a:r>
              <a:rPr lang="en-US" dirty="0"/>
              <a:t>are several different editions of Visual Studio, but I will be using the one that Microsoft makes available free of charge, called Visual Studio Express 2013 for </a:t>
            </a:r>
            <a:r>
              <a:rPr lang="en-US" dirty="0" smtClean="0"/>
              <a:t>Web.</a:t>
            </a:r>
          </a:p>
          <a:p>
            <a:pPr lvl="1"/>
            <a:r>
              <a:rPr lang="en-US" dirty="0" smtClean="0"/>
              <a:t>Microsoft </a:t>
            </a:r>
            <a:r>
              <a:rPr lang="en-US" dirty="0"/>
              <a:t>adds some nice features to the paid-for editions of Visual Studio, but you will not need them for this book and all of the figures that you see throughout this book have been taken using the </a:t>
            </a:r>
            <a:r>
              <a:rPr lang="en-US" dirty="0">
                <a:solidFill>
                  <a:srgbClr val="FF0000"/>
                </a:solidFill>
              </a:rPr>
              <a:t>Express edition</a:t>
            </a:r>
            <a:r>
              <a:rPr lang="en-US" dirty="0"/>
              <a:t>, which you can download from </a:t>
            </a:r>
            <a:r>
              <a:rPr lang="en-US" dirty="0">
                <a:hlinkClick r:id="rId2"/>
              </a:rPr>
              <a:t>http://</a:t>
            </a:r>
            <a:r>
              <a:rPr lang="en-US" dirty="0" smtClean="0">
                <a:hlinkClick r:id="rId2"/>
              </a:rPr>
              <a:t>www.microsoft.com/visualstudio/eng/products/visual-studioexpress-products</a:t>
            </a:r>
            <a:r>
              <a:rPr lang="en-US" dirty="0" smtClean="0"/>
              <a:t>.</a:t>
            </a:r>
          </a:p>
          <a:p>
            <a:pPr lvl="1"/>
            <a:r>
              <a:rPr lang="en-US" dirty="0" smtClean="0"/>
              <a:t>There </a:t>
            </a:r>
            <a:r>
              <a:rPr lang="en-US" dirty="0"/>
              <a:t>are several different versions of Visual Studio 2013 Express, each of which is used for a different kind of </a:t>
            </a:r>
            <a:r>
              <a:rPr lang="en-US" dirty="0" smtClean="0"/>
              <a:t>development.</a:t>
            </a:r>
          </a:p>
          <a:p>
            <a:pPr lvl="1"/>
            <a:r>
              <a:rPr lang="en-US" dirty="0" smtClean="0"/>
              <a:t>Make </a:t>
            </a:r>
            <a:r>
              <a:rPr lang="en-US" dirty="0"/>
              <a:t>sure that you get the Web version, which supports ASP/NET applications. Once you have installed Visual Studio, you are ready to go</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219172801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a:solidFill>
                  <a:schemeClr val="bg1"/>
                </a:solidFill>
              </a:rPr>
              <a:t>ASP.NET MVC 1 request life cycle - Packt</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Between the HTTP request and the HTTP response, there are eight main </a:t>
            </a:r>
            <a:r>
              <a:rPr lang="en-US" sz="2000" dirty="0" smtClean="0"/>
              <a:t>steps that </a:t>
            </a:r>
            <a:r>
              <a:rPr lang="en-US" sz="2000" dirty="0"/>
              <a:t>occur:</a:t>
            </a:r>
          </a:p>
          <a:p>
            <a:pPr marL="687388" indent="-225425">
              <a:buFont typeface="Wingdings" panose="05000000000000000000" pitchFamily="2" charset="2"/>
              <a:buChar char="ü"/>
            </a:pPr>
            <a:r>
              <a:rPr lang="en-US" sz="2000" dirty="0" smtClean="0"/>
              <a:t>The </a:t>
            </a:r>
            <a:r>
              <a:rPr lang="en-US" sz="2000" dirty="0"/>
              <a:t>RouteTable is created.</a:t>
            </a:r>
          </a:p>
          <a:p>
            <a:pPr marL="687388" indent="-225425">
              <a:buFont typeface="Wingdings" panose="05000000000000000000" pitchFamily="2" charset="2"/>
              <a:buChar char="ü"/>
            </a:pPr>
            <a:r>
              <a:rPr lang="en-US" sz="2000" dirty="0" smtClean="0"/>
              <a:t>The </a:t>
            </a:r>
            <a:r>
              <a:rPr lang="en-US" sz="2000" dirty="0"/>
              <a:t>UrlRoutingModule intercepts the request.</a:t>
            </a:r>
          </a:p>
          <a:p>
            <a:pPr marL="687388" indent="-225425">
              <a:buFont typeface="Wingdings" panose="05000000000000000000" pitchFamily="2" charset="2"/>
              <a:buChar char="ü"/>
            </a:pPr>
            <a:r>
              <a:rPr lang="en-US" sz="2000" dirty="0" smtClean="0"/>
              <a:t>The </a:t>
            </a:r>
            <a:r>
              <a:rPr lang="en-US" sz="2000" dirty="0"/>
              <a:t>routing engine determines the route.</a:t>
            </a:r>
          </a:p>
          <a:p>
            <a:pPr marL="687388" indent="-225425">
              <a:buFont typeface="Wingdings" panose="05000000000000000000" pitchFamily="2" charset="2"/>
              <a:buChar char="ü"/>
            </a:pPr>
            <a:r>
              <a:rPr lang="en-US" sz="2000" dirty="0" smtClean="0"/>
              <a:t>The </a:t>
            </a:r>
            <a:r>
              <a:rPr lang="en-US" sz="2000" dirty="0"/>
              <a:t>route handler creates the associated IHttpHandler.</a:t>
            </a:r>
          </a:p>
          <a:p>
            <a:pPr marL="687388" indent="-225425">
              <a:buFont typeface="Wingdings" panose="05000000000000000000" pitchFamily="2" charset="2"/>
              <a:buChar char="ü"/>
            </a:pPr>
            <a:r>
              <a:rPr lang="en-US" sz="2000" dirty="0" smtClean="0"/>
              <a:t>The </a:t>
            </a:r>
            <a:r>
              <a:rPr lang="en-US" sz="2000" dirty="0"/>
              <a:t>IHttpHandler determines the controller.</a:t>
            </a:r>
          </a:p>
          <a:p>
            <a:pPr marL="687388" indent="-225425">
              <a:buFont typeface="Wingdings" panose="05000000000000000000" pitchFamily="2" charset="2"/>
              <a:buChar char="ü"/>
            </a:pPr>
            <a:r>
              <a:rPr lang="en-US" sz="2000" dirty="0" smtClean="0"/>
              <a:t>The </a:t>
            </a:r>
            <a:r>
              <a:rPr lang="en-US" sz="2000" dirty="0"/>
              <a:t>controller executes.</a:t>
            </a:r>
          </a:p>
          <a:p>
            <a:pPr marL="687388" indent="-225425">
              <a:buFont typeface="Wingdings" panose="05000000000000000000" pitchFamily="2" charset="2"/>
              <a:buChar char="ü"/>
            </a:pPr>
            <a:r>
              <a:rPr lang="en-US" sz="2000" dirty="0" smtClean="0"/>
              <a:t>A </a:t>
            </a:r>
            <a:r>
              <a:rPr lang="en-US" sz="2000" dirty="0"/>
              <a:t>ViewEngine is created.</a:t>
            </a:r>
          </a:p>
          <a:p>
            <a:pPr marL="687388" indent="-225425">
              <a:buFont typeface="Wingdings" panose="05000000000000000000" pitchFamily="2" charset="2"/>
              <a:buChar char="ü"/>
            </a:pPr>
            <a:r>
              <a:rPr lang="en-US" sz="2000" dirty="0" smtClean="0"/>
              <a:t>The </a:t>
            </a:r>
            <a:r>
              <a:rPr lang="en-US" sz="2000" dirty="0"/>
              <a:t>view is rendered.</a:t>
            </a:r>
          </a:p>
          <a:p>
            <a:pPr marL="461963" indent="-234950">
              <a:buFont typeface="Wingdings" panose="05000000000000000000" pitchFamily="2" charset="2"/>
              <a:buChar char="§"/>
            </a:pPr>
            <a:r>
              <a:rPr lang="en-US" sz="2000" dirty="0"/>
              <a:t>These steps are illustrated in </a:t>
            </a:r>
            <a:r>
              <a:rPr lang="en-US" sz="2000" dirty="0" smtClean="0">
                <a:solidFill>
                  <a:srgbClr val="FF0000"/>
                </a:solidFill>
              </a:rPr>
              <a:t>Figure R1</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420</a:t>
            </a:fld>
            <a:endParaRPr lang="en-US" dirty="0"/>
          </a:p>
        </p:txBody>
      </p:sp>
    </p:spTree>
    <p:extLst>
      <p:ext uri="{BB962C8B-B14F-4D97-AF65-F5344CB8AC3E}">
        <p14:creationId xmlns:p14="http://schemas.microsoft.com/office/powerpoint/2010/main" val="38575718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R1</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362"/>
            <a:ext cx="5566051" cy="3678849"/>
          </a:xfrm>
          <a:prstGeom prst="rect">
            <a:avLst/>
          </a:prstGeom>
          <a:ln>
            <a:solidFill>
              <a:schemeClr val="accent1"/>
            </a:solidFill>
          </a:ln>
        </p:spPr>
      </p:pic>
      <p:sp>
        <p:nvSpPr>
          <p:cNvPr id="5" name="Date Placeholder 4"/>
          <p:cNvSpPr>
            <a:spLocks noGrp="1"/>
          </p:cNvSpPr>
          <p:nvPr>
            <p:ph type="dt" sz="half" idx="2"/>
          </p:nvPr>
        </p:nvSpPr>
        <p:spPr/>
        <p:txBody>
          <a:bodyPr/>
          <a:lstStyle/>
          <a:p>
            <a:r>
              <a:rPr lang="en-US" smtClean="0"/>
              <a:t>2 Jan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421</a:t>
            </a:fld>
            <a:endParaRPr lang="en-US" dirty="0"/>
          </a:p>
        </p:txBody>
      </p:sp>
    </p:spTree>
    <p:extLst>
      <p:ext uri="{BB962C8B-B14F-4D97-AF65-F5344CB8AC3E}">
        <p14:creationId xmlns:p14="http://schemas.microsoft.com/office/powerpoint/2010/main" val="34609849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 ASP.NET MVC </a:t>
            </a:r>
            <a:r>
              <a:rPr lang="en-US" dirty="0" smtClean="0"/>
              <a:t>2</a:t>
            </a:r>
            <a:endParaRPr lang="en-US" dirty="0"/>
          </a:p>
        </p:txBody>
      </p:sp>
      <p:sp>
        <p:nvSpPr>
          <p:cNvPr id="3" name="Content Placeholder 2"/>
          <p:cNvSpPr>
            <a:spLocks noGrp="1"/>
          </p:cNvSpPr>
          <p:nvPr>
            <p:ph idx="1"/>
          </p:nvPr>
        </p:nvSpPr>
        <p:spPr/>
        <p:txBody>
          <a:bodyPr/>
          <a:lstStyle/>
          <a:p>
            <a:r>
              <a:rPr lang="en-US" dirty="0"/>
              <a:t>ASP.NET MVC 2 is built on top of the first release and is completely compatible with it, </a:t>
            </a:r>
            <a:r>
              <a:rPr lang="en-US" dirty="0" smtClean="0"/>
              <a:t>which means </a:t>
            </a:r>
            <a:r>
              <a:rPr lang="en-US" dirty="0"/>
              <a:t>that all of your knowledge, skills, and even the code you wrote continue to work when </a:t>
            </a:r>
            <a:r>
              <a:rPr lang="en-US" dirty="0" smtClean="0"/>
              <a:t>you move </a:t>
            </a:r>
            <a:r>
              <a:rPr lang="en-US" dirty="0"/>
              <a:t>forward to the new </a:t>
            </a:r>
            <a:r>
              <a:rPr lang="en-US" dirty="0" smtClean="0"/>
              <a:t>version.</a:t>
            </a:r>
          </a:p>
          <a:p>
            <a:pPr lvl="1"/>
            <a:r>
              <a:rPr lang="en-US" dirty="0" smtClean="0"/>
              <a:t>ASP.NET </a:t>
            </a:r>
            <a:r>
              <a:rPr lang="en-US" dirty="0"/>
              <a:t>MVC 2 adds the following new </a:t>
            </a:r>
            <a:r>
              <a:rPr lang="en-US" dirty="0" smtClean="0"/>
              <a:t>features:</a:t>
            </a:r>
            <a:endParaRPr lang="en-US" dirty="0"/>
          </a:p>
          <a:p>
            <a:pPr lvl="2"/>
            <a:r>
              <a:rPr lang="en-US" dirty="0">
                <a:solidFill>
                  <a:srgbClr val="0070C0"/>
                </a:solidFill>
              </a:rPr>
              <a:t>Templated Helpers</a:t>
            </a:r>
            <a:r>
              <a:rPr lang="en-US" dirty="0"/>
              <a:t> — Make it easier and faster to create the HTML to display and edit data.</a:t>
            </a:r>
          </a:p>
          <a:p>
            <a:pPr lvl="2"/>
            <a:r>
              <a:rPr lang="en-US" dirty="0">
                <a:solidFill>
                  <a:srgbClr val="0070C0"/>
                </a:solidFill>
              </a:rPr>
              <a:t>Client-Side Validation</a:t>
            </a:r>
            <a:r>
              <a:rPr lang="en-US" dirty="0"/>
              <a:t> — Brings the same powerful metadata-based validation to the client.</a:t>
            </a:r>
          </a:p>
          <a:p>
            <a:pPr lvl="2"/>
            <a:r>
              <a:rPr lang="en-US" dirty="0">
                <a:solidFill>
                  <a:srgbClr val="0070C0"/>
                </a:solidFill>
              </a:rPr>
              <a:t>Areas</a:t>
            </a:r>
            <a:r>
              <a:rPr lang="en-US" dirty="0"/>
              <a:t> — Allow you to organize a big application into smaller logical sections</a:t>
            </a:r>
            <a:r>
              <a:rPr lang="en-US" dirty="0" smtClean="0"/>
              <a:t>.</a:t>
            </a:r>
          </a:p>
          <a:p>
            <a:pPr lvl="2"/>
            <a:r>
              <a:rPr lang="en-US" dirty="0">
                <a:solidFill>
                  <a:srgbClr val="0070C0"/>
                </a:solidFill>
              </a:rPr>
              <a:t>Asynchronous Controllers</a:t>
            </a:r>
            <a:r>
              <a:rPr lang="en-US" dirty="0"/>
              <a:t> — Solve the same issue addressed by the asynchronous pages </a:t>
            </a:r>
            <a:r>
              <a:rPr lang="en-US" dirty="0" smtClean="0"/>
              <a:t>in traditional </a:t>
            </a:r>
            <a:r>
              <a:rPr lang="en-US" dirty="0"/>
              <a:t>Web Forms by performing long-running tasks on a separate thread to free </a:t>
            </a:r>
            <a:r>
              <a:rPr lang="en-US" dirty="0" smtClean="0"/>
              <a:t>up resources </a:t>
            </a:r>
            <a:r>
              <a:rPr lang="en-US" dirty="0"/>
              <a:t>on the server.</a:t>
            </a:r>
          </a:p>
          <a:p>
            <a:pPr lvl="2"/>
            <a:r>
              <a:rPr lang="en-US" dirty="0">
                <a:solidFill>
                  <a:srgbClr val="0070C0"/>
                </a:solidFill>
              </a:rPr>
              <a:t>Child Actions</a:t>
            </a:r>
            <a:r>
              <a:rPr lang="en-US" dirty="0"/>
              <a:t> — Make easy encapsulation of logic and presentation possible.</a:t>
            </a:r>
          </a:p>
          <a:p>
            <a:pPr lvl="2"/>
            <a:r>
              <a:rPr lang="en-US" dirty="0">
                <a:solidFill>
                  <a:srgbClr val="0070C0"/>
                </a:solidFill>
              </a:rPr>
              <a:t>Strongly Typed UI Helpers</a:t>
            </a:r>
            <a:r>
              <a:rPr lang="en-US" dirty="0"/>
              <a:t> — Add a new strongly typed flavor to the existing UI Helpers</a:t>
            </a:r>
            <a:r>
              <a:rPr lang="en-US" dirty="0" smtClean="0"/>
              <a:t>.</a:t>
            </a:r>
          </a:p>
          <a:p>
            <a:pPr lvl="2"/>
            <a:r>
              <a:rPr lang="en-US" dirty="0" smtClean="0">
                <a:solidFill>
                  <a:srgbClr val="0070C0"/>
                </a:solidFill>
              </a:rPr>
              <a:t>Model Bindings</a:t>
            </a:r>
          </a:p>
          <a:p>
            <a:pPr lvl="2"/>
            <a:r>
              <a:rPr lang="en-US" dirty="0">
                <a:solidFill>
                  <a:srgbClr val="0070C0"/>
                </a:solidFill>
              </a:rPr>
              <a:t>Automatic HTML-Encoding</a:t>
            </a:r>
          </a:p>
          <a:p>
            <a:pPr lvl="1"/>
            <a:r>
              <a:rPr lang="en-US" dirty="0"/>
              <a:t>And in addition to these main features, other smaller features and enhancements to the existing ones have been introduced, together with a better Visual Studio (VS) integration, especially in VS2010</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422</a:t>
            </a:fld>
            <a:endParaRPr lang="en-US" dirty="0"/>
          </a:p>
        </p:txBody>
      </p:sp>
    </p:spTree>
    <p:extLst>
      <p:ext uri="{BB962C8B-B14F-4D97-AF65-F5344CB8AC3E}">
        <p14:creationId xmlns:p14="http://schemas.microsoft.com/office/powerpoint/2010/main" val="142859333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 ASP.NET MVC </a:t>
            </a:r>
            <a:r>
              <a:rPr lang="en-US" dirty="0" smtClean="0"/>
              <a:t>2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To </a:t>
            </a:r>
            <a:r>
              <a:rPr lang="en-US" dirty="0"/>
              <a:t>make the migration to the new version easier, ASP.NET MVC 2 can be installed side-by-side </a:t>
            </a:r>
            <a:r>
              <a:rPr lang="en-US" dirty="0" smtClean="0"/>
              <a:t>with ASP.NET </a:t>
            </a:r>
            <a:r>
              <a:rPr lang="en-US" dirty="0"/>
              <a:t>MVC 1.0, which means that on the same server you can have applications written in V1 </a:t>
            </a:r>
            <a:r>
              <a:rPr lang="en-US" dirty="0" smtClean="0"/>
              <a:t>and others </a:t>
            </a:r>
            <a:r>
              <a:rPr lang="en-US" dirty="0"/>
              <a:t>written in V2, making it easier to adopt the new version for new applications while taking </a:t>
            </a:r>
            <a:r>
              <a:rPr lang="en-US" dirty="0" smtClean="0"/>
              <a:t>your time </a:t>
            </a:r>
            <a:r>
              <a:rPr lang="en-US" dirty="0"/>
              <a:t>to upgrade the older ones.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423</a:t>
            </a:fld>
            <a:endParaRPr lang="en-US" dirty="0"/>
          </a:p>
        </p:txBody>
      </p:sp>
    </p:spTree>
    <p:extLst>
      <p:ext uri="{BB962C8B-B14F-4D97-AF65-F5344CB8AC3E}">
        <p14:creationId xmlns:p14="http://schemas.microsoft.com/office/powerpoint/2010/main" val="152092936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Templated Helpers and Model Metadata</a:t>
            </a:r>
          </a:p>
        </p:txBody>
      </p:sp>
      <p:sp>
        <p:nvSpPr>
          <p:cNvPr id="3" name="Content Placeholder 2"/>
          <p:cNvSpPr>
            <a:spLocks noGrp="1"/>
          </p:cNvSpPr>
          <p:nvPr>
            <p:ph idx="1"/>
          </p:nvPr>
        </p:nvSpPr>
        <p:spPr/>
        <p:txBody>
          <a:bodyPr/>
          <a:lstStyle/>
          <a:p>
            <a:r>
              <a:rPr lang="en-US" dirty="0" smtClean="0"/>
              <a:t>With </a:t>
            </a:r>
            <a:r>
              <a:rPr lang="en-US" dirty="0"/>
              <a:t>the goal to enhance productivity, </a:t>
            </a:r>
            <a:r>
              <a:rPr lang="en-US" dirty="0">
                <a:solidFill>
                  <a:srgbClr val="FF0000"/>
                </a:solidFill>
              </a:rPr>
              <a:t>Templated Helpers</a:t>
            </a:r>
            <a:r>
              <a:rPr lang="en-US" dirty="0"/>
              <a:t> are probably the most important new </a:t>
            </a:r>
            <a:r>
              <a:rPr lang="en-US" dirty="0" smtClean="0"/>
              <a:t>feature of </a:t>
            </a:r>
            <a:r>
              <a:rPr lang="en-US" dirty="0"/>
              <a:t>MVC 2.</a:t>
            </a:r>
          </a:p>
          <a:p>
            <a:pPr lvl="1"/>
            <a:r>
              <a:rPr lang="en-US" dirty="0"/>
              <a:t>Templated Helpers automatically build the </a:t>
            </a:r>
            <a:r>
              <a:rPr lang="en-US" dirty="0">
                <a:solidFill>
                  <a:srgbClr val="FF0000"/>
                </a:solidFill>
              </a:rPr>
              <a:t>UI</a:t>
            </a:r>
            <a:r>
              <a:rPr lang="en-US" dirty="0"/>
              <a:t> needed to represent or edit data based on the </a:t>
            </a:r>
            <a:r>
              <a:rPr lang="en-US" dirty="0">
                <a:solidFill>
                  <a:srgbClr val="FF0000"/>
                </a:solidFill>
              </a:rPr>
              <a:t>data </a:t>
            </a:r>
            <a:r>
              <a:rPr lang="en-US" dirty="0" smtClean="0">
                <a:solidFill>
                  <a:srgbClr val="FF0000"/>
                </a:solidFill>
              </a:rPr>
              <a:t>model</a:t>
            </a:r>
            <a:r>
              <a:rPr lang="en-US" dirty="0" smtClean="0"/>
              <a:t> itself </a:t>
            </a:r>
            <a:r>
              <a:rPr lang="en-US" dirty="0"/>
              <a:t>and on a set of </a:t>
            </a:r>
            <a:r>
              <a:rPr lang="en-US" dirty="0">
                <a:solidFill>
                  <a:srgbClr val="FF0000"/>
                </a:solidFill>
              </a:rPr>
              <a:t>metadata</a:t>
            </a:r>
            <a:r>
              <a:rPr lang="en-US" dirty="0"/>
              <a:t> that, in the default implementation, is retrieved from the </a:t>
            </a:r>
            <a:r>
              <a:rPr lang="en-US" dirty="0" smtClean="0"/>
              <a:t>attributes applied </a:t>
            </a:r>
            <a:r>
              <a:rPr lang="en-US" dirty="0"/>
              <a:t>to the Model</a:t>
            </a:r>
            <a:r>
              <a:rPr lang="en-US" dirty="0" smtClean="0"/>
              <a:t>.</a:t>
            </a:r>
          </a:p>
          <a:p>
            <a:pPr lvl="1"/>
            <a:r>
              <a:rPr lang="en-US" dirty="0"/>
              <a:t>All the magic is done via the following HTML Helpers:</a:t>
            </a:r>
          </a:p>
          <a:p>
            <a:pPr lvl="2"/>
            <a:r>
              <a:rPr lang="en-US" dirty="0">
                <a:solidFill>
                  <a:srgbClr val="0070C0"/>
                </a:solidFill>
              </a:rPr>
              <a:t>Html.EditorFor</a:t>
            </a:r>
            <a:r>
              <a:rPr lang="en-US" dirty="0"/>
              <a:t> — Builds the UI to edit each property in the object specified as the parameter.</a:t>
            </a:r>
          </a:p>
          <a:p>
            <a:pPr lvl="2"/>
            <a:r>
              <a:rPr lang="en-US" dirty="0">
                <a:solidFill>
                  <a:srgbClr val="0070C0"/>
                </a:solidFill>
              </a:rPr>
              <a:t>Html.DisplayFor</a:t>
            </a:r>
            <a:r>
              <a:rPr lang="en-US" dirty="0"/>
              <a:t> — Builds the UI to display the value of each property in the object </a:t>
            </a:r>
            <a:r>
              <a:rPr lang="en-US" dirty="0" smtClean="0"/>
              <a:t>specified as </a:t>
            </a:r>
            <a:r>
              <a:rPr lang="en-US" dirty="0"/>
              <a:t>the parameter</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424</a:t>
            </a:fld>
            <a:endParaRPr lang="en-US" dirty="0"/>
          </a:p>
        </p:txBody>
      </p:sp>
    </p:spTree>
    <p:extLst>
      <p:ext uri="{BB962C8B-B14F-4D97-AF65-F5344CB8AC3E}">
        <p14:creationId xmlns:p14="http://schemas.microsoft.com/office/powerpoint/2010/main" val="448133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Client-Side Validation</a:t>
            </a:r>
            <a:endParaRPr lang="en-US" dirty="0"/>
          </a:p>
        </p:txBody>
      </p:sp>
      <p:sp>
        <p:nvSpPr>
          <p:cNvPr id="3" name="Content Placeholder 2"/>
          <p:cNvSpPr>
            <a:spLocks noGrp="1"/>
          </p:cNvSpPr>
          <p:nvPr>
            <p:ph idx="1"/>
          </p:nvPr>
        </p:nvSpPr>
        <p:spPr/>
        <p:txBody>
          <a:bodyPr/>
          <a:lstStyle/>
          <a:p>
            <a:r>
              <a:rPr lang="en-US" dirty="0" smtClean="0"/>
              <a:t>Using the concept of the server-side </a:t>
            </a:r>
            <a:r>
              <a:rPr lang="en-US" dirty="0"/>
              <a:t>validation, </a:t>
            </a:r>
            <a:r>
              <a:rPr lang="en-US" dirty="0" smtClean="0"/>
              <a:t>MVC </a:t>
            </a:r>
            <a:r>
              <a:rPr lang="en-US" dirty="0"/>
              <a:t>2 </a:t>
            </a:r>
            <a:r>
              <a:rPr lang="en-US" dirty="0" smtClean="0"/>
              <a:t>applies the </a:t>
            </a:r>
            <a:r>
              <a:rPr lang="en-US" dirty="0"/>
              <a:t>same rules </a:t>
            </a:r>
            <a:r>
              <a:rPr lang="en-US" dirty="0" smtClean="0"/>
              <a:t>to </a:t>
            </a:r>
            <a:r>
              <a:rPr lang="en-US" dirty="0"/>
              <a:t>the browser to perform </a:t>
            </a:r>
            <a:r>
              <a:rPr lang="en-US" dirty="0">
                <a:solidFill>
                  <a:srgbClr val="FF0000"/>
                </a:solidFill>
              </a:rPr>
              <a:t>client-side validation</a:t>
            </a:r>
            <a:r>
              <a:rPr lang="en-US" dirty="0"/>
              <a:t>.</a:t>
            </a:r>
          </a:p>
          <a:p>
            <a:pPr lvl="1"/>
            <a:r>
              <a:rPr lang="en-US" dirty="0"/>
              <a:t>All you have to do is include the </a:t>
            </a:r>
            <a:r>
              <a:rPr lang="en-US" dirty="0">
                <a:solidFill>
                  <a:srgbClr val="FF0000"/>
                </a:solidFill>
              </a:rPr>
              <a:t>two</a:t>
            </a:r>
            <a:r>
              <a:rPr lang="en-US" dirty="0"/>
              <a:t> needed </a:t>
            </a:r>
            <a:r>
              <a:rPr lang="en-US" dirty="0">
                <a:solidFill>
                  <a:srgbClr val="FF0000"/>
                </a:solidFill>
              </a:rPr>
              <a:t>JavaScript libraries </a:t>
            </a:r>
            <a:r>
              <a:rPr lang="en-US" dirty="0"/>
              <a:t>and enable </a:t>
            </a:r>
            <a:r>
              <a:rPr lang="en-US" dirty="0">
                <a:solidFill>
                  <a:srgbClr val="FF0000"/>
                </a:solidFill>
              </a:rPr>
              <a:t>client-side validation</a:t>
            </a:r>
            <a:r>
              <a:rPr lang="en-US" dirty="0"/>
              <a:t> </a:t>
            </a:r>
            <a:r>
              <a:rPr lang="en-US" dirty="0" smtClean="0"/>
              <a:t>by calling </a:t>
            </a:r>
            <a:r>
              <a:rPr lang="en-US" dirty="0"/>
              <a:t>the </a:t>
            </a:r>
            <a:r>
              <a:rPr lang="en-US" dirty="0">
                <a:solidFill>
                  <a:srgbClr val="FF0000"/>
                </a:solidFill>
              </a:rPr>
              <a:t>Html.EnableClientValidation</a:t>
            </a:r>
            <a:r>
              <a:rPr lang="en-US" dirty="0"/>
              <a:t> </a:t>
            </a:r>
            <a:r>
              <a:rPr lang="en-US" dirty="0" smtClean="0">
                <a:solidFill>
                  <a:srgbClr val="0070C0"/>
                </a:solidFill>
              </a:rPr>
              <a:t>helper.</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425</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310" y="2711898"/>
            <a:ext cx="8116388" cy="1041805"/>
          </a:xfrm>
          <a:prstGeom prst="rect">
            <a:avLst/>
          </a:prstGeom>
          <a:ln>
            <a:solidFill>
              <a:schemeClr val="accent1"/>
            </a:solidFill>
          </a:ln>
        </p:spPr>
      </p:pic>
    </p:spTree>
    <p:extLst>
      <p:ext uri="{BB962C8B-B14F-4D97-AF65-F5344CB8AC3E}">
        <p14:creationId xmlns:p14="http://schemas.microsoft.com/office/powerpoint/2010/main" val="35402360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a:t>
            </a:r>
          </a:p>
        </p:txBody>
      </p:sp>
      <p:sp>
        <p:nvSpPr>
          <p:cNvPr id="3" name="Content Placeholder 2"/>
          <p:cNvSpPr>
            <a:spLocks noGrp="1"/>
          </p:cNvSpPr>
          <p:nvPr>
            <p:ph idx="1"/>
          </p:nvPr>
        </p:nvSpPr>
        <p:spPr/>
        <p:txBody>
          <a:bodyPr/>
          <a:lstStyle/>
          <a:p>
            <a:r>
              <a:rPr lang="en-US" dirty="0" smtClean="0"/>
              <a:t>One </a:t>
            </a:r>
            <a:r>
              <a:rPr lang="en-US" dirty="0"/>
              <a:t>of the complaints about MVC 1 was that once the application grows in size (with many </a:t>
            </a:r>
            <a:r>
              <a:rPr lang="en-US" dirty="0" smtClean="0"/>
              <a:t>controllers, views</a:t>
            </a:r>
            <a:r>
              <a:rPr lang="en-US" dirty="0"/>
              <a:t>, and view models), you end up with dozens of files in the Controllers folder and even more in </a:t>
            </a:r>
            <a:r>
              <a:rPr lang="en-US" dirty="0" smtClean="0"/>
              <a:t>the Models </a:t>
            </a:r>
            <a:r>
              <a:rPr lang="en-US" dirty="0"/>
              <a:t>folder, making the maintenance of the web project very complicated.</a:t>
            </a:r>
          </a:p>
          <a:p>
            <a:pPr lvl="1"/>
            <a:r>
              <a:rPr lang="en-US" dirty="0"/>
              <a:t>To solve this problem, MVC 2 adds the concept of </a:t>
            </a:r>
            <a:r>
              <a:rPr lang="en-US" dirty="0" smtClean="0">
                <a:solidFill>
                  <a:srgbClr val="FF0000"/>
                </a:solidFill>
              </a:rPr>
              <a:t>areas</a:t>
            </a:r>
            <a:r>
              <a:rPr lang="en-US" dirty="0" smtClean="0"/>
              <a:t>.</a:t>
            </a:r>
          </a:p>
          <a:p>
            <a:pPr lvl="1"/>
            <a:r>
              <a:rPr lang="en-US" dirty="0" smtClean="0"/>
              <a:t>An </a:t>
            </a:r>
            <a:r>
              <a:rPr lang="en-US" dirty="0"/>
              <a:t>area is a functional unit that groups </a:t>
            </a:r>
            <a:r>
              <a:rPr lang="en-US" dirty="0" smtClean="0"/>
              <a:t>together the </a:t>
            </a:r>
            <a:r>
              <a:rPr lang="en-US" dirty="0"/>
              <a:t>different parts of an MVC application that pertain to the same logical </a:t>
            </a:r>
            <a:r>
              <a:rPr lang="en-US" dirty="0" smtClean="0"/>
              <a:t>group.</a:t>
            </a:r>
          </a:p>
          <a:p>
            <a:pPr lvl="2"/>
            <a:r>
              <a:rPr lang="en-US" dirty="0" smtClean="0"/>
              <a:t>For </a:t>
            </a:r>
            <a:r>
              <a:rPr lang="en-US" dirty="0"/>
              <a:t>example, an </a:t>
            </a:r>
            <a:r>
              <a:rPr lang="en-US" dirty="0" smtClean="0"/>
              <a:t>ecommerce web </a:t>
            </a:r>
            <a:r>
              <a:rPr lang="en-US" dirty="0"/>
              <a:t>application can have an area for the user management, one for the product listing, </a:t>
            </a:r>
            <a:r>
              <a:rPr lang="en-US" dirty="0" smtClean="0"/>
              <a:t>one for </a:t>
            </a:r>
            <a:r>
              <a:rPr lang="en-US" dirty="0"/>
              <a:t>the purchase process, one for the backend, and so on.</a:t>
            </a:r>
          </a:p>
          <a:p>
            <a:pPr lvl="1"/>
            <a:r>
              <a:rPr lang="en-US" dirty="0"/>
              <a:t>Adding an area to your ASP.NET MVC 2 application is pretty </a:t>
            </a:r>
            <a:r>
              <a:rPr lang="en-US" dirty="0" smtClean="0"/>
              <a:t>easy:</a:t>
            </a:r>
          </a:p>
          <a:p>
            <a:pPr lvl="2"/>
            <a:r>
              <a:rPr lang="en-US" dirty="0" smtClean="0"/>
              <a:t>All </a:t>
            </a:r>
            <a:r>
              <a:rPr lang="en-US" dirty="0"/>
              <a:t>you have to do is click on </a:t>
            </a:r>
            <a:r>
              <a:rPr lang="en-US" dirty="0" smtClean="0"/>
              <a:t>the Add </a:t>
            </a:r>
            <a:r>
              <a:rPr lang="en-US" dirty="0"/>
              <a:t>Area item in the contextual </a:t>
            </a:r>
            <a:r>
              <a:rPr lang="en-US" dirty="0" smtClean="0"/>
              <a:t>menu.</a:t>
            </a:r>
          </a:p>
          <a:p>
            <a:pPr lvl="2"/>
            <a:r>
              <a:rPr lang="en-US" dirty="0" smtClean="0"/>
              <a:t>Next</a:t>
            </a:r>
            <a:r>
              <a:rPr lang="en-US" dirty="0"/>
              <a:t>, type in the name of the area </a:t>
            </a:r>
            <a:r>
              <a:rPr lang="en-US" dirty="0" smtClean="0"/>
              <a:t>in the </a:t>
            </a:r>
            <a:r>
              <a:rPr lang="en-US" dirty="0"/>
              <a:t>dialog that </a:t>
            </a:r>
            <a:r>
              <a:rPr lang="en-US" dirty="0" smtClean="0"/>
              <a:t>appears and </a:t>
            </a:r>
            <a:r>
              <a:rPr lang="en-US" dirty="0"/>
              <a:t>Visual Studio (both 2008 and 2010) will then </a:t>
            </a:r>
            <a:r>
              <a:rPr lang="en-US" dirty="0" smtClean="0"/>
              <a:t>create all </a:t>
            </a:r>
            <a:r>
              <a:rPr lang="en-US" dirty="0"/>
              <a:t>the plumbing for you.</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426</a:t>
            </a:fld>
            <a:endParaRPr lang="en-US" dirty="0"/>
          </a:p>
        </p:txBody>
      </p:sp>
    </p:spTree>
    <p:extLst>
      <p:ext uri="{BB962C8B-B14F-4D97-AF65-F5344CB8AC3E}">
        <p14:creationId xmlns:p14="http://schemas.microsoft.com/office/powerpoint/2010/main" val="6638210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Asynchronous Controllers</a:t>
            </a:r>
            <a:endParaRPr lang="en-US" dirty="0"/>
          </a:p>
        </p:txBody>
      </p:sp>
      <p:sp>
        <p:nvSpPr>
          <p:cNvPr id="3" name="Content Placeholder 2"/>
          <p:cNvSpPr>
            <a:spLocks noGrp="1"/>
          </p:cNvSpPr>
          <p:nvPr>
            <p:ph idx="1"/>
          </p:nvPr>
        </p:nvSpPr>
        <p:spPr/>
        <p:txBody>
          <a:bodyPr/>
          <a:lstStyle/>
          <a:p>
            <a:r>
              <a:rPr lang="en-US" dirty="0" smtClean="0"/>
              <a:t>Asynchronous </a:t>
            </a:r>
            <a:r>
              <a:rPr lang="en-US" dirty="0"/>
              <a:t>Pages is a feature that already existed in Web Forms, introduced to make it possible </a:t>
            </a:r>
            <a:r>
              <a:rPr lang="en-US" dirty="0" smtClean="0"/>
              <a:t>to process </a:t>
            </a:r>
            <a:r>
              <a:rPr lang="en-US" dirty="0"/>
              <a:t>multiple concurrent long-running requests without blocking the web server (this situation </a:t>
            </a:r>
            <a:r>
              <a:rPr lang="en-US" dirty="0" smtClean="0"/>
              <a:t>is called </a:t>
            </a:r>
            <a:r>
              <a:rPr lang="en-US" dirty="0">
                <a:solidFill>
                  <a:srgbClr val="FF0000"/>
                </a:solidFill>
              </a:rPr>
              <a:t>thread starvation</a:t>
            </a:r>
            <a:r>
              <a:rPr lang="en-US" dirty="0"/>
              <a:t>).</a:t>
            </a:r>
          </a:p>
          <a:p>
            <a:pPr lvl="1"/>
            <a:r>
              <a:rPr lang="en-US" dirty="0"/>
              <a:t>The same feature has been introduced in the MVC Framework in version 2 with a slightly </a:t>
            </a:r>
            <a:r>
              <a:rPr lang="en-US" dirty="0" smtClean="0"/>
              <a:t>different name</a:t>
            </a:r>
            <a:r>
              <a:rPr lang="en-US" dirty="0"/>
              <a:t>: </a:t>
            </a:r>
            <a:endParaRPr lang="en-US" dirty="0" smtClean="0"/>
          </a:p>
          <a:p>
            <a:pPr lvl="2"/>
            <a:r>
              <a:rPr lang="en-US" dirty="0" smtClean="0"/>
              <a:t>Asynchronous </a:t>
            </a:r>
            <a:r>
              <a:rPr lang="en-US" dirty="0"/>
              <a:t>Controllers.</a:t>
            </a:r>
          </a:p>
          <a:p>
            <a:pPr lvl="1"/>
            <a:r>
              <a:rPr lang="en-US" dirty="0"/>
              <a:t>Before explaining how to implement an async controller, let’s briefly examine why they are </a:t>
            </a:r>
            <a:r>
              <a:rPr lang="en-US" dirty="0" smtClean="0"/>
              <a:t>needed.</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427</a:t>
            </a:fld>
            <a:endParaRPr lang="en-US" dirty="0"/>
          </a:p>
        </p:txBody>
      </p:sp>
    </p:spTree>
    <p:extLst>
      <p:ext uri="{BB962C8B-B14F-4D97-AF65-F5344CB8AC3E}">
        <p14:creationId xmlns:p14="http://schemas.microsoft.com/office/powerpoint/2010/main" val="23560294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Why Asynchronous Operations Matter</a:t>
            </a:r>
            <a:endParaRPr lang="en-US" dirty="0"/>
          </a:p>
        </p:txBody>
      </p:sp>
      <p:sp>
        <p:nvSpPr>
          <p:cNvPr id="7" name="Content Placeholder 6"/>
          <p:cNvSpPr>
            <a:spLocks noGrp="1"/>
          </p:cNvSpPr>
          <p:nvPr>
            <p:ph idx="1"/>
          </p:nvPr>
        </p:nvSpPr>
        <p:spPr/>
        <p:txBody>
          <a:bodyPr/>
          <a:lstStyle/>
          <a:p>
            <a:r>
              <a:rPr lang="en-US" dirty="0" smtClean="0"/>
              <a:t>When </a:t>
            </a:r>
            <a:r>
              <a:rPr lang="en-US" dirty="0"/>
              <a:t>a request arrives, the </a:t>
            </a:r>
            <a:r>
              <a:rPr lang="en-US" dirty="0">
                <a:solidFill>
                  <a:srgbClr val="FF0000"/>
                </a:solidFill>
              </a:rPr>
              <a:t>web server</a:t>
            </a:r>
            <a:r>
              <a:rPr lang="en-US" dirty="0"/>
              <a:t> (</a:t>
            </a:r>
            <a:r>
              <a:rPr lang="en-US" dirty="0">
                <a:solidFill>
                  <a:srgbClr val="FF0000"/>
                </a:solidFill>
              </a:rPr>
              <a:t>IIS</a:t>
            </a:r>
            <a:r>
              <a:rPr lang="en-US" dirty="0"/>
              <a:t>) passes it to the ASP.NET worker process, which picks </a:t>
            </a:r>
            <a:r>
              <a:rPr lang="en-US" dirty="0" smtClean="0"/>
              <a:t>a thread </a:t>
            </a:r>
            <a:r>
              <a:rPr lang="en-US" dirty="0"/>
              <a:t>from the </a:t>
            </a:r>
            <a:r>
              <a:rPr lang="en-US" dirty="0">
                <a:solidFill>
                  <a:srgbClr val="FF0000"/>
                </a:solidFill>
              </a:rPr>
              <a:t>ThreadPool</a:t>
            </a:r>
            <a:r>
              <a:rPr lang="en-US" dirty="0"/>
              <a:t> to execute </a:t>
            </a:r>
            <a:r>
              <a:rPr lang="en-US" dirty="0" smtClean="0"/>
              <a:t>it.</a:t>
            </a:r>
          </a:p>
          <a:p>
            <a:pPr lvl="1"/>
            <a:r>
              <a:rPr lang="en-US" dirty="0" smtClean="0"/>
              <a:t>Until </a:t>
            </a:r>
            <a:r>
              <a:rPr lang="en-US" dirty="0"/>
              <a:t>the request is being processed, the thread is blocked </a:t>
            </a:r>
            <a:r>
              <a:rPr lang="en-US" dirty="0" smtClean="0"/>
              <a:t>and cannot </a:t>
            </a:r>
            <a:r>
              <a:rPr lang="en-US" dirty="0"/>
              <a:t>execute other </a:t>
            </a:r>
            <a:r>
              <a:rPr lang="en-US" dirty="0" smtClean="0"/>
              <a:t>requests.</a:t>
            </a:r>
          </a:p>
          <a:p>
            <a:pPr lvl="2"/>
            <a:r>
              <a:rPr lang="en-US" dirty="0" smtClean="0"/>
              <a:t>Usually </a:t>
            </a:r>
            <a:r>
              <a:rPr lang="en-US" dirty="0"/>
              <a:t>this is not a problem as the thread pool can be made large </a:t>
            </a:r>
            <a:r>
              <a:rPr lang="en-US" dirty="0" smtClean="0"/>
              <a:t>enough to </a:t>
            </a:r>
            <a:r>
              <a:rPr lang="en-US" dirty="0"/>
              <a:t>accommodate most scenarios, but the number of threads is in any case limited, and in scenarios </a:t>
            </a:r>
            <a:r>
              <a:rPr lang="en-US" dirty="0" smtClean="0"/>
              <a:t>in which </a:t>
            </a:r>
            <a:r>
              <a:rPr lang="en-US" dirty="0"/>
              <a:t>there are many concurrent long-running requests, the ThreadPool can run out of </a:t>
            </a:r>
            <a:r>
              <a:rPr lang="en-US" dirty="0" smtClean="0"/>
              <a:t>threads.</a:t>
            </a:r>
          </a:p>
          <a:p>
            <a:pPr lvl="2"/>
            <a:r>
              <a:rPr lang="en-US" dirty="0" smtClean="0"/>
              <a:t>When this </a:t>
            </a:r>
            <a:r>
              <a:rPr lang="en-US" dirty="0"/>
              <a:t>happens the web server itself starts queuing up the requests, but, again, at a certain point this </a:t>
            </a:r>
            <a:r>
              <a:rPr lang="en-US" dirty="0" smtClean="0"/>
              <a:t>queue also </a:t>
            </a:r>
            <a:r>
              <a:rPr lang="en-US" dirty="0"/>
              <a:t>becomes full, and the users will start to receive the “</a:t>
            </a:r>
            <a:r>
              <a:rPr lang="en-US" dirty="0">
                <a:solidFill>
                  <a:srgbClr val="FF0000"/>
                </a:solidFill>
              </a:rPr>
              <a:t>Server too busy</a:t>
            </a:r>
            <a:r>
              <a:rPr lang="en-US" dirty="0"/>
              <a:t>” error.</a:t>
            </a:r>
          </a:p>
          <a:p>
            <a:pPr lvl="1"/>
            <a:r>
              <a:rPr lang="en-US" dirty="0" smtClean="0"/>
              <a:t>How </a:t>
            </a:r>
            <a:r>
              <a:rPr lang="en-US" dirty="0"/>
              <a:t>can asynchronous requests help in these </a:t>
            </a:r>
            <a:r>
              <a:rPr lang="en-US" dirty="0" smtClean="0"/>
              <a:t>scenarios?</a:t>
            </a:r>
          </a:p>
          <a:p>
            <a:pPr lvl="2"/>
            <a:r>
              <a:rPr lang="en-US" dirty="0" smtClean="0"/>
              <a:t>Usually </a:t>
            </a:r>
            <a:r>
              <a:rPr lang="en-US" dirty="0"/>
              <a:t>long-running requests take </a:t>
            </a:r>
            <a:r>
              <a:rPr lang="en-US" dirty="0" smtClean="0"/>
              <a:t>long to </a:t>
            </a:r>
            <a:r>
              <a:rPr lang="en-US" dirty="0"/>
              <a:t>execute because they are waiting for information from other systems, typically because they </a:t>
            </a:r>
            <a:r>
              <a:rPr lang="en-US" dirty="0" smtClean="0"/>
              <a:t>are calling </a:t>
            </a:r>
            <a:r>
              <a:rPr lang="en-US" dirty="0"/>
              <a:t>external web services or doing other kind of network access: While they are waiting for the </a:t>
            </a:r>
            <a:r>
              <a:rPr lang="en-US" dirty="0" smtClean="0"/>
              <a:t>I/O operation </a:t>
            </a:r>
            <a:r>
              <a:rPr lang="en-US" dirty="0"/>
              <a:t>to complete, they are just blocking the thread, preventing other requests from being </a:t>
            </a:r>
            <a:r>
              <a:rPr lang="en-US" dirty="0" smtClean="0"/>
              <a:t>executed, but </a:t>
            </a:r>
            <a:r>
              <a:rPr lang="en-US" dirty="0"/>
              <a:t>without doing anything.</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428</a:t>
            </a:fld>
            <a:endParaRPr lang="en-US" dirty="0"/>
          </a:p>
        </p:txBody>
      </p:sp>
    </p:spTree>
    <p:extLst>
      <p:ext uri="{BB962C8B-B14F-4D97-AF65-F5344CB8AC3E}">
        <p14:creationId xmlns:p14="http://schemas.microsoft.com/office/powerpoint/2010/main" val="22480507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Anatomy of an Asynchronous Controller</a:t>
            </a:r>
            <a:endParaRPr lang="en-US" dirty="0"/>
          </a:p>
        </p:txBody>
      </p:sp>
      <p:sp>
        <p:nvSpPr>
          <p:cNvPr id="3" name="Content Placeholder 2"/>
          <p:cNvSpPr>
            <a:spLocks noGrp="1"/>
          </p:cNvSpPr>
          <p:nvPr>
            <p:ph idx="1"/>
          </p:nvPr>
        </p:nvSpPr>
        <p:spPr/>
        <p:txBody>
          <a:bodyPr/>
          <a:lstStyle/>
          <a:p>
            <a:r>
              <a:rPr lang="en-US" dirty="0" smtClean="0"/>
              <a:t>To </a:t>
            </a:r>
            <a:r>
              <a:rPr lang="en-US" dirty="0"/>
              <a:t>solve the long-running request scenario, an action living in an </a:t>
            </a:r>
            <a:r>
              <a:rPr lang="en-US" dirty="0">
                <a:solidFill>
                  <a:srgbClr val="FF0000"/>
                </a:solidFill>
              </a:rPr>
              <a:t>Async Controller</a:t>
            </a:r>
            <a:r>
              <a:rPr lang="en-US" dirty="0"/>
              <a:t> is made by </a:t>
            </a:r>
            <a:r>
              <a:rPr lang="en-US" dirty="0" smtClean="0"/>
              <a:t>two separate </a:t>
            </a:r>
            <a:r>
              <a:rPr lang="en-US" dirty="0"/>
              <a:t>methods</a:t>
            </a:r>
            <a:r>
              <a:rPr lang="en-US" dirty="0" smtClean="0"/>
              <a:t>:</a:t>
            </a:r>
          </a:p>
          <a:p>
            <a:pPr lvl="2"/>
            <a:r>
              <a:rPr lang="en-US" dirty="0" smtClean="0"/>
              <a:t>The </a:t>
            </a:r>
            <a:r>
              <a:rPr lang="en-US" dirty="0"/>
              <a:t>first method receives the input and then starts the asynchronous operation (on a </a:t>
            </a:r>
            <a:r>
              <a:rPr lang="en-US" dirty="0" smtClean="0"/>
              <a:t>separate thread</a:t>
            </a:r>
            <a:r>
              <a:rPr lang="en-US" dirty="0"/>
              <a:t>) for the long-running I/O bound operation</a:t>
            </a:r>
            <a:r>
              <a:rPr lang="en-US" dirty="0" smtClean="0"/>
              <a:t>.</a:t>
            </a:r>
          </a:p>
          <a:p>
            <a:pPr lvl="2"/>
            <a:r>
              <a:rPr lang="en-US" dirty="0" smtClean="0"/>
              <a:t>The </a:t>
            </a:r>
            <a:r>
              <a:rPr lang="en-US" dirty="0"/>
              <a:t>second method is invoked automatically by the Framework when the async </a:t>
            </a:r>
            <a:r>
              <a:rPr lang="en-US" dirty="0" smtClean="0"/>
              <a:t>operation completes </a:t>
            </a:r>
            <a:r>
              <a:rPr lang="en-US" dirty="0"/>
              <a:t>and is the one responsible for sending the response back to the browser.</a:t>
            </a:r>
          </a:p>
          <a:p>
            <a:pPr lvl="1"/>
            <a:r>
              <a:rPr lang="en-US" dirty="0"/>
              <a:t>When the first method ends, the thread is returned to the thread pool so that it can be available </a:t>
            </a:r>
            <a:r>
              <a:rPr lang="en-US" dirty="0" smtClean="0"/>
              <a:t>for processing </a:t>
            </a:r>
            <a:r>
              <a:rPr lang="en-US" dirty="0"/>
              <a:t>other </a:t>
            </a:r>
            <a:r>
              <a:rPr lang="en-US" dirty="0" smtClean="0"/>
              <a:t>requests.</a:t>
            </a:r>
          </a:p>
          <a:p>
            <a:pPr lvl="1"/>
            <a:r>
              <a:rPr lang="en-US" dirty="0"/>
              <a:t>It’s important to point out that the end user always perceives the request as </a:t>
            </a:r>
            <a:r>
              <a:rPr lang="en-US" i="1" dirty="0" smtClean="0"/>
              <a:t>synchronous</a:t>
            </a:r>
            <a:r>
              <a:rPr lang="en-US" dirty="0" smtClean="0"/>
              <a:t>:</a:t>
            </a:r>
          </a:p>
          <a:p>
            <a:pPr lvl="2"/>
            <a:r>
              <a:rPr lang="en-US" dirty="0" smtClean="0"/>
              <a:t>It’s </a:t>
            </a:r>
            <a:r>
              <a:rPr lang="en-US" i="1" dirty="0"/>
              <a:t>asynchronous </a:t>
            </a:r>
            <a:r>
              <a:rPr lang="en-US" dirty="0"/>
              <a:t>only on the server and doesn’t have anything to do with </a:t>
            </a:r>
            <a:r>
              <a:rPr lang="en-US" dirty="0">
                <a:solidFill>
                  <a:srgbClr val="FF0000"/>
                </a:solidFill>
              </a:rPr>
              <a:t>AJAX</a:t>
            </a:r>
            <a:r>
              <a:rPr lang="en-US" dirty="0"/>
              <a:t>.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429</a:t>
            </a:fld>
            <a:endParaRPr lang="en-US" dirty="0"/>
          </a:p>
        </p:txBody>
      </p:sp>
    </p:spTree>
    <p:extLst>
      <p:ext uri="{BB962C8B-B14F-4D97-AF65-F5344CB8AC3E}">
        <p14:creationId xmlns:p14="http://schemas.microsoft.com/office/powerpoint/2010/main" val="1043191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Software Do I Need for This Book</a:t>
            </a:r>
            <a:r>
              <a:rPr lang="en-US" dirty="0" smtClean="0"/>
              <a: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Microsoft </a:t>
            </a:r>
            <a:r>
              <a:rPr lang="en-US" dirty="0"/>
              <a:t>has improved the scope of the features in the </a:t>
            </a:r>
            <a:r>
              <a:rPr lang="en-US" dirty="0">
                <a:solidFill>
                  <a:srgbClr val="FF0000"/>
                </a:solidFill>
              </a:rPr>
              <a:t>Visual Studio Express</a:t>
            </a:r>
            <a:r>
              <a:rPr lang="en-US" dirty="0"/>
              <a:t> in recent years and there is nothing else you need to follow along with this </a:t>
            </a:r>
            <a:r>
              <a:rPr lang="en-US" dirty="0" smtClean="0"/>
              <a:t>book.</a:t>
            </a:r>
          </a:p>
          <a:p>
            <a:pPr lvl="1"/>
            <a:r>
              <a:rPr lang="en-US" dirty="0" smtClean="0"/>
              <a:t>I </a:t>
            </a:r>
            <a:r>
              <a:rPr lang="en-US" dirty="0"/>
              <a:t>do rely on </a:t>
            </a:r>
            <a:r>
              <a:rPr lang="en-US" dirty="0">
                <a:solidFill>
                  <a:srgbClr val="0070C0"/>
                </a:solidFill>
              </a:rPr>
              <a:t>additional</a:t>
            </a:r>
            <a:r>
              <a:rPr lang="en-US" dirty="0"/>
              <a:t> </a:t>
            </a:r>
            <a:r>
              <a:rPr lang="en-US" dirty="0">
                <a:solidFill>
                  <a:srgbClr val="FF0000"/>
                </a:solidFill>
              </a:rPr>
              <a:t>software packages</a:t>
            </a:r>
            <a:r>
              <a:rPr lang="en-US" dirty="0"/>
              <a:t>, but these are installed through Visual Studio and don’t require separate downloads and installations (and are available without cost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65473009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Implement an Async Controller</a:t>
            </a:r>
            <a:endParaRPr lang="en-US" dirty="0"/>
          </a:p>
        </p:txBody>
      </p:sp>
      <p:sp>
        <p:nvSpPr>
          <p:cNvPr id="3" name="Content Placeholder 2"/>
          <p:cNvSpPr>
            <a:spLocks noGrp="1"/>
          </p:cNvSpPr>
          <p:nvPr>
            <p:ph idx="1"/>
          </p:nvPr>
        </p:nvSpPr>
        <p:spPr/>
        <p:txBody>
          <a:bodyPr/>
          <a:lstStyle/>
          <a:p>
            <a:r>
              <a:rPr lang="en-US" dirty="0" smtClean="0"/>
              <a:t>The </a:t>
            </a:r>
            <a:r>
              <a:rPr lang="en-US" dirty="0"/>
              <a:t>first difference with a normal action is that the Controller, instead of inheriting from </a:t>
            </a:r>
            <a:r>
              <a:rPr lang="en-US" dirty="0" smtClean="0"/>
              <a:t>Controller, has </a:t>
            </a:r>
            <a:r>
              <a:rPr lang="en-US" dirty="0"/>
              <a:t>to inherit from </a:t>
            </a:r>
            <a:r>
              <a:rPr lang="en-US" dirty="0">
                <a:solidFill>
                  <a:srgbClr val="FF0000"/>
                </a:solidFill>
              </a:rPr>
              <a:t>AsyncController</a:t>
            </a:r>
            <a:r>
              <a:rPr lang="en-US" dirty="0"/>
              <a:t>.</a:t>
            </a:r>
          </a:p>
          <a:p>
            <a:pPr lvl="1"/>
            <a:r>
              <a:rPr lang="en-US" dirty="0" smtClean="0"/>
              <a:t>Then </a:t>
            </a:r>
            <a:r>
              <a:rPr lang="en-US" dirty="0"/>
              <a:t>the action, as said in the previous section, is made by two </a:t>
            </a:r>
            <a:r>
              <a:rPr lang="en-US" dirty="0" smtClean="0"/>
              <a:t>methods:</a:t>
            </a:r>
          </a:p>
          <a:p>
            <a:pPr lvl="2"/>
            <a:r>
              <a:rPr lang="en-US" dirty="0" smtClean="0"/>
              <a:t>The </a:t>
            </a:r>
            <a:r>
              <a:rPr lang="en-US" dirty="0"/>
              <a:t>first, the one that </a:t>
            </a:r>
            <a:r>
              <a:rPr lang="en-US" dirty="0" smtClean="0"/>
              <a:t>handles the </a:t>
            </a:r>
            <a:r>
              <a:rPr lang="en-US" dirty="0"/>
              <a:t>request from the browser, is called </a:t>
            </a:r>
            <a:r>
              <a:rPr lang="en-US" dirty="0" smtClean="0">
                <a:solidFill>
                  <a:srgbClr val="FF0000"/>
                </a:solidFill>
              </a:rPr>
              <a:t>ActionNameAsync</a:t>
            </a:r>
            <a:endParaRPr lang="en-US" dirty="0" smtClean="0"/>
          </a:p>
          <a:p>
            <a:pPr lvl="2"/>
            <a:r>
              <a:rPr lang="en-US" dirty="0" smtClean="0"/>
              <a:t>whereas </a:t>
            </a:r>
            <a:r>
              <a:rPr lang="en-US" dirty="0"/>
              <a:t>the second, the one that sends </a:t>
            </a:r>
            <a:r>
              <a:rPr lang="en-US" dirty="0" smtClean="0"/>
              <a:t>the response </a:t>
            </a:r>
            <a:r>
              <a:rPr lang="en-US" dirty="0"/>
              <a:t>back to the client, is called </a:t>
            </a:r>
            <a:r>
              <a:rPr lang="en-US" dirty="0" smtClean="0">
                <a:solidFill>
                  <a:srgbClr val="FF0000"/>
                </a:solidFill>
              </a:rPr>
              <a:t>ActionNameCompleted</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430</a:t>
            </a:fld>
            <a:endParaRPr lang="en-US" dirty="0"/>
          </a:p>
        </p:txBody>
      </p:sp>
    </p:spTree>
    <p:extLst>
      <p:ext uri="{BB962C8B-B14F-4D97-AF65-F5344CB8AC3E}">
        <p14:creationId xmlns:p14="http://schemas.microsoft.com/office/powerpoint/2010/main" val="13112937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Use an Async Controller</a:t>
            </a:r>
            <a:endParaRPr lang="en-US" dirty="0"/>
          </a:p>
        </p:txBody>
      </p:sp>
      <p:sp>
        <p:nvSpPr>
          <p:cNvPr id="3" name="Content Placeholder 2"/>
          <p:cNvSpPr>
            <a:spLocks noGrp="1"/>
          </p:cNvSpPr>
          <p:nvPr>
            <p:ph idx="1"/>
          </p:nvPr>
        </p:nvSpPr>
        <p:spPr/>
        <p:txBody>
          <a:bodyPr/>
          <a:lstStyle/>
          <a:p>
            <a:r>
              <a:rPr lang="en-US" dirty="0" smtClean="0"/>
              <a:t>I’ll </a:t>
            </a:r>
            <a:r>
              <a:rPr lang="en-US" dirty="0"/>
              <a:t>explain why you might want to do it.</a:t>
            </a:r>
          </a:p>
          <a:p>
            <a:pPr lvl="1"/>
            <a:r>
              <a:rPr lang="en-US" dirty="0"/>
              <a:t>As a rule of thumb, write an async action when you have long-running operations that take long </a:t>
            </a:r>
            <a:r>
              <a:rPr lang="en-US" dirty="0" smtClean="0"/>
              <a:t>to complete </a:t>
            </a:r>
            <a:r>
              <a:rPr lang="en-US" dirty="0"/>
              <a:t>because of I/O wait time rather than CPU computation.</a:t>
            </a:r>
          </a:p>
          <a:p>
            <a:pPr lvl="1"/>
            <a:r>
              <a:rPr lang="en-US" dirty="0"/>
              <a:t>Another possible scenario for using async actions is when you have to call various external services </a:t>
            </a:r>
            <a:r>
              <a:rPr lang="en-US" dirty="0" smtClean="0"/>
              <a:t>in parallel.</a:t>
            </a:r>
          </a:p>
          <a:p>
            <a:pPr lvl="1"/>
            <a:r>
              <a:rPr lang="en-US" dirty="0" smtClean="0"/>
              <a:t>If </a:t>
            </a:r>
            <a:r>
              <a:rPr lang="en-US" dirty="0"/>
              <a:t>you had to call three different services, with a synchronous action they would have </a:t>
            </a:r>
            <a:r>
              <a:rPr lang="en-US" dirty="0" smtClean="0"/>
              <a:t>been called </a:t>
            </a:r>
            <a:r>
              <a:rPr lang="en-US" dirty="0"/>
              <a:t>one after the other, while in an async action they can be called in parallel, taking one-third </a:t>
            </a:r>
            <a:r>
              <a:rPr lang="en-US" dirty="0" smtClean="0"/>
              <a:t>of the </a:t>
            </a:r>
            <a:r>
              <a:rPr lang="en-US" dirty="0"/>
              <a:t>time.</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431</a:t>
            </a:fld>
            <a:endParaRPr lang="en-US" dirty="0"/>
          </a:p>
        </p:txBody>
      </p:sp>
    </p:spTree>
    <p:extLst>
      <p:ext uri="{BB962C8B-B14F-4D97-AF65-F5344CB8AC3E}">
        <p14:creationId xmlns:p14="http://schemas.microsoft.com/office/powerpoint/2010/main" val="229049767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RenderAction and Child Actions</a:t>
            </a:r>
            <a:endParaRPr lang="en-US" dirty="0"/>
          </a:p>
        </p:txBody>
      </p:sp>
      <p:sp>
        <p:nvSpPr>
          <p:cNvPr id="3" name="Content Placeholder 2"/>
          <p:cNvSpPr>
            <a:spLocks noGrp="1"/>
          </p:cNvSpPr>
          <p:nvPr>
            <p:ph idx="1"/>
          </p:nvPr>
        </p:nvSpPr>
        <p:spPr/>
        <p:txBody>
          <a:bodyPr/>
          <a:lstStyle/>
          <a:p>
            <a:r>
              <a:rPr lang="en-US" dirty="0" smtClean="0"/>
              <a:t>Probably </a:t>
            </a:r>
            <a:r>
              <a:rPr lang="en-US" dirty="0"/>
              <a:t>the biggest complaint brought to </a:t>
            </a:r>
            <a:r>
              <a:rPr lang="en-US" dirty="0">
                <a:solidFill>
                  <a:srgbClr val="FF0000"/>
                </a:solidFill>
              </a:rPr>
              <a:t>ASP.NET MVC 1.0</a:t>
            </a:r>
            <a:r>
              <a:rPr lang="en-US" dirty="0"/>
              <a:t> was the lack of an easy way to have </a:t>
            </a:r>
            <a:r>
              <a:rPr lang="en-US" dirty="0" smtClean="0"/>
              <a:t>some kind </a:t>
            </a:r>
            <a:r>
              <a:rPr lang="en-US" dirty="0"/>
              <a:t>of reusable </a:t>
            </a:r>
            <a:r>
              <a:rPr lang="en-US" dirty="0" smtClean="0"/>
              <a:t>components:</a:t>
            </a:r>
          </a:p>
          <a:p>
            <a:pPr lvl="2"/>
            <a:r>
              <a:rPr lang="en-US" dirty="0" smtClean="0"/>
              <a:t>With </a:t>
            </a:r>
            <a:r>
              <a:rPr lang="en-US" dirty="0"/>
              <a:t>the </a:t>
            </a:r>
            <a:r>
              <a:rPr lang="en-US" dirty="0">
                <a:solidFill>
                  <a:srgbClr val="FF0000"/>
                </a:solidFill>
              </a:rPr>
              <a:t>RenderPartial</a:t>
            </a:r>
            <a:r>
              <a:rPr lang="en-US" dirty="0"/>
              <a:t> </a:t>
            </a:r>
            <a:r>
              <a:rPr lang="en-US" dirty="0">
                <a:solidFill>
                  <a:srgbClr val="0070C0"/>
                </a:solidFill>
              </a:rPr>
              <a:t>helper</a:t>
            </a:r>
            <a:r>
              <a:rPr lang="en-US" dirty="0"/>
              <a:t>, you can </a:t>
            </a:r>
            <a:r>
              <a:rPr lang="en-US" dirty="0">
                <a:solidFill>
                  <a:srgbClr val="FF0000"/>
                </a:solidFill>
              </a:rPr>
              <a:t>encapsulate</a:t>
            </a:r>
            <a:r>
              <a:rPr lang="en-US" dirty="0"/>
              <a:t> </a:t>
            </a:r>
            <a:r>
              <a:rPr lang="en-US" dirty="0">
                <a:solidFill>
                  <a:srgbClr val="0070C0"/>
                </a:solidFill>
              </a:rPr>
              <a:t>portions of a </a:t>
            </a:r>
            <a:r>
              <a:rPr lang="en-US" dirty="0" smtClean="0">
                <a:solidFill>
                  <a:srgbClr val="FF0000"/>
                </a:solidFill>
              </a:rPr>
              <a:t>View</a:t>
            </a:r>
            <a:r>
              <a:rPr lang="en-US" dirty="0" smtClean="0"/>
              <a:t>, but </a:t>
            </a:r>
            <a:r>
              <a:rPr lang="en-US" dirty="0"/>
              <a:t>there was no easy way to </a:t>
            </a:r>
            <a:r>
              <a:rPr lang="en-US" dirty="0">
                <a:solidFill>
                  <a:srgbClr val="FF0000"/>
                </a:solidFill>
              </a:rPr>
              <a:t>encapsulate</a:t>
            </a:r>
            <a:r>
              <a:rPr lang="en-US" dirty="0"/>
              <a:t> the </a:t>
            </a:r>
            <a:r>
              <a:rPr lang="en-US" dirty="0">
                <a:solidFill>
                  <a:srgbClr val="FF0000"/>
                </a:solidFill>
              </a:rPr>
              <a:t>logic</a:t>
            </a:r>
            <a:r>
              <a:rPr lang="en-US" dirty="0"/>
              <a:t> also.</a:t>
            </a:r>
          </a:p>
          <a:p>
            <a:pPr lvl="1"/>
            <a:r>
              <a:rPr lang="en-US" dirty="0"/>
              <a:t>The new version of the Framework introduces a concept that tries to solve this </a:t>
            </a:r>
            <a:r>
              <a:rPr lang="en-US" dirty="0" smtClean="0"/>
              <a:t>issue:</a:t>
            </a:r>
          </a:p>
          <a:p>
            <a:pPr lvl="2"/>
            <a:r>
              <a:rPr lang="en-US" dirty="0" smtClean="0"/>
              <a:t>child actions</a:t>
            </a:r>
            <a:endParaRPr lang="en-US" dirty="0"/>
          </a:p>
          <a:p>
            <a:pPr lvl="1"/>
            <a:r>
              <a:rPr lang="en-US" dirty="0"/>
              <a:t>A child action is an </a:t>
            </a:r>
            <a:r>
              <a:rPr lang="en-US" dirty="0">
                <a:solidFill>
                  <a:srgbClr val="FF0000"/>
                </a:solidFill>
              </a:rPr>
              <a:t>action</a:t>
            </a:r>
            <a:r>
              <a:rPr lang="en-US" dirty="0"/>
              <a:t> that is </a:t>
            </a:r>
            <a:r>
              <a:rPr lang="en-US" dirty="0">
                <a:solidFill>
                  <a:srgbClr val="FF0000"/>
                </a:solidFill>
              </a:rPr>
              <a:t>invoked</a:t>
            </a:r>
            <a:r>
              <a:rPr lang="en-US" dirty="0"/>
              <a:t> from inside a </a:t>
            </a:r>
            <a:r>
              <a:rPr lang="en-US" dirty="0">
                <a:solidFill>
                  <a:srgbClr val="FF0000"/>
                </a:solidFill>
              </a:rPr>
              <a:t>View</a:t>
            </a:r>
            <a:r>
              <a:rPr lang="en-US" dirty="0"/>
              <a:t>, using the </a:t>
            </a:r>
            <a:r>
              <a:rPr lang="en-US" dirty="0">
                <a:solidFill>
                  <a:srgbClr val="FF0000"/>
                </a:solidFill>
              </a:rPr>
              <a:t>Html.RenderAction</a:t>
            </a:r>
            <a:r>
              <a:rPr lang="en-US" dirty="0"/>
              <a:t> </a:t>
            </a:r>
            <a:r>
              <a:rPr lang="en-US" dirty="0" smtClean="0">
                <a:solidFill>
                  <a:srgbClr val="0070C0"/>
                </a:solidFill>
              </a:rPr>
              <a:t>helper method</a:t>
            </a:r>
            <a:r>
              <a:rPr lang="en-US" dirty="0"/>
              <a:t>, and whose result is rendered inside the View that invoked </a:t>
            </a:r>
            <a:r>
              <a:rPr lang="en-US" dirty="0" smtClean="0"/>
              <a:t>it.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432</a:t>
            </a:fld>
            <a:endParaRPr lang="en-US" dirty="0"/>
          </a:p>
        </p:txBody>
      </p:sp>
    </p:spTree>
    <p:extLst>
      <p:ext uri="{BB962C8B-B14F-4D97-AF65-F5344CB8AC3E}">
        <p14:creationId xmlns:p14="http://schemas.microsoft.com/office/powerpoint/2010/main" val="8952244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Strongly Typed UI Helpers</a:t>
            </a:r>
            <a:endParaRPr lang="en-US" dirty="0"/>
          </a:p>
        </p:txBody>
      </p:sp>
      <p:sp>
        <p:nvSpPr>
          <p:cNvPr id="3" name="Content Placeholder 2"/>
          <p:cNvSpPr>
            <a:spLocks noGrp="1"/>
          </p:cNvSpPr>
          <p:nvPr>
            <p:ph idx="1"/>
          </p:nvPr>
        </p:nvSpPr>
        <p:spPr/>
        <p:txBody>
          <a:bodyPr/>
          <a:lstStyle/>
          <a:p>
            <a:r>
              <a:rPr lang="en-US" dirty="0" smtClean="0"/>
              <a:t>If </a:t>
            </a:r>
            <a:r>
              <a:rPr lang="en-US" dirty="0"/>
              <a:t>you don’t need the power of the editor and display templates (or you want to write your </a:t>
            </a:r>
            <a:r>
              <a:rPr lang="en-US" dirty="0" smtClean="0"/>
              <a:t>own templates</a:t>
            </a:r>
            <a:r>
              <a:rPr lang="en-US" dirty="0"/>
              <a:t>) or you want to manually control how a form is rendered, ASP.NET MVC 2 introduces a </a:t>
            </a:r>
            <a:r>
              <a:rPr lang="en-US" dirty="0" smtClean="0"/>
              <a:t>new strongly </a:t>
            </a:r>
            <a:r>
              <a:rPr lang="en-US" dirty="0"/>
              <a:t>typed version of the HTML UI helpers.</a:t>
            </a:r>
          </a:p>
          <a:p>
            <a:pPr lvl="1"/>
            <a:r>
              <a:rPr lang="en-US" dirty="0"/>
              <a:t>When inside a strongly typed View, if you want to render a textbox to edit the value of the </a:t>
            </a:r>
            <a:r>
              <a:rPr lang="en-US" dirty="0" smtClean="0"/>
              <a:t>property Name</a:t>
            </a:r>
            <a:r>
              <a:rPr lang="en-US" dirty="0"/>
              <a:t>, you can write:</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433</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7977" y="2958327"/>
            <a:ext cx="3687127" cy="1344932"/>
          </a:xfrm>
          <a:prstGeom prst="rect">
            <a:avLst/>
          </a:prstGeom>
          <a:ln>
            <a:solidFill>
              <a:schemeClr val="accent1"/>
            </a:solidFill>
          </a:ln>
        </p:spPr>
      </p:pic>
    </p:spTree>
    <p:extLst>
      <p:ext uri="{BB962C8B-B14F-4D97-AF65-F5344CB8AC3E}">
        <p14:creationId xmlns:p14="http://schemas.microsoft.com/office/powerpoint/2010/main" val="34077730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lstStyle/>
          <a:p>
            <a:r>
              <a:rPr lang="en-US" dirty="0"/>
              <a:t>This new option has quite a few benefits over the string-based version:</a:t>
            </a:r>
          </a:p>
          <a:p>
            <a:pPr lvl="1"/>
            <a:r>
              <a:rPr lang="en-US" dirty="0"/>
              <a:t>Writing code is </a:t>
            </a:r>
            <a:r>
              <a:rPr lang="en-US" dirty="0">
                <a:solidFill>
                  <a:srgbClr val="0070C0"/>
                </a:solidFill>
              </a:rPr>
              <a:t>less</a:t>
            </a:r>
            <a:r>
              <a:rPr lang="en-US" dirty="0"/>
              <a:t> </a:t>
            </a:r>
            <a:r>
              <a:rPr lang="en-US" dirty="0">
                <a:solidFill>
                  <a:srgbClr val="FF0000"/>
                </a:solidFill>
              </a:rPr>
              <a:t>error-prone</a:t>
            </a:r>
            <a:r>
              <a:rPr lang="en-US" dirty="0"/>
              <a:t> as you have the help of the </a:t>
            </a:r>
            <a:r>
              <a:rPr lang="en-US" dirty="0" smtClean="0"/>
              <a:t>IntelliSense.</a:t>
            </a:r>
          </a:p>
          <a:p>
            <a:pPr lvl="1"/>
            <a:r>
              <a:rPr lang="en-US" dirty="0" smtClean="0"/>
              <a:t>Maintenance </a:t>
            </a:r>
            <a:r>
              <a:rPr lang="en-US" dirty="0"/>
              <a:t>cost is reduced because if you change the name of the property from Name </a:t>
            </a:r>
            <a:r>
              <a:rPr lang="en-US" dirty="0" smtClean="0"/>
              <a:t>to FirstName</a:t>
            </a:r>
            <a:r>
              <a:rPr lang="en-US" dirty="0"/>
              <a:t>, the refactoring tool can also rename this instance of the variable, something that </a:t>
            </a:r>
            <a:r>
              <a:rPr lang="en-US" dirty="0" smtClean="0"/>
              <a:t>is not </a:t>
            </a:r>
            <a:r>
              <a:rPr lang="en-US" dirty="0"/>
              <a:t>possible with the other option because it relies on a normal string.</a:t>
            </a:r>
          </a:p>
          <a:p>
            <a:pPr lvl="1"/>
            <a:r>
              <a:rPr lang="en-US" dirty="0"/>
              <a:t>Debugging is also easier because a mistype in the name of the property can be easily </a:t>
            </a:r>
            <a:r>
              <a:rPr lang="en-US" dirty="0" smtClean="0"/>
              <a:t>discovered owing </a:t>
            </a:r>
            <a:r>
              <a:rPr lang="en-US" dirty="0"/>
              <a:t>to a compilation error (at run time or even at compile time if precompilation of View </a:t>
            </a:r>
            <a:r>
              <a:rPr lang="en-US" dirty="0" smtClean="0"/>
              <a:t>is enabled</a:t>
            </a:r>
            <a:r>
              <a:rPr lang="en-US" dirty="0"/>
              <a:t>) rather than being discovered only when someone notices that some text is missing.</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434</a:t>
            </a:fld>
            <a:endParaRPr lang="en-US" dirty="0"/>
          </a:p>
        </p:txBody>
      </p:sp>
    </p:spTree>
    <p:extLst>
      <p:ext uri="{BB962C8B-B14F-4D97-AF65-F5344CB8AC3E}">
        <p14:creationId xmlns:p14="http://schemas.microsoft.com/office/powerpoint/2010/main" val="259133147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Strongly Types Counterparts</a:t>
            </a:r>
            <a:endParaRPr lang="en-US" dirty="0"/>
          </a:p>
        </p:txBody>
      </p:sp>
      <p:sp>
        <p:nvSpPr>
          <p:cNvPr id="3" name="Content Placeholder 2"/>
          <p:cNvSpPr>
            <a:spLocks noGrp="1"/>
          </p:cNvSpPr>
          <p:nvPr>
            <p:ph idx="1"/>
          </p:nvPr>
        </p:nvSpPr>
        <p:spPr/>
        <p:txBody>
          <a:bodyPr/>
          <a:lstStyle/>
          <a:p>
            <a:r>
              <a:rPr lang="en-US" dirty="0"/>
              <a:t>Besides the TextBox helper, all the other UI helpers also have their strongly typed counterparts</a:t>
            </a:r>
            <a:r>
              <a:rPr lang="en-US" dirty="0" smtClean="0"/>
              <a:t>:</a:t>
            </a:r>
          </a:p>
          <a:p>
            <a:pPr lvl="2"/>
            <a:r>
              <a:rPr lang="en-US" dirty="0"/>
              <a:t>TextBox, TextBoxFor&lt;M&gt;</a:t>
            </a:r>
          </a:p>
          <a:p>
            <a:pPr lvl="2"/>
            <a:r>
              <a:rPr lang="en-US" dirty="0"/>
              <a:t>TextArea, TextAreaFor&lt;M&gt;</a:t>
            </a:r>
          </a:p>
          <a:p>
            <a:pPr lvl="2"/>
            <a:r>
              <a:rPr lang="en-US" dirty="0"/>
              <a:t>Password, PasswordFor&lt;M&gt;</a:t>
            </a:r>
          </a:p>
          <a:p>
            <a:pPr lvl="2"/>
            <a:r>
              <a:rPr lang="en-US" dirty="0"/>
              <a:t>Hidden, HiddenFor&lt;M&gt;</a:t>
            </a:r>
          </a:p>
          <a:p>
            <a:pPr lvl="2"/>
            <a:r>
              <a:rPr lang="en-US" dirty="0"/>
              <a:t>CheckBox, CheckBoxFor&lt;M&gt;</a:t>
            </a:r>
          </a:p>
          <a:p>
            <a:pPr lvl="2"/>
            <a:r>
              <a:rPr lang="en-US" dirty="0"/>
              <a:t>DropDownList, DropDownListFor&lt;M&gt;</a:t>
            </a:r>
          </a:p>
          <a:p>
            <a:pPr lvl="2"/>
            <a:r>
              <a:rPr lang="en-US" dirty="0"/>
              <a:t>ListBox, ListBoxFor&lt;M&gt;</a:t>
            </a:r>
          </a:p>
          <a:p>
            <a:pPr lvl="2"/>
            <a:r>
              <a:rPr lang="en-US" dirty="0"/>
              <a:t>RadioButton, RadioButtonFor&lt;M&gt;</a:t>
            </a:r>
          </a:p>
          <a:p>
            <a:pPr lvl="2"/>
            <a:r>
              <a:rPr lang="en-US" dirty="0"/>
              <a:t>Label, LabelFor&lt;M&gt;</a:t>
            </a:r>
          </a:p>
          <a:p>
            <a:pPr lvl="1"/>
            <a:r>
              <a:rPr lang="en-US" dirty="0"/>
              <a:t>All these UI helpers work exactly the same as the string-based counterpart available in ASP.NET MVC 1.0.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435</a:t>
            </a:fld>
            <a:endParaRPr lang="en-US" dirty="0"/>
          </a:p>
        </p:txBody>
      </p:sp>
    </p:spTree>
    <p:extLst>
      <p:ext uri="{BB962C8B-B14F-4D97-AF65-F5344CB8AC3E}">
        <p14:creationId xmlns:p14="http://schemas.microsoft.com/office/powerpoint/2010/main" val="42580958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Enhancements to ModelBinders</a:t>
            </a:r>
            <a:endParaRPr lang="en-US" dirty="0"/>
          </a:p>
        </p:txBody>
      </p:sp>
      <p:sp>
        <p:nvSpPr>
          <p:cNvPr id="3" name="Content Placeholder 2"/>
          <p:cNvSpPr>
            <a:spLocks noGrp="1"/>
          </p:cNvSpPr>
          <p:nvPr>
            <p:ph idx="1"/>
          </p:nvPr>
        </p:nvSpPr>
        <p:spPr/>
        <p:txBody>
          <a:bodyPr/>
          <a:lstStyle/>
          <a:p>
            <a:r>
              <a:rPr lang="en-US" dirty="0" smtClean="0"/>
              <a:t>The </a:t>
            </a:r>
            <a:r>
              <a:rPr lang="en-US" dirty="0"/>
              <a:t>last component to which ASP.NET MVC 2 brought some new features is </a:t>
            </a:r>
            <a:r>
              <a:rPr lang="en-US" dirty="0">
                <a:solidFill>
                  <a:srgbClr val="FF0000"/>
                </a:solidFill>
              </a:rPr>
              <a:t>model </a:t>
            </a:r>
            <a:r>
              <a:rPr lang="en-US" dirty="0" smtClean="0">
                <a:solidFill>
                  <a:srgbClr val="FF0000"/>
                </a:solidFill>
              </a:rPr>
              <a:t>binding</a:t>
            </a:r>
            <a:r>
              <a:rPr lang="en-US" dirty="0" smtClean="0"/>
              <a:t>.</a:t>
            </a:r>
          </a:p>
          <a:p>
            <a:pPr lvl="1"/>
            <a:r>
              <a:rPr lang="en-US" dirty="0" smtClean="0"/>
              <a:t>Now there is </a:t>
            </a:r>
            <a:r>
              <a:rPr lang="en-US" dirty="0"/>
              <a:t>the possibility to specify an </a:t>
            </a:r>
            <a:r>
              <a:rPr lang="en-US" dirty="0">
                <a:solidFill>
                  <a:srgbClr val="FF0000"/>
                </a:solidFill>
              </a:rPr>
              <a:t>optional parameter</a:t>
            </a:r>
            <a:r>
              <a:rPr lang="en-US" dirty="0"/>
              <a:t> with a </a:t>
            </a:r>
            <a:r>
              <a:rPr lang="en-US" dirty="0">
                <a:solidFill>
                  <a:srgbClr val="FF0000"/>
                </a:solidFill>
              </a:rPr>
              <a:t>default</a:t>
            </a:r>
            <a:r>
              <a:rPr lang="en-US" dirty="0"/>
              <a:t> </a:t>
            </a:r>
            <a:r>
              <a:rPr lang="en-US" dirty="0">
                <a:solidFill>
                  <a:srgbClr val="FF0000"/>
                </a:solidFill>
              </a:rPr>
              <a:t>value</a:t>
            </a:r>
            <a:r>
              <a:rPr lang="en-US" dirty="0"/>
              <a:t>, to enforce that an action </a:t>
            </a:r>
            <a:r>
              <a:rPr lang="en-US" dirty="0" smtClean="0"/>
              <a:t>can be </a:t>
            </a:r>
            <a:r>
              <a:rPr lang="en-US" dirty="0"/>
              <a:t>called only through a secure connection and to bind binary data as an action parameter.</a:t>
            </a:r>
          </a:p>
          <a:p>
            <a:pPr lvl="1"/>
            <a:r>
              <a:rPr lang="en-US" dirty="0" smtClean="0"/>
              <a:t>The features include:</a:t>
            </a:r>
          </a:p>
          <a:p>
            <a:pPr lvl="2"/>
            <a:r>
              <a:rPr lang="en-US" dirty="0" smtClean="0"/>
              <a:t>Default Value</a:t>
            </a:r>
          </a:p>
          <a:p>
            <a:pPr lvl="2"/>
            <a:r>
              <a:rPr lang="en-US" dirty="0"/>
              <a:t>Increasing Security with </a:t>
            </a:r>
            <a:r>
              <a:rPr lang="en-US" dirty="0" smtClean="0"/>
              <a:t>HTTPS</a:t>
            </a:r>
          </a:p>
          <a:p>
            <a:pPr lvl="2"/>
            <a:r>
              <a:rPr lang="en-US" dirty="0"/>
              <a:t>Avoiding the JSON Array </a:t>
            </a:r>
            <a:r>
              <a:rPr lang="en-US" dirty="0" smtClean="0"/>
              <a:t>Attack</a:t>
            </a:r>
          </a:p>
          <a:p>
            <a:pPr lvl="2"/>
            <a:r>
              <a:rPr lang="en-US" dirty="0"/>
              <a:t>Short Notation for AcceptVerbs </a:t>
            </a:r>
            <a:r>
              <a:rPr lang="en-US" dirty="0" smtClean="0"/>
              <a:t>Attribute</a:t>
            </a:r>
          </a:p>
          <a:p>
            <a:pPr lvl="2"/>
            <a:r>
              <a:rPr lang="en-US" dirty="0"/>
              <a:t>Overriding the HTTP </a:t>
            </a:r>
            <a:r>
              <a:rPr lang="en-US" dirty="0" smtClean="0"/>
              <a:t>Verb</a:t>
            </a:r>
          </a:p>
          <a:p>
            <a:pPr lvl="2"/>
            <a:r>
              <a:rPr lang="en-US" dirty="0"/>
              <a:t>Binary Binding</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436</a:t>
            </a:fld>
            <a:endParaRPr lang="en-US" dirty="0"/>
          </a:p>
        </p:txBody>
      </p:sp>
    </p:spTree>
    <p:extLst>
      <p:ext uri="{BB962C8B-B14F-4D97-AF65-F5344CB8AC3E}">
        <p14:creationId xmlns:p14="http://schemas.microsoft.com/office/powerpoint/2010/main" val="2287774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Value</a:t>
            </a:r>
            <a:endParaRPr lang="en-US" dirty="0"/>
          </a:p>
        </p:txBody>
      </p:sp>
      <p:sp>
        <p:nvSpPr>
          <p:cNvPr id="3" name="Content Placeholder 2"/>
          <p:cNvSpPr>
            <a:spLocks noGrp="1"/>
          </p:cNvSpPr>
          <p:nvPr>
            <p:ph idx="1"/>
          </p:nvPr>
        </p:nvSpPr>
        <p:spPr/>
        <p:txBody>
          <a:bodyPr/>
          <a:lstStyle/>
          <a:p>
            <a:r>
              <a:rPr lang="en-US" dirty="0"/>
              <a:t>Imagine this pretty common scenario: You have an action that retrieves a paged list of items, and </a:t>
            </a:r>
            <a:r>
              <a:rPr lang="en-US" dirty="0" smtClean="0"/>
              <a:t>you want </a:t>
            </a:r>
            <a:r>
              <a:rPr lang="en-US" dirty="0"/>
              <a:t>the URL for the first page to be /Blog/List, but you also want to be able to specify a </a:t>
            </a:r>
            <a:r>
              <a:rPr lang="en-US" dirty="0" smtClean="0"/>
              <a:t>following page </a:t>
            </a:r>
            <a:r>
              <a:rPr lang="en-US" dirty="0"/>
              <a:t>with the URL /Blog/</a:t>
            </a:r>
            <a:r>
              <a:rPr lang="en-US" dirty="0" err="1"/>
              <a:t>List?page</a:t>
            </a:r>
            <a:r>
              <a:rPr lang="en-US" dirty="0"/>
              <a:t>=2.</a:t>
            </a:r>
          </a:p>
          <a:p>
            <a:pPr lvl="1"/>
            <a:r>
              <a:rPr lang="en-US" dirty="0"/>
              <a:t>With ASP.NET MVC 1.0, you would have had to handle the first page case </a:t>
            </a:r>
            <a:r>
              <a:rPr lang="en-US" dirty="0" smtClean="0"/>
              <a:t>yourself.</a:t>
            </a:r>
          </a:p>
          <a:p>
            <a:pPr lvl="1"/>
            <a:r>
              <a:rPr lang="en-US" dirty="0" smtClean="0"/>
              <a:t>Now </a:t>
            </a:r>
            <a:r>
              <a:rPr lang="en-US" dirty="0"/>
              <a:t>with MVC </a:t>
            </a:r>
            <a:r>
              <a:rPr lang="en-US" dirty="0" smtClean="0"/>
              <a:t>2, there </a:t>
            </a:r>
            <a:r>
              <a:rPr lang="en-US" dirty="0"/>
              <a:t>is a new attribute you can use to specify which value to assign to an action parameter in case it </a:t>
            </a:r>
            <a:r>
              <a:rPr lang="en-US" dirty="0" smtClean="0"/>
              <a:t>was missing </a:t>
            </a:r>
            <a:r>
              <a:rPr lang="en-US" dirty="0"/>
              <a:t>— the </a:t>
            </a:r>
            <a:r>
              <a:rPr lang="en-US" dirty="0">
                <a:solidFill>
                  <a:srgbClr val="FF0000"/>
                </a:solidFill>
              </a:rPr>
              <a:t>DefaultValueAttribute</a:t>
            </a:r>
            <a:r>
              <a:rPr lang="en-US" dirty="0"/>
              <a:t>.</a:t>
            </a:r>
          </a:p>
          <a:p>
            <a:pPr lvl="1"/>
            <a:r>
              <a:rPr lang="en-US" dirty="0"/>
              <a:t>Just apply the attribute to the parameter you want to have the default value for, and specify the </a:t>
            </a:r>
            <a:r>
              <a:rPr lang="en-US" dirty="0" smtClean="0"/>
              <a:t>default value </a:t>
            </a:r>
            <a:r>
              <a:rPr lang="en-US" dirty="0"/>
              <a:t>as the parameter of the attribute, as in the following code</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a:t>The page variable will have 1 as the value if no parameter can be retrieved from the HTTP request; otherwise, the value supplied will be </a:t>
            </a:r>
            <a:r>
              <a:rPr lang="en-US" dirty="0" smtClean="0"/>
              <a:t>used.</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437</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6024" y="3877227"/>
            <a:ext cx="5554434" cy="1658395"/>
          </a:xfrm>
          <a:prstGeom prst="rect">
            <a:avLst/>
          </a:prstGeom>
          <a:ln>
            <a:solidFill>
              <a:schemeClr val="accent1"/>
            </a:solidFill>
          </a:ln>
        </p:spPr>
      </p:pic>
    </p:spTree>
    <p:extLst>
      <p:ext uri="{BB962C8B-B14F-4D97-AF65-F5344CB8AC3E}">
        <p14:creationId xmlns:p14="http://schemas.microsoft.com/office/powerpoint/2010/main" val="21167529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Value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If </a:t>
            </a:r>
            <a:r>
              <a:rPr lang="en-US" dirty="0"/>
              <a:t>you are using </a:t>
            </a:r>
            <a:r>
              <a:rPr lang="en-US" dirty="0">
                <a:solidFill>
                  <a:srgbClr val="FF0000"/>
                </a:solidFill>
              </a:rPr>
              <a:t>.NET 4</a:t>
            </a:r>
            <a:r>
              <a:rPr lang="en-US" dirty="0"/>
              <a:t>, you can also use the new syntax of C# 4 for optional </a:t>
            </a:r>
            <a:r>
              <a:rPr lang="en-US" dirty="0" smtClean="0"/>
              <a:t>parameters.</a:t>
            </a:r>
          </a:p>
          <a:p>
            <a:pPr lvl="1"/>
            <a:r>
              <a:rPr lang="en-US" dirty="0" smtClean="0"/>
              <a:t>The </a:t>
            </a:r>
            <a:r>
              <a:rPr lang="en-US" dirty="0"/>
              <a:t>same code will be written as follows: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438</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4435" y="2057501"/>
            <a:ext cx="4705213" cy="1814487"/>
          </a:xfrm>
          <a:prstGeom prst="rect">
            <a:avLst/>
          </a:prstGeom>
          <a:ln>
            <a:solidFill>
              <a:schemeClr val="accent1"/>
            </a:solidFill>
          </a:ln>
        </p:spPr>
      </p:pic>
    </p:spTree>
    <p:extLst>
      <p:ext uri="{BB962C8B-B14F-4D97-AF65-F5344CB8AC3E}">
        <p14:creationId xmlns:p14="http://schemas.microsoft.com/office/powerpoint/2010/main" val="28560608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Increasing Security with HTTPS</a:t>
            </a:r>
            <a:endParaRPr lang="en-US" dirty="0"/>
          </a:p>
        </p:txBody>
      </p:sp>
      <p:sp>
        <p:nvSpPr>
          <p:cNvPr id="3" name="Content Placeholder 2"/>
          <p:cNvSpPr>
            <a:spLocks noGrp="1"/>
          </p:cNvSpPr>
          <p:nvPr>
            <p:ph idx="1"/>
          </p:nvPr>
        </p:nvSpPr>
        <p:spPr/>
        <p:txBody>
          <a:bodyPr/>
          <a:lstStyle/>
          <a:p>
            <a:r>
              <a:rPr lang="en-US" dirty="0" smtClean="0"/>
              <a:t>A </a:t>
            </a:r>
            <a:r>
              <a:rPr lang="en-US" dirty="0"/>
              <a:t>new attribute has been introduced to help make your application more secure </a:t>
            </a:r>
            <a:r>
              <a:rPr lang="en-US" dirty="0" smtClean="0"/>
              <a:t>— </a:t>
            </a:r>
            <a:r>
              <a:rPr lang="en-US" dirty="0" smtClean="0">
                <a:solidFill>
                  <a:srgbClr val="FF0000"/>
                </a:solidFill>
              </a:rPr>
              <a:t>RequireHttpsAttribute</a:t>
            </a:r>
            <a:r>
              <a:rPr lang="en-US" dirty="0"/>
              <a:t>.</a:t>
            </a:r>
          </a:p>
          <a:p>
            <a:pPr lvl="1"/>
            <a:r>
              <a:rPr lang="en-US" dirty="0"/>
              <a:t>When applied to an action or to a Controller, it re-directs a non-secure request (non-SSL) to the </a:t>
            </a:r>
            <a:r>
              <a:rPr lang="en-US" dirty="0" smtClean="0"/>
              <a:t>secure equivalent </a:t>
            </a:r>
            <a:r>
              <a:rPr lang="en-US" dirty="0"/>
              <a:t>on SSL (HTTPS):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439</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1851" y="2412855"/>
            <a:ext cx="4559209" cy="1861828"/>
          </a:xfrm>
          <a:prstGeom prst="rect">
            <a:avLst/>
          </a:prstGeom>
          <a:ln>
            <a:solidFill>
              <a:schemeClr val="accent1"/>
            </a:solidFill>
          </a:ln>
        </p:spPr>
      </p:pic>
    </p:spTree>
    <p:extLst>
      <p:ext uri="{BB962C8B-B14F-4D97-AF65-F5344CB8AC3E}">
        <p14:creationId xmlns:p14="http://schemas.microsoft.com/office/powerpoint/2010/main" val="3517700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Credits</a:t>
            </a:r>
          </a:p>
        </p:txBody>
      </p:sp>
      <p:sp>
        <p:nvSpPr>
          <p:cNvPr id="3" name="Content Placeholder 2"/>
          <p:cNvSpPr>
            <a:spLocks noGrp="1"/>
          </p:cNvSpPr>
          <p:nvPr>
            <p:ph idx="1"/>
          </p:nvPr>
        </p:nvSpPr>
        <p:spPr/>
        <p:txBody>
          <a:bodyPr/>
          <a:lstStyle/>
          <a:p>
            <a:r>
              <a:rPr lang="en-US" dirty="0" smtClean="0"/>
              <a:t>In </a:t>
            </a:r>
            <a:r>
              <a:rPr lang="en-US" dirty="0"/>
              <a:t>Chapter 10, I use a feature of the Bootstrap CSS library called </a:t>
            </a:r>
            <a:r>
              <a:rPr lang="en-US" dirty="0">
                <a:solidFill>
                  <a:srgbClr val="FF0000"/>
                </a:solidFill>
              </a:rPr>
              <a:t>Glyphicons</a:t>
            </a:r>
            <a:r>
              <a:rPr lang="en-US" dirty="0"/>
              <a:t> </a:t>
            </a:r>
            <a:r>
              <a:rPr lang="en-US" dirty="0">
                <a:solidFill>
                  <a:srgbClr val="FF0000"/>
                </a:solidFill>
              </a:rPr>
              <a:t>Halflings</a:t>
            </a:r>
            <a:r>
              <a:rPr lang="en-US" dirty="0"/>
              <a:t>, which are a set of icons that are not usually available for free, but for which the creator has given an open license for their inclusion in Bootstrap</a:t>
            </a:r>
            <a:r>
              <a:rPr lang="en-US" dirty="0" smtClean="0"/>
              <a:t>.</a:t>
            </a:r>
          </a:p>
          <a:p>
            <a:pPr lvl="1"/>
            <a:r>
              <a:rPr lang="en-US" dirty="0"/>
              <a:t>T</a:t>
            </a:r>
            <a:r>
              <a:rPr lang="en-US" dirty="0" smtClean="0"/>
              <a:t>he </a:t>
            </a:r>
            <a:r>
              <a:rPr lang="en-US" dirty="0"/>
              <a:t>only request is that the creator’s </a:t>
            </a:r>
            <a:r>
              <a:rPr lang="en-US" dirty="0" smtClean="0"/>
              <a:t>URL be </a:t>
            </a:r>
            <a:r>
              <a:rPr lang="en-US" dirty="0"/>
              <a:t>quoted when it is possible to do so, which seems like a fair and reasonable thing to </a:t>
            </a:r>
            <a:r>
              <a:rPr lang="en-US" dirty="0" smtClean="0"/>
              <a:t>do.</a:t>
            </a:r>
          </a:p>
          <a:p>
            <a:pPr lvl="1"/>
            <a:r>
              <a:rPr lang="en-US" dirty="0" smtClean="0"/>
              <a:t>Here </a:t>
            </a:r>
            <a:r>
              <a:rPr lang="en-US" dirty="0"/>
              <a:t>is it: </a:t>
            </a:r>
            <a:r>
              <a:rPr lang="en-US" dirty="0">
                <a:hlinkClick r:id="rId2"/>
              </a:rPr>
              <a:t>http://</a:t>
            </a:r>
            <a:r>
              <a:rPr lang="en-US" dirty="0" smtClean="0">
                <a:hlinkClick r:id="rId2"/>
              </a:rPr>
              <a:t>glyphicons.com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370168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Avoiding the JSON Array Attack</a:t>
            </a:r>
            <a:endParaRPr lang="en-US" dirty="0"/>
          </a:p>
        </p:txBody>
      </p:sp>
      <p:sp>
        <p:nvSpPr>
          <p:cNvPr id="3" name="Content Placeholder 2"/>
          <p:cNvSpPr>
            <a:spLocks noGrp="1"/>
          </p:cNvSpPr>
          <p:nvPr>
            <p:ph idx="1"/>
          </p:nvPr>
        </p:nvSpPr>
        <p:spPr/>
        <p:txBody>
          <a:bodyPr/>
          <a:lstStyle/>
          <a:p>
            <a:r>
              <a:rPr lang="en-US" dirty="0" smtClean="0"/>
              <a:t>JavaScript </a:t>
            </a:r>
            <a:r>
              <a:rPr lang="en-US" dirty="0"/>
              <a:t>Object Notation (JSON) has a subtle </a:t>
            </a:r>
            <a:r>
              <a:rPr lang="en-US" dirty="0" smtClean="0">
                <a:solidFill>
                  <a:srgbClr val="FF0000"/>
                </a:solidFill>
              </a:rPr>
              <a:t>vulnerability</a:t>
            </a:r>
            <a:r>
              <a:rPr lang="en-US" dirty="0" smtClean="0"/>
              <a:t>.</a:t>
            </a:r>
          </a:p>
          <a:p>
            <a:pPr lvl="1"/>
            <a:r>
              <a:rPr lang="en-US" dirty="0" smtClean="0"/>
              <a:t>Whereas </a:t>
            </a:r>
            <a:r>
              <a:rPr lang="en-US" dirty="0"/>
              <a:t>a normal JSON object cannot </a:t>
            </a:r>
            <a:r>
              <a:rPr lang="en-US" dirty="0" smtClean="0"/>
              <a:t>be executed </a:t>
            </a:r>
            <a:r>
              <a:rPr lang="en-US" dirty="0"/>
              <a:t>as normal JavaScript code, a JSON array </a:t>
            </a:r>
            <a:r>
              <a:rPr lang="en-US" dirty="0" smtClean="0"/>
              <a:t>can.</a:t>
            </a:r>
          </a:p>
          <a:p>
            <a:pPr lvl="1"/>
            <a:r>
              <a:rPr lang="en-US" dirty="0" smtClean="0"/>
              <a:t>This </a:t>
            </a:r>
            <a:r>
              <a:rPr lang="en-US" dirty="0"/>
              <a:t>behavior, combined with the </a:t>
            </a:r>
            <a:r>
              <a:rPr lang="en-US" dirty="0" smtClean="0">
                <a:solidFill>
                  <a:srgbClr val="FF0000"/>
                </a:solidFill>
              </a:rPr>
              <a:t>Cross-Site Request </a:t>
            </a:r>
            <a:r>
              <a:rPr lang="en-US" dirty="0">
                <a:solidFill>
                  <a:srgbClr val="FF0000"/>
                </a:solidFill>
              </a:rPr>
              <a:t>Forgery</a:t>
            </a:r>
            <a:r>
              <a:rPr lang="en-US" dirty="0"/>
              <a:t> (abbreviated as </a:t>
            </a:r>
            <a:r>
              <a:rPr lang="en-US" dirty="0">
                <a:solidFill>
                  <a:srgbClr val="FF0000"/>
                </a:solidFill>
              </a:rPr>
              <a:t>CSRF</a:t>
            </a:r>
            <a:r>
              <a:rPr lang="en-US" dirty="0"/>
              <a:t> or </a:t>
            </a:r>
            <a:r>
              <a:rPr lang="en-US" dirty="0">
                <a:solidFill>
                  <a:srgbClr val="FF0000"/>
                </a:solidFill>
              </a:rPr>
              <a:t>XSRF</a:t>
            </a:r>
            <a:r>
              <a:rPr lang="en-US" dirty="0"/>
              <a:t>), can allow an attacker to gain access to </a:t>
            </a:r>
            <a:r>
              <a:rPr lang="en-US" dirty="0" smtClean="0"/>
              <a:t>private information.</a:t>
            </a:r>
          </a:p>
          <a:p>
            <a:pPr lvl="1"/>
            <a:r>
              <a:rPr lang="en-US" dirty="0" smtClean="0"/>
              <a:t>Unlike </a:t>
            </a:r>
            <a:r>
              <a:rPr lang="en-US" dirty="0"/>
              <a:t>many other attacks, this one is pretty easy to </a:t>
            </a:r>
            <a:r>
              <a:rPr lang="en-US" dirty="0" smtClean="0"/>
              <a:t>prevent.</a:t>
            </a:r>
          </a:p>
          <a:p>
            <a:pPr lvl="1"/>
            <a:r>
              <a:rPr lang="en-US" dirty="0" smtClean="0"/>
              <a:t>All </a:t>
            </a:r>
            <a:r>
              <a:rPr lang="en-US" dirty="0"/>
              <a:t>you have to do is avoid </a:t>
            </a:r>
            <a:r>
              <a:rPr lang="en-US" dirty="0" smtClean="0"/>
              <a:t>requesting JSON </a:t>
            </a:r>
            <a:r>
              <a:rPr lang="en-US" dirty="0"/>
              <a:t>responses via GET, but make them only via </a:t>
            </a:r>
            <a:r>
              <a:rPr lang="en-US" dirty="0" smtClean="0"/>
              <a:t>POST.</a:t>
            </a:r>
          </a:p>
          <a:p>
            <a:pPr lvl="2"/>
            <a:r>
              <a:rPr lang="en-US" dirty="0" smtClean="0"/>
              <a:t>To </a:t>
            </a:r>
            <a:r>
              <a:rPr lang="en-US" dirty="0"/>
              <a:t>make sure you do it right, in MVC 2 a </a:t>
            </a:r>
            <a:r>
              <a:rPr lang="en-US" dirty="0">
                <a:solidFill>
                  <a:srgbClr val="FF0000"/>
                </a:solidFill>
              </a:rPr>
              <a:t>JsonResult</a:t>
            </a:r>
            <a:r>
              <a:rPr lang="en-US" dirty="0"/>
              <a:t> by default cannot be returned if the action </a:t>
            </a:r>
            <a:r>
              <a:rPr lang="en-US" dirty="0" smtClean="0"/>
              <a:t>was invoked </a:t>
            </a:r>
            <a:r>
              <a:rPr lang="en-US" dirty="0"/>
              <a:t>via a GET </a:t>
            </a:r>
            <a:r>
              <a:rPr lang="en-US" dirty="0" smtClean="0"/>
              <a:t>request.</a:t>
            </a:r>
          </a:p>
          <a:p>
            <a:pPr lvl="2"/>
            <a:r>
              <a:rPr lang="en-US" dirty="0" smtClean="0"/>
              <a:t>But </a:t>
            </a:r>
            <a:r>
              <a:rPr lang="en-US" dirty="0"/>
              <a:t>in case you really need to return a JSON object with GET, you can </a:t>
            </a:r>
            <a:r>
              <a:rPr lang="en-US" dirty="0" smtClean="0"/>
              <a:t>state your </a:t>
            </a:r>
            <a:r>
              <a:rPr lang="en-US" dirty="0"/>
              <a:t>intention using an overload of the Json method:</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440</a:t>
            </a:fld>
            <a:endParaRPr lang="en-US" dirty="0"/>
          </a:p>
        </p:txBody>
      </p:sp>
      <p:pic>
        <p:nvPicPr>
          <p:cNvPr id="6" name="Picture 5"/>
          <p:cNvPicPr>
            <a:picLocks noChangeAspect="1"/>
          </p:cNvPicPr>
          <p:nvPr/>
        </p:nvPicPr>
        <p:blipFill>
          <a:blip r:embed="rId2"/>
          <a:stretch>
            <a:fillRect/>
          </a:stretch>
        </p:blipFill>
        <p:spPr>
          <a:xfrm>
            <a:off x="822144" y="4648609"/>
            <a:ext cx="5810250" cy="295275"/>
          </a:xfrm>
          <a:prstGeom prst="rect">
            <a:avLst/>
          </a:prstGeom>
          <a:ln>
            <a:solidFill>
              <a:schemeClr val="accent1"/>
            </a:solidFill>
          </a:ln>
        </p:spPr>
      </p:pic>
    </p:spTree>
    <p:extLst>
      <p:ext uri="{BB962C8B-B14F-4D97-AF65-F5344CB8AC3E}">
        <p14:creationId xmlns:p14="http://schemas.microsoft.com/office/powerpoint/2010/main" val="1786670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 Notation for AcceptVerbs Attribute</a:t>
            </a:r>
            <a:endParaRPr lang="en-US" dirty="0"/>
          </a:p>
        </p:txBody>
      </p:sp>
      <p:sp>
        <p:nvSpPr>
          <p:cNvPr id="3" name="Content Placeholder 2"/>
          <p:cNvSpPr>
            <a:spLocks noGrp="1"/>
          </p:cNvSpPr>
          <p:nvPr>
            <p:ph idx="1"/>
          </p:nvPr>
        </p:nvSpPr>
        <p:spPr/>
        <p:txBody>
          <a:bodyPr/>
          <a:lstStyle/>
          <a:p>
            <a:r>
              <a:rPr lang="en-US" dirty="0" smtClean="0"/>
              <a:t>ASP.NET </a:t>
            </a:r>
            <a:r>
              <a:rPr lang="en-US" dirty="0"/>
              <a:t>MVC 2 introduces a short-hand notation to specify the HTTP verbs to which an </a:t>
            </a:r>
            <a:r>
              <a:rPr lang="en-US" dirty="0" smtClean="0"/>
              <a:t>action must </a:t>
            </a:r>
            <a:r>
              <a:rPr lang="en-US" dirty="0"/>
              <a:t>respond.</a:t>
            </a:r>
          </a:p>
          <a:p>
            <a:pPr lvl="1"/>
            <a:r>
              <a:rPr lang="en-US" dirty="0"/>
              <a:t>In the previous version of ASP.NET MVC there was the </a:t>
            </a:r>
            <a:r>
              <a:rPr lang="en-US" dirty="0">
                <a:solidFill>
                  <a:srgbClr val="FF0000"/>
                </a:solidFill>
              </a:rPr>
              <a:t>AcceptVerbs</a:t>
            </a:r>
            <a:r>
              <a:rPr lang="en-US" dirty="0"/>
              <a:t> </a:t>
            </a:r>
            <a:r>
              <a:rPr lang="en-US" dirty="0" smtClean="0">
                <a:solidFill>
                  <a:srgbClr val="0070C0"/>
                </a:solidFill>
              </a:rPr>
              <a:t>attribute</a:t>
            </a:r>
            <a:r>
              <a:rPr lang="en-US" dirty="0" smtClean="0"/>
              <a:t>.</a:t>
            </a:r>
          </a:p>
          <a:p>
            <a:pPr lvl="1"/>
            <a:r>
              <a:rPr lang="en-US" dirty="0" smtClean="0"/>
              <a:t>To </a:t>
            </a:r>
            <a:r>
              <a:rPr lang="en-US" dirty="0"/>
              <a:t>specify that an </a:t>
            </a:r>
            <a:r>
              <a:rPr lang="en-US" dirty="0" smtClean="0"/>
              <a:t>action had </a:t>
            </a:r>
            <a:r>
              <a:rPr lang="en-US" dirty="0"/>
              <a:t>to be invoked only in a POST request, you had to write</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Now you can achieve the same result with less typing:</a:t>
            </a:r>
          </a:p>
          <a:p>
            <a:pPr marL="0" indent="0">
              <a:buNone/>
            </a:pPr>
            <a:endParaRPr lang="en-US" dirty="0" smtClean="0"/>
          </a:p>
          <a:p>
            <a:pPr marL="0" indent="0">
              <a:buNone/>
            </a:pPr>
            <a:endParaRPr lang="en-US" dirty="0"/>
          </a:p>
          <a:p>
            <a:pPr lvl="1"/>
            <a:r>
              <a:rPr lang="en-US" dirty="0"/>
              <a:t>There are the short-hand notations also for all the other HTTP verbs</a:t>
            </a:r>
            <a:r>
              <a:rPr lang="en-US" dirty="0" smtClean="0"/>
              <a:t>:</a:t>
            </a:r>
          </a:p>
          <a:p>
            <a:pPr lvl="2"/>
            <a:r>
              <a:rPr lang="en-US" dirty="0" smtClean="0"/>
              <a:t>[HttpGet]</a:t>
            </a:r>
          </a:p>
          <a:p>
            <a:pPr lvl="2"/>
            <a:r>
              <a:rPr lang="en-US" dirty="0" smtClean="0"/>
              <a:t>[HttpPost]</a:t>
            </a:r>
          </a:p>
          <a:p>
            <a:pPr lvl="2"/>
            <a:r>
              <a:rPr lang="en-US" dirty="0" smtClean="0"/>
              <a:t>[HttpPut]</a:t>
            </a:r>
          </a:p>
          <a:p>
            <a:pPr lvl="2"/>
            <a:r>
              <a:rPr lang="en-US" dirty="0" smtClean="0"/>
              <a:t>[HttpDelete]</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441</a:t>
            </a:fld>
            <a:endParaRPr lang="en-US" dirty="0"/>
          </a:p>
        </p:txBody>
      </p:sp>
      <p:pic>
        <p:nvPicPr>
          <p:cNvPr id="6" name="Picture 5"/>
          <p:cNvPicPr>
            <a:picLocks noChangeAspect="1"/>
          </p:cNvPicPr>
          <p:nvPr/>
        </p:nvPicPr>
        <p:blipFill>
          <a:blip r:embed="rId2"/>
          <a:stretch>
            <a:fillRect/>
          </a:stretch>
        </p:blipFill>
        <p:spPr>
          <a:xfrm>
            <a:off x="797107" y="2517865"/>
            <a:ext cx="4362450" cy="53340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97107" y="3824518"/>
            <a:ext cx="4352925" cy="476250"/>
          </a:xfrm>
          <a:prstGeom prst="rect">
            <a:avLst/>
          </a:prstGeom>
          <a:ln>
            <a:solidFill>
              <a:schemeClr val="accent1"/>
            </a:solidFill>
          </a:ln>
        </p:spPr>
      </p:pic>
    </p:spTree>
    <p:extLst>
      <p:ext uri="{BB962C8B-B14F-4D97-AF65-F5344CB8AC3E}">
        <p14:creationId xmlns:p14="http://schemas.microsoft.com/office/powerpoint/2010/main" val="425608406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Overriding the HTTP Verb</a:t>
            </a:r>
            <a:endParaRPr lang="en-US" dirty="0"/>
          </a:p>
        </p:txBody>
      </p:sp>
      <p:sp>
        <p:nvSpPr>
          <p:cNvPr id="3" name="Content Placeholder 2"/>
          <p:cNvSpPr>
            <a:spLocks noGrp="1"/>
          </p:cNvSpPr>
          <p:nvPr>
            <p:ph idx="1"/>
          </p:nvPr>
        </p:nvSpPr>
        <p:spPr/>
        <p:txBody>
          <a:bodyPr/>
          <a:lstStyle/>
          <a:p>
            <a:r>
              <a:rPr lang="en-US" dirty="0" smtClean="0"/>
              <a:t>If </a:t>
            </a:r>
            <a:r>
              <a:rPr lang="en-US" dirty="0"/>
              <a:t>you are building a Representational State Transfer (REST)–style application, you rely on the </a:t>
            </a:r>
            <a:r>
              <a:rPr lang="en-US" dirty="0" smtClean="0"/>
              <a:t>HTTP verbs </a:t>
            </a:r>
            <a:r>
              <a:rPr lang="en-US" dirty="0"/>
              <a:t>in order to understand which operation to perform on a given </a:t>
            </a:r>
            <a:r>
              <a:rPr lang="en-US" dirty="0" smtClean="0"/>
              <a:t>resource.</a:t>
            </a:r>
          </a:p>
          <a:p>
            <a:pPr lvl="1"/>
            <a:r>
              <a:rPr lang="en-US" dirty="0" smtClean="0"/>
              <a:t>As </a:t>
            </a:r>
            <a:r>
              <a:rPr lang="en-US" dirty="0"/>
              <a:t>just explained, you </a:t>
            </a:r>
            <a:r>
              <a:rPr lang="en-US" dirty="0" smtClean="0"/>
              <a:t>can use </a:t>
            </a:r>
            <a:r>
              <a:rPr lang="en-US" dirty="0"/>
              <a:t>some attributes to select the correct action to invoke based on the </a:t>
            </a:r>
            <a:r>
              <a:rPr lang="en-US" dirty="0" smtClean="0"/>
              <a:t>verb.</a:t>
            </a:r>
          </a:p>
          <a:p>
            <a:pPr lvl="1"/>
            <a:r>
              <a:rPr lang="en-US" dirty="0" smtClean="0"/>
              <a:t>This </a:t>
            </a:r>
            <a:r>
              <a:rPr lang="en-US" dirty="0"/>
              <a:t>works great if you </a:t>
            </a:r>
            <a:r>
              <a:rPr lang="en-US" dirty="0" smtClean="0"/>
              <a:t>are building </a:t>
            </a:r>
            <a:r>
              <a:rPr lang="en-US" dirty="0"/>
              <a:t>a Web API, but if you want to adopt the same architectural style also on a web application, </a:t>
            </a:r>
            <a:r>
              <a:rPr lang="en-US" dirty="0" smtClean="0"/>
              <a:t>you face </a:t>
            </a:r>
            <a:r>
              <a:rPr lang="en-US" dirty="0"/>
              <a:t>a </a:t>
            </a:r>
            <a:r>
              <a:rPr lang="en-US" dirty="0" smtClean="0"/>
              <a:t>problem:</a:t>
            </a:r>
          </a:p>
          <a:p>
            <a:pPr lvl="2"/>
            <a:r>
              <a:rPr lang="en-US" dirty="0" smtClean="0"/>
              <a:t>Regular </a:t>
            </a:r>
            <a:r>
              <a:rPr lang="en-US" dirty="0"/>
              <a:t>browser requests only support GET and POST, but don’t support PUT </a:t>
            </a:r>
            <a:r>
              <a:rPr lang="en-US" dirty="0" smtClean="0"/>
              <a:t>and DELETE</a:t>
            </a:r>
            <a:r>
              <a:rPr lang="en-US" dirty="0"/>
              <a:t>.</a:t>
            </a:r>
          </a:p>
          <a:p>
            <a:pPr lvl="1"/>
            <a:r>
              <a:rPr lang="en-US" dirty="0"/>
              <a:t>However, to enable RESTful requests in normal POST operations, ASP.NET MVC 2 introduces a </a:t>
            </a:r>
            <a:r>
              <a:rPr lang="en-US" dirty="0" smtClean="0">
                <a:solidFill>
                  <a:srgbClr val="FF0000"/>
                </a:solidFill>
              </a:rPr>
              <a:t>HTML </a:t>
            </a:r>
            <a:r>
              <a:rPr lang="en-US" dirty="0" smtClean="0">
                <a:solidFill>
                  <a:srgbClr val="0070C0"/>
                </a:solidFill>
              </a:rPr>
              <a:t>helper</a:t>
            </a:r>
            <a:r>
              <a:rPr lang="en-US" dirty="0" smtClean="0"/>
              <a:t> </a:t>
            </a:r>
            <a:r>
              <a:rPr lang="en-US" dirty="0"/>
              <a:t>to override the POST verb and emulate any other verb — </a:t>
            </a:r>
            <a:r>
              <a:rPr lang="en-US" dirty="0">
                <a:solidFill>
                  <a:srgbClr val="FF0000"/>
                </a:solidFill>
              </a:rPr>
              <a:t>Html.HttpMethodOverrideverb</a:t>
            </a:r>
            <a:r>
              <a:rPr lang="en-US" dirty="0" smtClean="0"/>
              <a:t>).</a:t>
            </a:r>
          </a:p>
          <a:p>
            <a:pPr lvl="2"/>
            <a:r>
              <a:rPr lang="en-US" dirty="0" smtClean="0"/>
              <a:t>It </a:t>
            </a:r>
            <a:r>
              <a:rPr lang="en-US" dirty="0"/>
              <a:t>injects a hidden field named </a:t>
            </a:r>
            <a:r>
              <a:rPr lang="en-US" dirty="0">
                <a:solidFill>
                  <a:srgbClr val="FF0000"/>
                </a:solidFill>
              </a:rPr>
              <a:t>X-HTTP-Method-Override</a:t>
            </a:r>
            <a:r>
              <a:rPr lang="en-US" dirty="0"/>
              <a:t> that is taken into account by </a:t>
            </a:r>
            <a:r>
              <a:rPr lang="en-US" dirty="0" smtClean="0"/>
              <a:t>the AcceptVerbs </a:t>
            </a:r>
            <a:r>
              <a:rPr lang="en-US" dirty="0"/>
              <a:t>attribute (and the other HTTP verb attributes) to identify the action to invoke.</a:t>
            </a:r>
          </a:p>
          <a:p>
            <a:pPr lvl="2"/>
            <a:r>
              <a:rPr lang="en-US" dirty="0"/>
              <a:t>For example, if you want to emulate a DELETE request, you have to write the following code </a:t>
            </a:r>
            <a:r>
              <a:rPr lang="en-US" dirty="0" smtClean="0"/>
              <a:t>in your View:</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442</a:t>
            </a:fld>
            <a:endParaRPr lang="en-US" dirty="0"/>
          </a:p>
        </p:txBody>
      </p:sp>
      <p:pic>
        <p:nvPicPr>
          <p:cNvPr id="6" name="Picture 5"/>
          <p:cNvPicPr>
            <a:picLocks noChangeAspect="1"/>
          </p:cNvPicPr>
          <p:nvPr/>
        </p:nvPicPr>
        <p:blipFill>
          <a:blip r:embed="rId2"/>
          <a:stretch>
            <a:fillRect/>
          </a:stretch>
        </p:blipFill>
        <p:spPr>
          <a:xfrm>
            <a:off x="895350" y="5035651"/>
            <a:ext cx="6381750" cy="981075"/>
          </a:xfrm>
          <a:prstGeom prst="rect">
            <a:avLst/>
          </a:prstGeom>
          <a:ln>
            <a:solidFill>
              <a:schemeClr val="accent1"/>
            </a:solidFill>
          </a:ln>
        </p:spPr>
      </p:pic>
    </p:spTree>
    <p:extLst>
      <p:ext uri="{BB962C8B-B14F-4D97-AF65-F5344CB8AC3E}">
        <p14:creationId xmlns:p14="http://schemas.microsoft.com/office/powerpoint/2010/main" val="21783124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Overriding the HTTP </a:t>
            </a:r>
            <a:r>
              <a:rPr lang="en-US" dirty="0" smtClean="0"/>
              <a:t>Verb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This code will render the following HTML</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a:t>Finally, the AcceptVerbs attribute (and the other HTTP verb attributes) will behave as if it were </a:t>
            </a:r>
            <a:r>
              <a:rPr lang="en-US" dirty="0" smtClean="0"/>
              <a:t>an actual </a:t>
            </a:r>
            <a:r>
              <a:rPr lang="en-US" dirty="0"/>
              <a:t>DELETE </a:t>
            </a:r>
            <a:r>
              <a:rPr lang="en-US" dirty="0" smtClean="0"/>
              <a:t>request: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443</a:t>
            </a:fld>
            <a:endParaRPr lang="en-US" dirty="0"/>
          </a:p>
        </p:txBody>
      </p:sp>
      <p:pic>
        <p:nvPicPr>
          <p:cNvPr id="7" name="Picture 6"/>
          <p:cNvPicPr>
            <a:picLocks noChangeAspect="1"/>
          </p:cNvPicPr>
          <p:nvPr/>
        </p:nvPicPr>
        <p:blipFill>
          <a:blip r:embed="rId2"/>
          <a:stretch>
            <a:fillRect/>
          </a:stretch>
        </p:blipFill>
        <p:spPr>
          <a:xfrm>
            <a:off x="834391" y="1758042"/>
            <a:ext cx="7962900" cy="99060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34391" y="3871988"/>
            <a:ext cx="4657725" cy="504825"/>
          </a:xfrm>
          <a:prstGeom prst="rect">
            <a:avLst/>
          </a:prstGeom>
          <a:ln>
            <a:solidFill>
              <a:schemeClr val="accent1"/>
            </a:solidFill>
          </a:ln>
        </p:spPr>
      </p:pic>
    </p:spTree>
    <p:extLst>
      <p:ext uri="{BB962C8B-B14F-4D97-AF65-F5344CB8AC3E}">
        <p14:creationId xmlns:p14="http://schemas.microsoft.com/office/powerpoint/2010/main" val="33356894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Binding</a:t>
            </a:r>
            <a:endParaRPr lang="en-US" dirty="0"/>
          </a:p>
        </p:txBody>
      </p:sp>
      <p:sp>
        <p:nvSpPr>
          <p:cNvPr id="3" name="Content Placeholder 2"/>
          <p:cNvSpPr>
            <a:spLocks noGrp="1"/>
          </p:cNvSpPr>
          <p:nvPr>
            <p:ph idx="1"/>
          </p:nvPr>
        </p:nvSpPr>
        <p:spPr/>
        <p:txBody>
          <a:bodyPr/>
          <a:lstStyle/>
          <a:p>
            <a:r>
              <a:rPr lang="en-US" dirty="0" smtClean="0"/>
              <a:t>The </a:t>
            </a:r>
            <a:r>
              <a:rPr lang="en-US" dirty="0"/>
              <a:t>last binding-related enhancement is about </a:t>
            </a:r>
            <a:r>
              <a:rPr lang="en-US" dirty="0">
                <a:solidFill>
                  <a:srgbClr val="FF0000"/>
                </a:solidFill>
              </a:rPr>
              <a:t>binary </a:t>
            </a:r>
            <a:r>
              <a:rPr lang="en-US" dirty="0" smtClean="0">
                <a:solidFill>
                  <a:srgbClr val="FF0000"/>
                </a:solidFill>
              </a:rPr>
              <a:t>data</a:t>
            </a:r>
            <a:r>
              <a:rPr lang="en-US" dirty="0" smtClean="0"/>
              <a:t>.</a:t>
            </a:r>
          </a:p>
          <a:p>
            <a:pPr lvl="1"/>
            <a:r>
              <a:rPr lang="en-US" dirty="0" smtClean="0"/>
              <a:t>With </a:t>
            </a:r>
            <a:r>
              <a:rPr lang="en-US" dirty="0"/>
              <a:t>the previous release of the </a:t>
            </a:r>
            <a:r>
              <a:rPr lang="en-US" dirty="0" smtClean="0"/>
              <a:t>Framework you </a:t>
            </a:r>
            <a:r>
              <a:rPr lang="en-US" dirty="0"/>
              <a:t>have to handle the serialization of binary data or byte arrays yourself in a </a:t>
            </a:r>
            <a:r>
              <a:rPr lang="en-US" dirty="0" smtClean="0"/>
              <a:t>form.</a:t>
            </a:r>
          </a:p>
          <a:p>
            <a:pPr lvl="1"/>
            <a:r>
              <a:rPr lang="en-US" dirty="0" smtClean="0"/>
              <a:t>Now </a:t>
            </a:r>
            <a:r>
              <a:rPr lang="en-US" dirty="0"/>
              <a:t>MVC </a:t>
            </a:r>
            <a:r>
              <a:rPr lang="en-US" dirty="0" smtClean="0"/>
              <a:t>2 handles </a:t>
            </a:r>
            <a:r>
              <a:rPr lang="en-US" dirty="0"/>
              <a:t>the serialization to base64 automatically.</a:t>
            </a:r>
          </a:p>
          <a:p>
            <a:pPr lvl="1"/>
            <a:r>
              <a:rPr lang="en-US" dirty="0"/>
              <a:t>The encode side is handled by two new overloads of the </a:t>
            </a:r>
            <a:r>
              <a:rPr lang="en-US" dirty="0">
                <a:solidFill>
                  <a:srgbClr val="FF0000"/>
                </a:solidFill>
              </a:rPr>
              <a:t>Html.Hidden</a:t>
            </a:r>
            <a:r>
              <a:rPr lang="en-US" dirty="0"/>
              <a:t> </a:t>
            </a:r>
            <a:r>
              <a:rPr lang="en-US" dirty="0">
                <a:solidFill>
                  <a:srgbClr val="0070C0"/>
                </a:solidFill>
              </a:rPr>
              <a:t>Helper</a:t>
            </a:r>
            <a:r>
              <a:rPr lang="en-US" dirty="0"/>
              <a:t> </a:t>
            </a:r>
            <a:r>
              <a:rPr lang="en-US" dirty="0">
                <a:solidFill>
                  <a:srgbClr val="0070C0"/>
                </a:solidFill>
              </a:rPr>
              <a:t>method</a:t>
            </a:r>
            <a:r>
              <a:rPr lang="en-US" dirty="0"/>
              <a:t> (one accepting </a:t>
            </a:r>
            <a:r>
              <a:rPr lang="en-US" dirty="0" smtClean="0"/>
              <a:t>a binary </a:t>
            </a:r>
            <a:r>
              <a:rPr lang="en-US" dirty="0"/>
              <a:t>and the other accepting a byte array), whereas the decoding phase is handled by a </a:t>
            </a:r>
            <a:r>
              <a:rPr lang="en-US" dirty="0" smtClean="0"/>
              <a:t>new </a:t>
            </a:r>
            <a:r>
              <a:rPr lang="en-US" dirty="0" smtClean="0">
                <a:solidFill>
                  <a:srgbClr val="FF0000"/>
                </a:solidFill>
              </a:rPr>
              <a:t>ModelBinder</a:t>
            </a:r>
            <a:r>
              <a:rPr lang="en-US" dirty="0" smtClean="0"/>
              <a:t> </a:t>
            </a:r>
            <a:r>
              <a:rPr lang="en-US" dirty="0"/>
              <a:t>for binary and byte arrays.</a:t>
            </a:r>
          </a:p>
          <a:p>
            <a:pPr lvl="2"/>
            <a:r>
              <a:rPr lang="en-US" dirty="0"/>
              <a:t>For example, you have a View Model with a </a:t>
            </a:r>
            <a:r>
              <a:rPr lang="en-US" dirty="0">
                <a:solidFill>
                  <a:srgbClr val="FF0000"/>
                </a:solidFill>
              </a:rPr>
              <a:t>TimeStamp</a:t>
            </a:r>
            <a:r>
              <a:rPr lang="en-US" dirty="0"/>
              <a:t> </a:t>
            </a:r>
            <a:r>
              <a:rPr lang="en-US" dirty="0">
                <a:solidFill>
                  <a:srgbClr val="0070C0"/>
                </a:solidFill>
              </a:rPr>
              <a:t>property</a:t>
            </a:r>
            <a:r>
              <a:rPr lang="en-US" dirty="0"/>
              <a:t> to avoid concurrency problems </a:t>
            </a:r>
            <a:r>
              <a:rPr lang="en-US" dirty="0" smtClean="0"/>
              <a:t>when editing </a:t>
            </a:r>
            <a:r>
              <a:rPr lang="en-US" dirty="0"/>
              <a:t>the item, and it is defined as a byte array:</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444</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2687" y="4190629"/>
            <a:ext cx="6547076" cy="2197899"/>
          </a:xfrm>
          <a:prstGeom prst="rect">
            <a:avLst/>
          </a:prstGeom>
          <a:ln>
            <a:solidFill>
              <a:schemeClr val="accent1"/>
            </a:solidFill>
          </a:ln>
        </p:spPr>
      </p:pic>
    </p:spTree>
    <p:extLst>
      <p:ext uri="{BB962C8B-B14F-4D97-AF65-F5344CB8AC3E}">
        <p14:creationId xmlns:p14="http://schemas.microsoft.com/office/powerpoint/2010/main" val="7448317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t>
            </a:r>
            <a:r>
              <a:rPr lang="en-US" dirty="0" smtClean="0"/>
              <a:t>Binding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When the form is sent back to the server, the binder will do the magic and convert the base64-encoded string to its original value as a byte </a:t>
            </a:r>
            <a:r>
              <a:rPr lang="en-US" dirty="0" smtClean="0"/>
              <a:t>array.</a:t>
            </a:r>
          </a:p>
          <a:p>
            <a:pPr lvl="1"/>
            <a:r>
              <a:rPr lang="en-US" dirty="0" smtClean="0"/>
              <a:t>All </a:t>
            </a:r>
            <a:r>
              <a:rPr lang="en-US" dirty="0"/>
              <a:t>this happens without any action needed by the developer as all the conversion is taken care of by the Framework: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445</a:t>
            </a:fld>
            <a:endParaRPr lang="en-US" dirty="0"/>
          </a:p>
        </p:txBody>
      </p:sp>
      <p:pic>
        <p:nvPicPr>
          <p:cNvPr id="7" name="Picture 6"/>
          <p:cNvPicPr>
            <a:picLocks noChangeAspect="1"/>
          </p:cNvPicPr>
          <p:nvPr/>
        </p:nvPicPr>
        <p:blipFill>
          <a:blip r:embed="rId2"/>
          <a:stretch>
            <a:fillRect/>
          </a:stretch>
        </p:blipFill>
        <p:spPr>
          <a:xfrm>
            <a:off x="720635" y="2641963"/>
            <a:ext cx="5943600" cy="685800"/>
          </a:xfrm>
          <a:prstGeom prst="rect">
            <a:avLst/>
          </a:prstGeom>
          <a:ln>
            <a:solidFill>
              <a:schemeClr val="accent1"/>
            </a:solidFill>
          </a:ln>
        </p:spPr>
      </p:pic>
    </p:spTree>
    <p:extLst>
      <p:ext uri="{BB962C8B-B14F-4D97-AF65-F5344CB8AC3E}">
        <p14:creationId xmlns:p14="http://schemas.microsoft.com/office/powerpoint/2010/main" val="41006984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HTML-Encoding</a:t>
            </a:r>
            <a:endParaRPr lang="en-US" dirty="0"/>
          </a:p>
        </p:txBody>
      </p:sp>
      <p:sp>
        <p:nvSpPr>
          <p:cNvPr id="3" name="Content Placeholder 2"/>
          <p:cNvSpPr>
            <a:spLocks noGrp="1"/>
          </p:cNvSpPr>
          <p:nvPr>
            <p:ph idx="1"/>
          </p:nvPr>
        </p:nvSpPr>
        <p:spPr/>
        <p:txBody>
          <a:bodyPr/>
          <a:lstStyle/>
          <a:p>
            <a:r>
              <a:rPr lang="en-US" dirty="0" smtClean="0"/>
              <a:t>The </a:t>
            </a:r>
            <a:r>
              <a:rPr lang="en-US" dirty="0"/>
              <a:t>last new feature of ASP.NET MVC 2 is something that works only with .NET 4: automatic </a:t>
            </a:r>
            <a:r>
              <a:rPr lang="en-US" dirty="0" smtClean="0"/>
              <a:t>HTML-encoding</a:t>
            </a:r>
            <a:r>
              <a:rPr lang="en-US" dirty="0"/>
              <a:t>.</a:t>
            </a:r>
          </a:p>
          <a:p>
            <a:pPr lvl="1"/>
            <a:r>
              <a:rPr lang="en-US" dirty="0"/>
              <a:t>This new ASP.NET 4 feature allows you to specify with very clean syntax that you want </a:t>
            </a:r>
            <a:r>
              <a:rPr lang="en-US" dirty="0" smtClean="0"/>
              <a:t>to </a:t>
            </a:r>
            <a:r>
              <a:rPr lang="en-US" dirty="0" smtClean="0">
                <a:solidFill>
                  <a:srgbClr val="FF0000"/>
                </a:solidFill>
              </a:rPr>
              <a:t>HTML-encode</a:t>
            </a:r>
            <a:r>
              <a:rPr lang="en-US" dirty="0" smtClean="0"/>
              <a:t> </a:t>
            </a:r>
            <a:r>
              <a:rPr lang="en-US" dirty="0"/>
              <a:t>a given string, thus greatly mitigating the chances of </a:t>
            </a:r>
            <a:r>
              <a:rPr lang="en-US" dirty="0">
                <a:solidFill>
                  <a:srgbClr val="FF0000"/>
                </a:solidFill>
              </a:rPr>
              <a:t>Cross Site Scripting</a:t>
            </a:r>
            <a:r>
              <a:rPr lang="en-US" dirty="0"/>
              <a:t> (</a:t>
            </a:r>
            <a:r>
              <a:rPr lang="en-US" dirty="0">
                <a:solidFill>
                  <a:srgbClr val="FF0000"/>
                </a:solidFill>
              </a:rPr>
              <a:t>XSS</a:t>
            </a:r>
            <a:r>
              <a:rPr lang="en-US" dirty="0"/>
              <a:t>) </a:t>
            </a:r>
            <a:r>
              <a:rPr lang="en-US" dirty="0">
                <a:solidFill>
                  <a:srgbClr val="0070C0"/>
                </a:solidFill>
              </a:rPr>
              <a:t>attacks</a:t>
            </a:r>
            <a:r>
              <a:rPr lang="en-US" dirty="0"/>
              <a:t>.</a:t>
            </a:r>
          </a:p>
          <a:p>
            <a:pPr lvl="1"/>
            <a:r>
              <a:rPr lang="en-US" dirty="0"/>
              <a:t>This is achieved through the new code block syntax </a:t>
            </a:r>
            <a:r>
              <a:rPr lang="en-US" dirty="0">
                <a:solidFill>
                  <a:srgbClr val="0070C0"/>
                </a:solidFill>
              </a:rPr>
              <a:t>&lt;%:</a:t>
            </a:r>
            <a:r>
              <a:rPr lang="en-US" dirty="0"/>
              <a:t>.</a:t>
            </a:r>
          </a:p>
          <a:p>
            <a:pPr lvl="1"/>
            <a:r>
              <a:rPr lang="en-US" dirty="0"/>
              <a:t>Here’s an example to see what is the base for an XSS attack. Your view renders the following code:</a:t>
            </a:r>
          </a:p>
          <a:p>
            <a:pPr marL="233363" lvl="1" indent="0">
              <a:buNone/>
            </a:pPr>
            <a:endParaRPr lang="en-US" dirty="0" smtClean="0"/>
          </a:p>
          <a:p>
            <a:pPr marL="233363" lvl="1" indent="0">
              <a:buNone/>
            </a:pPr>
            <a:endParaRPr lang="en-US" dirty="0" smtClean="0"/>
          </a:p>
          <a:p>
            <a:pPr lvl="1"/>
            <a:r>
              <a:rPr lang="en-US" dirty="0" smtClean="0"/>
              <a:t>If </a:t>
            </a:r>
            <a:r>
              <a:rPr lang="en-US" dirty="0"/>
              <a:t>a malicious user inserted some JavaScript code instead of her name, for </a:t>
            </a:r>
            <a:r>
              <a:rPr lang="en-US" dirty="0" smtClean="0"/>
              <a:t>example, Simone&lt;script&gt;alert</a:t>
            </a:r>
            <a:r>
              <a:rPr lang="en-US" dirty="0"/>
              <a:t>(‘Injected’)&lt;/script&gt;, the user would get the a JavaScript alert </a:t>
            </a:r>
            <a:r>
              <a:rPr lang="en-US" dirty="0" smtClean="0"/>
              <a:t>instead of </a:t>
            </a:r>
            <a:r>
              <a:rPr lang="en-US" dirty="0"/>
              <a:t>just reading his </a:t>
            </a:r>
            <a:r>
              <a:rPr lang="en-US" dirty="0" smtClean="0"/>
              <a:t>name.</a:t>
            </a:r>
          </a:p>
          <a:p>
            <a:pPr lvl="1"/>
            <a:r>
              <a:rPr lang="en-US" dirty="0" smtClean="0"/>
              <a:t>This </a:t>
            </a:r>
            <a:r>
              <a:rPr lang="en-US" dirty="0"/>
              <a:t>sample is not a big deal, but the code injected could have </a:t>
            </a:r>
            <a:r>
              <a:rPr lang="en-US" dirty="0" smtClean="0"/>
              <a:t>also been </a:t>
            </a:r>
            <a:r>
              <a:rPr lang="en-US" dirty="0"/>
              <a:t>something that grabbed the user session cookie and e-mailed it to the attacker, who could </a:t>
            </a:r>
            <a:r>
              <a:rPr lang="en-US" dirty="0" smtClean="0"/>
              <a:t>have used </a:t>
            </a:r>
            <a:r>
              <a:rPr lang="en-US" dirty="0"/>
              <a:t>it to gain access to some sensitive information</a:t>
            </a:r>
            <a:r>
              <a:rPr lang="en-US" dirty="0" smtClean="0"/>
              <a:t>.</a:t>
            </a:r>
          </a:p>
          <a:p>
            <a:pPr lvl="1"/>
            <a:r>
              <a:rPr lang="en-US" dirty="0"/>
              <a:t>Fortunately, fixing this problem is pretty </a:t>
            </a:r>
            <a:r>
              <a:rPr lang="en-US" dirty="0" smtClean="0"/>
              <a:t>easy:</a:t>
            </a:r>
          </a:p>
          <a:p>
            <a:pPr lvl="2"/>
            <a:r>
              <a:rPr lang="en-US" dirty="0" smtClean="0"/>
              <a:t>All </a:t>
            </a:r>
            <a:r>
              <a:rPr lang="en-US" dirty="0"/>
              <a:t>you have to do is </a:t>
            </a:r>
            <a:r>
              <a:rPr lang="en-US" dirty="0">
                <a:solidFill>
                  <a:srgbClr val="FF0000"/>
                </a:solidFill>
              </a:rPr>
              <a:t>sanitize</a:t>
            </a:r>
            <a:r>
              <a:rPr lang="en-US" dirty="0"/>
              <a:t> (i.e., make all the html tags visible as </a:t>
            </a:r>
            <a:r>
              <a:rPr lang="en-US" dirty="0">
                <a:solidFill>
                  <a:srgbClr val="FF0000"/>
                </a:solidFill>
              </a:rPr>
              <a:t>plaintext</a:t>
            </a:r>
            <a:r>
              <a:rPr lang="en-US" dirty="0"/>
              <a:t>) the string before rendering it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446</a:t>
            </a:fld>
            <a:endParaRPr lang="en-US" dirty="0"/>
          </a:p>
        </p:txBody>
      </p:sp>
      <p:pic>
        <p:nvPicPr>
          <p:cNvPr id="6" name="Picture 5"/>
          <p:cNvPicPr>
            <a:picLocks noChangeAspect="1"/>
          </p:cNvPicPr>
          <p:nvPr/>
        </p:nvPicPr>
        <p:blipFill>
          <a:blip r:embed="rId2"/>
          <a:stretch>
            <a:fillRect/>
          </a:stretch>
        </p:blipFill>
        <p:spPr>
          <a:xfrm>
            <a:off x="799147" y="3048679"/>
            <a:ext cx="2181225" cy="238125"/>
          </a:xfrm>
          <a:prstGeom prst="rect">
            <a:avLst/>
          </a:prstGeom>
          <a:ln>
            <a:solidFill>
              <a:schemeClr val="accent1"/>
            </a:solidFill>
          </a:ln>
        </p:spPr>
      </p:pic>
    </p:spTree>
    <p:extLst>
      <p:ext uri="{BB962C8B-B14F-4D97-AF65-F5344CB8AC3E}">
        <p14:creationId xmlns:p14="http://schemas.microsoft.com/office/powerpoint/2010/main" val="1069132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a:t>
            </a:r>
            <a:r>
              <a:rPr lang="en-US" dirty="0" smtClean="0"/>
              <a:t>HTML-Encoding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With </a:t>
            </a:r>
            <a:r>
              <a:rPr lang="en-US" dirty="0"/>
              <a:t>the previous version of MVC, you had to </a:t>
            </a:r>
            <a:r>
              <a:rPr lang="en-US" dirty="0" smtClean="0"/>
              <a:t>write</a:t>
            </a:r>
          </a:p>
          <a:p>
            <a:pPr marL="460375" lvl="2" indent="0">
              <a:buNone/>
            </a:pPr>
            <a:endParaRPr lang="en-US" dirty="0" smtClean="0"/>
          </a:p>
          <a:p>
            <a:pPr marL="460375" lvl="2" indent="0">
              <a:buNone/>
            </a:pPr>
            <a:endParaRPr lang="en-US" dirty="0"/>
          </a:p>
          <a:p>
            <a:pPr lvl="1"/>
            <a:r>
              <a:rPr lang="en-US" dirty="0"/>
              <a:t>But writing the Encode method every time some text is rendered in the page is boring and much </a:t>
            </a:r>
            <a:r>
              <a:rPr lang="en-US" dirty="0" smtClean="0"/>
              <a:t>too repetitive</a:t>
            </a:r>
            <a:r>
              <a:rPr lang="en-US" dirty="0"/>
              <a:t>, and some people forget to write </a:t>
            </a:r>
            <a:r>
              <a:rPr lang="en-US" dirty="0" smtClean="0"/>
              <a:t>it.</a:t>
            </a:r>
          </a:p>
          <a:p>
            <a:pPr lvl="1"/>
            <a:r>
              <a:rPr lang="en-US" dirty="0" smtClean="0"/>
              <a:t>Now</a:t>
            </a:r>
            <a:r>
              <a:rPr lang="en-US" dirty="0"/>
              <a:t>, with the new syntax introduced in ASP.NET </a:t>
            </a:r>
            <a:r>
              <a:rPr lang="en-US" dirty="0" smtClean="0"/>
              <a:t>4.0, HTML-encoding </a:t>
            </a:r>
            <a:r>
              <a:rPr lang="en-US" dirty="0"/>
              <a:t>a string is as easy as this</a:t>
            </a:r>
            <a:r>
              <a:rPr lang="en-US" dirty="0" smtClean="0"/>
              <a:t>:</a:t>
            </a:r>
          </a:p>
          <a:p>
            <a:pPr marL="233363" lvl="1" indent="0">
              <a:buNone/>
            </a:pPr>
            <a:endParaRPr lang="en-US" dirty="0" smtClean="0"/>
          </a:p>
          <a:p>
            <a:pPr marL="233363" lvl="1" indent="0">
              <a:buNone/>
            </a:pPr>
            <a:endParaRPr lang="en-US" dirty="0"/>
          </a:p>
          <a:p>
            <a:pPr lvl="1"/>
            <a:r>
              <a:rPr lang="en-US" dirty="0"/>
              <a:t>But what happens if the auto-encode syntax is used with something that must return Html tags, </a:t>
            </a:r>
            <a:r>
              <a:rPr lang="en-US" dirty="0" smtClean="0"/>
              <a:t>for example</a:t>
            </a:r>
            <a:r>
              <a:rPr lang="en-US" dirty="0"/>
              <a:t>, </a:t>
            </a:r>
            <a:r>
              <a:rPr lang="en-US" dirty="0" smtClean="0"/>
              <a:t>with</a:t>
            </a:r>
          </a:p>
          <a:p>
            <a:pPr marL="233363" lvl="1" indent="0">
              <a:buNone/>
            </a:pPr>
            <a:endParaRPr lang="en-US" dirty="0" smtClean="0"/>
          </a:p>
          <a:p>
            <a:pPr marL="233363" lvl="1" indent="0">
              <a:buNone/>
            </a:pPr>
            <a:endParaRPr lang="en-US" dirty="0"/>
          </a:p>
          <a:p>
            <a:pPr lvl="1"/>
            <a:r>
              <a:rPr lang="en-US" dirty="0" smtClean="0"/>
              <a:t>To </a:t>
            </a:r>
            <a:r>
              <a:rPr lang="en-US" dirty="0"/>
              <a:t>address this issue in .NET 4.0, a new interface has been introduced — </a:t>
            </a:r>
            <a:r>
              <a:rPr lang="en-US" dirty="0" smtClean="0">
                <a:solidFill>
                  <a:srgbClr val="FF0000"/>
                </a:solidFill>
              </a:rPr>
              <a:t>IHtmlString</a:t>
            </a:r>
            <a:r>
              <a:rPr lang="en-US" dirty="0" smtClean="0"/>
              <a:t>.</a:t>
            </a:r>
          </a:p>
          <a:p>
            <a:pPr lvl="2"/>
            <a:r>
              <a:rPr lang="en-US" dirty="0" smtClean="0"/>
              <a:t>If </a:t>
            </a:r>
            <a:r>
              <a:rPr lang="en-US" dirty="0"/>
              <a:t>a </a:t>
            </a:r>
            <a:r>
              <a:rPr lang="en-US" dirty="0" smtClean="0"/>
              <a:t>method returns </a:t>
            </a:r>
            <a:r>
              <a:rPr lang="en-US" dirty="0"/>
              <a:t>a string, but it doesn’t want it to be HTML-encoded (which means that it already encoded </a:t>
            </a:r>
            <a:r>
              <a:rPr lang="en-US" dirty="0" smtClean="0"/>
              <a:t>it internally</a:t>
            </a:r>
            <a:r>
              <a:rPr lang="en-US" dirty="0"/>
              <a:t>), then it has to return an </a:t>
            </a:r>
            <a:r>
              <a:rPr lang="en-US" dirty="0">
                <a:solidFill>
                  <a:srgbClr val="FF0000"/>
                </a:solidFill>
              </a:rPr>
              <a:t>IHtmlString</a:t>
            </a:r>
            <a:r>
              <a:rPr lang="en-US" dirty="0"/>
              <a:t> instead of just String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447</a:t>
            </a:fld>
            <a:endParaRPr lang="en-US" dirty="0"/>
          </a:p>
        </p:txBody>
      </p:sp>
      <p:pic>
        <p:nvPicPr>
          <p:cNvPr id="7" name="Picture 6"/>
          <p:cNvPicPr>
            <a:picLocks noChangeAspect="1"/>
          </p:cNvPicPr>
          <p:nvPr/>
        </p:nvPicPr>
        <p:blipFill>
          <a:blip r:embed="rId2"/>
          <a:stretch>
            <a:fillRect/>
          </a:stretch>
        </p:blipFill>
        <p:spPr>
          <a:xfrm>
            <a:off x="1134290" y="1790700"/>
            <a:ext cx="3810000" cy="22860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1134290" y="3502342"/>
            <a:ext cx="2171700" cy="219075"/>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1134290" y="4686355"/>
            <a:ext cx="3429000" cy="304800"/>
          </a:xfrm>
          <a:prstGeom prst="rect">
            <a:avLst/>
          </a:prstGeom>
          <a:ln>
            <a:solidFill>
              <a:schemeClr val="accent1"/>
            </a:solidFill>
          </a:ln>
        </p:spPr>
      </p:pic>
    </p:spTree>
    <p:extLst>
      <p:ext uri="{BB962C8B-B14F-4D97-AF65-F5344CB8AC3E}">
        <p14:creationId xmlns:p14="http://schemas.microsoft.com/office/powerpoint/2010/main" val="346215072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a:t>
            </a:r>
            <a:r>
              <a:rPr lang="en-US" dirty="0" smtClean="0"/>
              <a:t>HTML-Encoding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the reason why all the HTML helpers in MVC 2 return </a:t>
            </a:r>
            <a:r>
              <a:rPr lang="en-US" dirty="0">
                <a:solidFill>
                  <a:srgbClr val="FF0000"/>
                </a:solidFill>
              </a:rPr>
              <a:t>MvcHtmlString</a:t>
            </a:r>
            <a:r>
              <a:rPr lang="en-US" dirty="0"/>
              <a:t> (which implements </a:t>
            </a:r>
            <a:r>
              <a:rPr lang="en-US" dirty="0" smtClean="0"/>
              <a:t>the </a:t>
            </a:r>
            <a:r>
              <a:rPr lang="en-US" dirty="0" smtClean="0">
                <a:solidFill>
                  <a:srgbClr val="FF0000"/>
                </a:solidFill>
              </a:rPr>
              <a:t>IHtmlString</a:t>
            </a:r>
            <a:r>
              <a:rPr lang="en-US" dirty="0" smtClean="0"/>
              <a:t> </a:t>
            </a:r>
            <a:r>
              <a:rPr lang="en-US" dirty="0">
                <a:solidFill>
                  <a:srgbClr val="0070C0"/>
                </a:solidFill>
              </a:rPr>
              <a:t>interface</a:t>
            </a:r>
            <a:r>
              <a:rPr lang="en-US" dirty="0" smtClean="0"/>
              <a:t>):</a:t>
            </a:r>
          </a:p>
          <a:p>
            <a:pPr lvl="2"/>
            <a:r>
              <a:rPr lang="en-US" dirty="0" smtClean="0"/>
              <a:t>They </a:t>
            </a:r>
            <a:r>
              <a:rPr lang="en-US" dirty="0"/>
              <a:t>emit text that has already been sanitized and that doesn’t have to </a:t>
            </a:r>
            <a:r>
              <a:rPr lang="en-US" dirty="0" smtClean="0"/>
              <a:t>be encoded </a:t>
            </a:r>
            <a:r>
              <a:rPr lang="en-US" dirty="0"/>
              <a:t>again.</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448</a:t>
            </a:fld>
            <a:endParaRPr lang="en-US" dirty="0"/>
          </a:p>
        </p:txBody>
      </p:sp>
    </p:spTree>
    <p:extLst>
      <p:ext uri="{BB962C8B-B14F-4D97-AF65-F5344CB8AC3E}">
        <p14:creationId xmlns:p14="http://schemas.microsoft.com/office/powerpoint/2010/main" val="36706357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New: ASP.NET MVC 3</a:t>
            </a:r>
          </a:p>
        </p:txBody>
      </p:sp>
      <p:sp>
        <p:nvSpPr>
          <p:cNvPr id="3" name="Content Placeholder 2"/>
          <p:cNvSpPr>
            <a:spLocks noGrp="1"/>
          </p:cNvSpPr>
          <p:nvPr>
            <p:ph idx="1"/>
          </p:nvPr>
        </p:nvSpPr>
        <p:spPr/>
        <p:txBody>
          <a:bodyPr/>
          <a:lstStyle/>
          <a:p>
            <a:r>
              <a:rPr lang="en-US" dirty="0"/>
              <a:t>ASP.NET MVC 3 is a framework for building scalable, standards-based web applications using well-established design patterns and the power of ASP.NET and the .NET Framework.</a:t>
            </a:r>
          </a:p>
          <a:p>
            <a:pPr lvl="1"/>
            <a:r>
              <a:rPr lang="en-US" dirty="0" smtClean="0"/>
              <a:t>It </a:t>
            </a:r>
            <a:r>
              <a:rPr lang="en-US" dirty="0"/>
              <a:t>installs side-by-side with ASP.NET MVC </a:t>
            </a:r>
            <a:r>
              <a:rPr lang="en-US" dirty="0" smtClean="0"/>
              <a:t>2</a:t>
            </a:r>
          </a:p>
          <a:p>
            <a:pPr lvl="1"/>
            <a:r>
              <a:rPr lang="en-US" dirty="0"/>
              <a:t>ASP.NET MVC 3 builds on ASP.NET MVC 1 and 2, adding great features that both simplify your code and allow deeper </a:t>
            </a:r>
            <a:r>
              <a:rPr lang="en-US" dirty="0" smtClean="0"/>
              <a:t>extensibility.</a:t>
            </a:r>
          </a:p>
          <a:p>
            <a:pPr lvl="1"/>
            <a:r>
              <a:rPr lang="en-US" dirty="0" smtClean="0"/>
              <a:t>This </a:t>
            </a:r>
            <a:r>
              <a:rPr lang="en-US" dirty="0"/>
              <a:t>topic provides an overview of many of the new features that are included in this release, organized into the following sections</a:t>
            </a:r>
            <a:r>
              <a:rPr lang="en-US" dirty="0" smtClean="0"/>
              <a:t>:</a:t>
            </a:r>
          </a:p>
          <a:p>
            <a:pPr lvl="2"/>
            <a:r>
              <a:rPr lang="en-US" dirty="0"/>
              <a:t>Extensible Scaffolding with </a:t>
            </a:r>
            <a:r>
              <a:rPr lang="en-US" dirty="0">
                <a:solidFill>
                  <a:srgbClr val="FF0000"/>
                </a:solidFill>
              </a:rPr>
              <a:t>MvcScaffold</a:t>
            </a:r>
            <a:r>
              <a:rPr lang="en-US" dirty="0"/>
              <a:t> </a:t>
            </a:r>
            <a:r>
              <a:rPr lang="en-US" dirty="0" smtClean="0"/>
              <a:t>integration		HTML </a:t>
            </a:r>
            <a:r>
              <a:rPr lang="en-US" dirty="0"/>
              <a:t>5 enabled project templates</a:t>
            </a:r>
          </a:p>
          <a:p>
            <a:pPr lvl="2"/>
            <a:r>
              <a:rPr lang="en-US" dirty="0"/>
              <a:t>The Razor View </a:t>
            </a:r>
            <a:r>
              <a:rPr lang="en-US" dirty="0" smtClean="0"/>
              <a:t>Engine					Support </a:t>
            </a:r>
            <a:r>
              <a:rPr lang="en-US" dirty="0"/>
              <a:t>for Multiple View Engines</a:t>
            </a:r>
          </a:p>
          <a:p>
            <a:pPr lvl="2"/>
            <a:r>
              <a:rPr lang="en-US" dirty="0"/>
              <a:t>Controller </a:t>
            </a:r>
            <a:r>
              <a:rPr lang="en-US" dirty="0" smtClean="0"/>
              <a:t>Improvements					JavaScript </a:t>
            </a:r>
            <a:r>
              <a:rPr lang="en-US" dirty="0"/>
              <a:t>and Ajax</a:t>
            </a:r>
          </a:p>
          <a:p>
            <a:pPr lvl="2"/>
            <a:r>
              <a:rPr lang="en-US" dirty="0"/>
              <a:t>Model Validation </a:t>
            </a:r>
            <a:r>
              <a:rPr lang="en-US" dirty="0" smtClean="0"/>
              <a:t>Improvements				Dependency </a:t>
            </a:r>
            <a:r>
              <a:rPr lang="en-US" dirty="0"/>
              <a:t>Injection Improvements</a:t>
            </a:r>
          </a:p>
          <a:p>
            <a:pPr lvl="2"/>
            <a:r>
              <a:rPr lang="en-US" dirty="0"/>
              <a:t>Other New Features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449</a:t>
            </a:fld>
            <a:endParaRPr lang="en-US" dirty="0"/>
          </a:p>
        </p:txBody>
      </p:sp>
    </p:spTree>
    <p:extLst>
      <p:ext uri="{BB962C8B-B14F-4D97-AF65-F5344CB8AC3E}">
        <p14:creationId xmlns:p14="http://schemas.microsoft.com/office/powerpoint/2010/main" val="296249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Your First MVC Application</a:t>
            </a:r>
          </a:p>
        </p:txBody>
      </p:sp>
      <p:sp>
        <p:nvSpPr>
          <p:cNvPr id="8" name="Text Placeholder 7"/>
          <p:cNvSpPr>
            <a:spLocks noGrp="1"/>
          </p:cNvSpPr>
          <p:nvPr>
            <p:ph type="body" sz="quarter" idx="16"/>
          </p:nvPr>
        </p:nvSpPr>
        <p:spPr/>
        <p:txBody>
          <a:bodyPr/>
          <a:lstStyle/>
          <a:p>
            <a:r>
              <a:rPr lang="en-US" dirty="0" smtClean="0"/>
              <a:t>2</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45</a:t>
            </a:fld>
            <a:endParaRPr lang="en-US"/>
          </a:p>
        </p:txBody>
      </p:sp>
      <p:pic>
        <p:nvPicPr>
          <p:cNvPr id="3" name="Picture 2"/>
          <p:cNvPicPr>
            <a:picLocks noChangeAspect="1"/>
          </p:cNvPicPr>
          <p:nvPr/>
        </p:nvPicPr>
        <p:blipFill>
          <a:blip r:embed="rId2"/>
          <a:stretch>
            <a:fillRect/>
          </a:stretch>
        </p:blipFill>
        <p:spPr>
          <a:xfrm>
            <a:off x="8458200" y="5012321"/>
            <a:ext cx="3400425" cy="1495425"/>
          </a:xfrm>
          <a:prstGeom prst="rect">
            <a:avLst/>
          </a:prstGeom>
          <a:ln>
            <a:solidFill>
              <a:srgbClr val="5B9BD5"/>
            </a:solidFill>
          </a:ln>
        </p:spPr>
      </p:pic>
    </p:spTree>
    <p:extLst>
      <p:ext uri="{BB962C8B-B14F-4D97-AF65-F5344CB8AC3E}">
        <p14:creationId xmlns:p14="http://schemas.microsoft.com/office/powerpoint/2010/main" val="378544942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Extensible </a:t>
            </a:r>
            <a:r>
              <a:rPr lang="en-US" dirty="0" smtClean="0"/>
              <a:t>Scaffolding: MvcScaffold </a:t>
            </a:r>
            <a:r>
              <a:rPr lang="en-US" dirty="0"/>
              <a:t>integration</a:t>
            </a:r>
          </a:p>
        </p:txBody>
      </p:sp>
      <p:sp>
        <p:nvSpPr>
          <p:cNvPr id="3" name="Content Placeholder 2"/>
          <p:cNvSpPr>
            <a:spLocks noGrp="1"/>
          </p:cNvSpPr>
          <p:nvPr>
            <p:ph idx="1"/>
          </p:nvPr>
        </p:nvSpPr>
        <p:spPr/>
        <p:txBody>
          <a:bodyPr/>
          <a:lstStyle/>
          <a:p>
            <a:r>
              <a:rPr lang="en-US" dirty="0" smtClean="0"/>
              <a:t>The </a:t>
            </a:r>
            <a:r>
              <a:rPr lang="en-US" dirty="0"/>
              <a:t>new </a:t>
            </a:r>
            <a:r>
              <a:rPr lang="en-US" dirty="0">
                <a:solidFill>
                  <a:srgbClr val="FF0000"/>
                </a:solidFill>
              </a:rPr>
              <a:t>Scaffolding</a:t>
            </a:r>
            <a:r>
              <a:rPr lang="en-US" dirty="0"/>
              <a:t> system makes it easier to pick up and start using productively if you're entirely new to the framework, and to automate common development tasks if you're experienced and already know what you're doing.</a:t>
            </a:r>
          </a:p>
          <a:p>
            <a:pPr lvl="1"/>
            <a:r>
              <a:rPr lang="en-US" dirty="0" smtClean="0"/>
              <a:t>This </a:t>
            </a:r>
            <a:r>
              <a:rPr lang="en-US" dirty="0"/>
              <a:t>is supported by new </a:t>
            </a:r>
            <a:r>
              <a:rPr lang="en-US" dirty="0">
                <a:solidFill>
                  <a:srgbClr val="FF0000"/>
                </a:solidFill>
              </a:rPr>
              <a:t>NuGet</a:t>
            </a:r>
            <a:r>
              <a:rPr lang="en-US" dirty="0"/>
              <a:t> scaffolding package called </a:t>
            </a:r>
            <a:r>
              <a:rPr lang="en-US" dirty="0" smtClean="0">
                <a:solidFill>
                  <a:srgbClr val="FF0000"/>
                </a:solidFill>
              </a:rPr>
              <a:t>MvcScaffolding</a:t>
            </a:r>
            <a:r>
              <a:rPr lang="en-US" dirty="0" smtClean="0"/>
              <a:t>.</a:t>
            </a:r>
          </a:p>
          <a:p>
            <a:pPr lvl="1"/>
            <a:r>
              <a:rPr lang="en-US" dirty="0" smtClean="0"/>
              <a:t>The </a:t>
            </a:r>
            <a:r>
              <a:rPr lang="en-US" dirty="0"/>
              <a:t>term "Scaffolding" is used by many software technologies to mean "quickly generating a basic outline of your software that you can then edit and customize</a:t>
            </a:r>
            <a:r>
              <a:rPr lang="en-US" dirty="0" smtClean="0"/>
              <a:t>".</a:t>
            </a:r>
          </a:p>
          <a:p>
            <a:pPr lvl="1"/>
            <a:r>
              <a:rPr lang="en-US" dirty="0" smtClean="0"/>
              <a:t>The </a:t>
            </a:r>
            <a:r>
              <a:rPr lang="en-US" dirty="0"/>
              <a:t>scaffolding package we're creating for ASP.NET MVC is greatly beneficial in several </a:t>
            </a:r>
            <a:r>
              <a:rPr lang="en-US" dirty="0" smtClean="0"/>
              <a:t>scenarios:</a:t>
            </a:r>
          </a:p>
          <a:p>
            <a:pPr lvl="2"/>
            <a:r>
              <a:rPr lang="en-US" dirty="0" smtClean="0">
                <a:solidFill>
                  <a:srgbClr val="0070C0"/>
                </a:solidFill>
              </a:rPr>
              <a:t>If </a:t>
            </a:r>
            <a:r>
              <a:rPr lang="en-US" dirty="0">
                <a:solidFill>
                  <a:srgbClr val="0070C0"/>
                </a:solidFill>
              </a:rPr>
              <a:t>you're learning ASP.NET MVC for the first time</a:t>
            </a:r>
            <a:r>
              <a:rPr lang="en-US" dirty="0"/>
              <a:t>, because it gives you a fast way to get some useful, working code, that you can then edit and adapt according to your </a:t>
            </a:r>
            <a:r>
              <a:rPr lang="en-US" dirty="0" smtClean="0"/>
              <a:t>needs.</a:t>
            </a:r>
          </a:p>
          <a:p>
            <a:pPr marL="687388" lvl="2" indent="0">
              <a:buNone/>
            </a:pPr>
            <a:r>
              <a:rPr lang="en-US" dirty="0" smtClean="0"/>
              <a:t>It </a:t>
            </a:r>
            <a:r>
              <a:rPr lang="en-US" dirty="0"/>
              <a:t>saves you from the trauma of looking at a blank page and having no idea where to start</a:t>
            </a:r>
            <a:r>
              <a:rPr lang="en-US" dirty="0" smtClean="0"/>
              <a:t>!</a:t>
            </a:r>
          </a:p>
          <a:p>
            <a:pPr lvl="2"/>
            <a:r>
              <a:rPr lang="en-US" dirty="0" smtClean="0">
                <a:solidFill>
                  <a:srgbClr val="0070C0"/>
                </a:solidFill>
              </a:rPr>
              <a:t>If </a:t>
            </a:r>
            <a:r>
              <a:rPr lang="en-US" dirty="0">
                <a:solidFill>
                  <a:srgbClr val="0070C0"/>
                </a:solidFill>
              </a:rPr>
              <a:t>you know ASP.NET MVC well and are now exploring some new add-on technology </a:t>
            </a:r>
            <a:r>
              <a:rPr lang="en-US" dirty="0"/>
              <a:t>such as an object-relational mapper, a view engine, a testing library, etc., because the creator of that technology may have also created a scaffolding package for </a:t>
            </a:r>
            <a:r>
              <a:rPr lang="en-US" dirty="0" smtClean="0"/>
              <a:t>it.</a:t>
            </a:r>
          </a:p>
          <a:p>
            <a:pPr lvl="2"/>
            <a:r>
              <a:rPr lang="en-US" dirty="0" smtClean="0">
                <a:solidFill>
                  <a:srgbClr val="0070C0"/>
                </a:solidFill>
              </a:rPr>
              <a:t>If </a:t>
            </a:r>
            <a:r>
              <a:rPr lang="en-US" dirty="0">
                <a:solidFill>
                  <a:srgbClr val="0070C0"/>
                </a:solidFill>
              </a:rPr>
              <a:t>your work involves repeatedly creating similar classes or files of some sort</a:t>
            </a:r>
            <a:r>
              <a:rPr lang="en-US" dirty="0"/>
              <a:t>, because you can create custom scaffolders that output test fixtures, deployment scripts, or whatever else you </a:t>
            </a:r>
            <a:r>
              <a:rPr lang="en-US" dirty="0" smtClean="0"/>
              <a:t>need.</a:t>
            </a:r>
          </a:p>
          <a:p>
            <a:pPr marL="687388" lvl="2" indent="0">
              <a:buNone/>
            </a:pPr>
            <a:r>
              <a:rPr lang="en-US" dirty="0" smtClean="0"/>
              <a:t>Everyone </a:t>
            </a:r>
            <a:r>
              <a:rPr lang="en-US" dirty="0"/>
              <a:t>on your team can use your custom scaffolders, too.</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450</a:t>
            </a:fld>
            <a:endParaRPr lang="en-US" dirty="0"/>
          </a:p>
        </p:txBody>
      </p:sp>
    </p:spTree>
    <p:extLst>
      <p:ext uri="{BB962C8B-B14F-4D97-AF65-F5344CB8AC3E}">
        <p14:creationId xmlns:p14="http://schemas.microsoft.com/office/powerpoint/2010/main" val="361948012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MvcScaffolding: Other Features</a:t>
            </a:r>
            <a:endParaRPr lang="en-US" dirty="0"/>
          </a:p>
        </p:txBody>
      </p:sp>
      <p:sp>
        <p:nvSpPr>
          <p:cNvPr id="7" name="Content Placeholder 6"/>
          <p:cNvSpPr>
            <a:spLocks noGrp="1"/>
          </p:cNvSpPr>
          <p:nvPr>
            <p:ph idx="1"/>
          </p:nvPr>
        </p:nvSpPr>
        <p:spPr/>
        <p:txBody>
          <a:bodyPr/>
          <a:lstStyle/>
          <a:p>
            <a:r>
              <a:rPr lang="en-US" dirty="0"/>
              <a:t>Other features in MvcScaffolding include:</a:t>
            </a:r>
          </a:p>
          <a:p>
            <a:pPr lvl="1"/>
            <a:r>
              <a:rPr lang="en-US" dirty="0" smtClean="0"/>
              <a:t>Support </a:t>
            </a:r>
            <a:r>
              <a:rPr lang="en-US" dirty="0"/>
              <a:t>for C# and VB projects</a:t>
            </a:r>
          </a:p>
          <a:p>
            <a:pPr lvl="1"/>
            <a:r>
              <a:rPr lang="en-US" dirty="0"/>
              <a:t>Support for the </a:t>
            </a:r>
            <a:r>
              <a:rPr lang="en-US" dirty="0">
                <a:solidFill>
                  <a:srgbClr val="FF0000"/>
                </a:solidFill>
              </a:rPr>
              <a:t>Razor</a:t>
            </a:r>
            <a:r>
              <a:rPr lang="en-US" dirty="0"/>
              <a:t> and </a:t>
            </a:r>
            <a:r>
              <a:rPr lang="en-US" dirty="0">
                <a:solidFill>
                  <a:srgbClr val="FF0000"/>
                </a:solidFill>
              </a:rPr>
              <a:t>ASPX</a:t>
            </a:r>
            <a:r>
              <a:rPr lang="en-US" dirty="0"/>
              <a:t> </a:t>
            </a:r>
            <a:r>
              <a:rPr lang="en-US" dirty="0">
                <a:solidFill>
                  <a:srgbClr val="0070C0"/>
                </a:solidFill>
              </a:rPr>
              <a:t>view engines</a:t>
            </a:r>
          </a:p>
          <a:p>
            <a:pPr lvl="1"/>
            <a:r>
              <a:rPr lang="en-US" dirty="0"/>
              <a:t>Supports scaffolding into ASP.NET MVC areas and using custom view layouts/masters</a:t>
            </a:r>
          </a:p>
          <a:p>
            <a:pPr lvl="1"/>
            <a:r>
              <a:rPr lang="en-US" dirty="0"/>
              <a:t>You can easily customize the output by editing T4 templates</a:t>
            </a:r>
          </a:p>
          <a:p>
            <a:pPr lvl="1"/>
            <a:r>
              <a:rPr lang="en-US" dirty="0"/>
              <a:t>You can add entirely </a:t>
            </a:r>
            <a:r>
              <a:rPr lang="en-US" dirty="0">
                <a:solidFill>
                  <a:srgbClr val="0070C0"/>
                </a:solidFill>
              </a:rPr>
              <a:t>new</a:t>
            </a:r>
            <a:r>
              <a:rPr lang="en-US" dirty="0"/>
              <a:t> </a:t>
            </a:r>
            <a:r>
              <a:rPr lang="en-US" dirty="0">
                <a:solidFill>
                  <a:srgbClr val="FF0000"/>
                </a:solidFill>
              </a:rPr>
              <a:t>scaffolders</a:t>
            </a:r>
            <a:r>
              <a:rPr lang="en-US" dirty="0"/>
              <a:t> using </a:t>
            </a:r>
            <a:r>
              <a:rPr lang="en-US" dirty="0">
                <a:solidFill>
                  <a:srgbClr val="0070C0"/>
                </a:solidFill>
              </a:rPr>
              <a:t>custom</a:t>
            </a:r>
            <a:r>
              <a:rPr lang="en-US" dirty="0"/>
              <a:t> </a:t>
            </a:r>
            <a:r>
              <a:rPr lang="en-US" dirty="0">
                <a:solidFill>
                  <a:srgbClr val="FF0000"/>
                </a:solidFill>
              </a:rPr>
              <a:t>PowerShell</a:t>
            </a:r>
            <a:r>
              <a:rPr lang="en-US" dirty="0"/>
              <a:t> </a:t>
            </a:r>
            <a:r>
              <a:rPr lang="en-US" dirty="0">
                <a:solidFill>
                  <a:srgbClr val="FF0000"/>
                </a:solidFill>
              </a:rPr>
              <a:t>logic</a:t>
            </a:r>
            <a:r>
              <a:rPr lang="en-US" dirty="0"/>
              <a:t> and </a:t>
            </a:r>
            <a:r>
              <a:rPr lang="en-US" dirty="0">
                <a:solidFill>
                  <a:srgbClr val="0070C0"/>
                </a:solidFill>
              </a:rPr>
              <a:t>custom</a:t>
            </a:r>
            <a:r>
              <a:rPr lang="en-US" dirty="0"/>
              <a:t> </a:t>
            </a:r>
            <a:r>
              <a:rPr lang="en-US" dirty="0">
                <a:solidFill>
                  <a:srgbClr val="FF0000"/>
                </a:solidFill>
              </a:rPr>
              <a:t>T4 templates</a:t>
            </a:r>
            <a:r>
              <a:rPr lang="en-US" dirty="0"/>
              <a:t>. These (and any custom parameters you've given them) automatically appear in the console tab-completion list.</a:t>
            </a:r>
          </a:p>
          <a:p>
            <a:pPr lvl="1"/>
            <a:r>
              <a:rPr lang="en-US" dirty="0"/>
              <a:t>You can get </a:t>
            </a:r>
            <a:r>
              <a:rPr lang="en-US" dirty="0">
                <a:solidFill>
                  <a:srgbClr val="FF0000"/>
                </a:solidFill>
              </a:rPr>
              <a:t>NuGet</a:t>
            </a:r>
            <a:r>
              <a:rPr lang="en-US" dirty="0"/>
              <a:t> </a:t>
            </a:r>
            <a:r>
              <a:rPr lang="en-US" dirty="0">
                <a:solidFill>
                  <a:srgbClr val="0070C0"/>
                </a:solidFill>
              </a:rPr>
              <a:t>packages</a:t>
            </a:r>
            <a:r>
              <a:rPr lang="en-US" dirty="0"/>
              <a:t> containing additional scaffolders for different technologies (e.g., there's a proof-of-concept one for LINQ to SQL now) and mix and match them together</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451</a:t>
            </a:fld>
            <a:endParaRPr lang="en-US" dirty="0"/>
          </a:p>
        </p:txBody>
      </p:sp>
    </p:spTree>
    <p:extLst>
      <p:ext uri="{BB962C8B-B14F-4D97-AF65-F5344CB8AC3E}">
        <p14:creationId xmlns:p14="http://schemas.microsoft.com/office/powerpoint/2010/main" val="40019388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5 Project Templates</a:t>
            </a:r>
            <a:endParaRPr lang="en-US" dirty="0"/>
          </a:p>
        </p:txBody>
      </p:sp>
      <p:sp>
        <p:nvSpPr>
          <p:cNvPr id="3" name="Content Placeholder 2"/>
          <p:cNvSpPr>
            <a:spLocks noGrp="1"/>
          </p:cNvSpPr>
          <p:nvPr>
            <p:ph idx="1"/>
          </p:nvPr>
        </p:nvSpPr>
        <p:spPr/>
        <p:txBody>
          <a:bodyPr/>
          <a:lstStyle/>
          <a:p>
            <a:r>
              <a:rPr lang="en-US" dirty="0" smtClean="0"/>
              <a:t>The </a:t>
            </a:r>
            <a:r>
              <a:rPr lang="en-US" dirty="0"/>
              <a:t>New Project dialog includes a checkbox enable </a:t>
            </a:r>
            <a:r>
              <a:rPr lang="en-US" dirty="0">
                <a:solidFill>
                  <a:srgbClr val="FF0000"/>
                </a:solidFill>
              </a:rPr>
              <a:t>HTML 5</a:t>
            </a:r>
            <a:r>
              <a:rPr lang="en-US" dirty="0"/>
              <a:t> versions of project </a:t>
            </a:r>
            <a:r>
              <a:rPr lang="en-US" dirty="0" smtClean="0"/>
              <a:t>templates.</a:t>
            </a:r>
          </a:p>
          <a:p>
            <a:pPr lvl="1"/>
            <a:r>
              <a:rPr lang="en-US" dirty="0" smtClean="0"/>
              <a:t>These </a:t>
            </a:r>
            <a:r>
              <a:rPr lang="en-US" dirty="0"/>
              <a:t>templates leverage </a:t>
            </a:r>
            <a:r>
              <a:rPr lang="en-US" dirty="0">
                <a:solidFill>
                  <a:srgbClr val="FF0000"/>
                </a:solidFill>
              </a:rPr>
              <a:t>Modernizr 1.7</a:t>
            </a:r>
            <a:r>
              <a:rPr lang="en-US" dirty="0"/>
              <a:t> to provide compatibility support for </a:t>
            </a:r>
            <a:r>
              <a:rPr lang="en-US" dirty="0">
                <a:solidFill>
                  <a:srgbClr val="FF0000"/>
                </a:solidFill>
              </a:rPr>
              <a:t>HTML 5</a:t>
            </a:r>
            <a:r>
              <a:rPr lang="en-US" dirty="0"/>
              <a:t> and </a:t>
            </a:r>
            <a:r>
              <a:rPr lang="en-US" dirty="0">
                <a:solidFill>
                  <a:srgbClr val="FF0000"/>
                </a:solidFill>
              </a:rPr>
              <a:t>CSS 3</a:t>
            </a:r>
            <a:r>
              <a:rPr lang="en-US" dirty="0"/>
              <a:t> in down-level browsers.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452</a:t>
            </a:fld>
            <a:endParaRPr lang="en-US" dirty="0"/>
          </a:p>
        </p:txBody>
      </p:sp>
    </p:spTree>
    <p:extLst>
      <p:ext uri="{BB962C8B-B14F-4D97-AF65-F5344CB8AC3E}">
        <p14:creationId xmlns:p14="http://schemas.microsoft.com/office/powerpoint/2010/main" val="8492259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Razor View Engine</a:t>
            </a:r>
            <a:endParaRPr lang="en-US" dirty="0"/>
          </a:p>
        </p:txBody>
      </p:sp>
      <p:sp>
        <p:nvSpPr>
          <p:cNvPr id="3" name="Content Placeholder 2"/>
          <p:cNvSpPr>
            <a:spLocks noGrp="1"/>
          </p:cNvSpPr>
          <p:nvPr>
            <p:ph idx="1"/>
          </p:nvPr>
        </p:nvSpPr>
        <p:spPr/>
        <p:txBody>
          <a:bodyPr/>
          <a:lstStyle/>
          <a:p>
            <a:r>
              <a:rPr lang="en-US" dirty="0" smtClean="0"/>
              <a:t>ASP.NET </a:t>
            </a:r>
            <a:r>
              <a:rPr lang="en-US" dirty="0"/>
              <a:t>MVC 3 comes with a </a:t>
            </a:r>
            <a:r>
              <a:rPr lang="en-US" dirty="0">
                <a:solidFill>
                  <a:srgbClr val="FF0000"/>
                </a:solidFill>
              </a:rPr>
              <a:t>new</a:t>
            </a:r>
            <a:r>
              <a:rPr lang="en-US" dirty="0"/>
              <a:t> </a:t>
            </a:r>
            <a:r>
              <a:rPr lang="en-US" dirty="0">
                <a:solidFill>
                  <a:srgbClr val="0070C0"/>
                </a:solidFill>
              </a:rPr>
              <a:t>view engine</a:t>
            </a:r>
            <a:r>
              <a:rPr lang="en-US" dirty="0"/>
              <a:t> named </a:t>
            </a:r>
            <a:r>
              <a:rPr lang="en-US" dirty="0">
                <a:solidFill>
                  <a:srgbClr val="FF0000"/>
                </a:solidFill>
              </a:rPr>
              <a:t>Razor</a:t>
            </a:r>
            <a:r>
              <a:rPr lang="en-US" dirty="0"/>
              <a:t> that offers the following benefits:</a:t>
            </a:r>
          </a:p>
          <a:p>
            <a:pPr lvl="2"/>
            <a:r>
              <a:rPr lang="en-US" dirty="0" smtClean="0"/>
              <a:t>Razor </a:t>
            </a:r>
            <a:r>
              <a:rPr lang="en-US" dirty="0"/>
              <a:t>syntax is clean and concise, requiring a minimum number of keystrokes.</a:t>
            </a:r>
          </a:p>
          <a:p>
            <a:pPr lvl="2"/>
            <a:r>
              <a:rPr lang="en-US" dirty="0"/>
              <a:t>Razor is easy to learn, in part because it's based on existing languages like C# and Visual Basic.</a:t>
            </a:r>
          </a:p>
          <a:p>
            <a:pPr lvl="2"/>
            <a:r>
              <a:rPr lang="en-US" dirty="0"/>
              <a:t>Visual Studio includes IntelliSense and code colorization for Razor syntax.</a:t>
            </a:r>
          </a:p>
          <a:p>
            <a:pPr lvl="2"/>
            <a:r>
              <a:rPr lang="en-US" dirty="0" smtClean="0"/>
              <a:t>Razor views can be </a:t>
            </a:r>
            <a:r>
              <a:rPr lang="en-US" dirty="0" smtClean="0">
                <a:solidFill>
                  <a:srgbClr val="FF0000"/>
                </a:solidFill>
              </a:rPr>
              <a:t>unit tested</a:t>
            </a:r>
            <a:r>
              <a:rPr lang="en-US" dirty="0" smtClean="0"/>
              <a:t> without requiring that you run the application or launch a web server.</a:t>
            </a:r>
          </a:p>
          <a:p>
            <a:pPr lvl="1"/>
            <a:r>
              <a:rPr lang="en-US" dirty="0" smtClean="0"/>
              <a:t>Some </a:t>
            </a:r>
            <a:r>
              <a:rPr lang="en-US" dirty="0"/>
              <a:t>new Razor features include the following:</a:t>
            </a:r>
          </a:p>
          <a:p>
            <a:pPr lvl="2"/>
            <a:r>
              <a:rPr lang="en-US" dirty="0" smtClean="0">
                <a:solidFill>
                  <a:srgbClr val="FF0000"/>
                </a:solidFill>
              </a:rPr>
              <a:t>@</a:t>
            </a:r>
            <a:r>
              <a:rPr lang="en-US" dirty="0">
                <a:solidFill>
                  <a:srgbClr val="FF0000"/>
                </a:solidFill>
              </a:rPr>
              <a:t>model</a:t>
            </a:r>
            <a:r>
              <a:rPr lang="en-US" dirty="0"/>
              <a:t> syntax for specifying the type being passed to the view.</a:t>
            </a:r>
          </a:p>
          <a:p>
            <a:pPr lvl="2"/>
            <a:r>
              <a:rPr lang="en-US" dirty="0"/>
              <a:t>@* *@ </a:t>
            </a:r>
            <a:r>
              <a:rPr lang="en-US" dirty="0">
                <a:solidFill>
                  <a:srgbClr val="FF0000"/>
                </a:solidFill>
              </a:rPr>
              <a:t>comment</a:t>
            </a:r>
            <a:r>
              <a:rPr lang="en-US" dirty="0"/>
              <a:t> syntax.</a:t>
            </a:r>
          </a:p>
          <a:p>
            <a:pPr lvl="2"/>
            <a:r>
              <a:rPr lang="en-US" dirty="0"/>
              <a:t>The ability to specify defaults (such as </a:t>
            </a:r>
            <a:r>
              <a:rPr lang="en-US" dirty="0">
                <a:solidFill>
                  <a:srgbClr val="FF0000"/>
                </a:solidFill>
              </a:rPr>
              <a:t>layoutpage</a:t>
            </a:r>
            <a:r>
              <a:rPr lang="en-US" dirty="0"/>
              <a:t>) once for an entire site.</a:t>
            </a:r>
          </a:p>
          <a:p>
            <a:pPr lvl="2"/>
            <a:r>
              <a:rPr lang="en-US" dirty="0"/>
              <a:t>The Html.Raw method for displaying text without HTML-encoding it.</a:t>
            </a:r>
          </a:p>
          <a:p>
            <a:pPr lvl="2"/>
            <a:r>
              <a:rPr lang="en-US" dirty="0"/>
              <a:t>Support for sharing code among multiple views (_viewstart.cshtml or _viewstart.vbhtml files).</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453</a:t>
            </a:fld>
            <a:endParaRPr lang="en-US" dirty="0"/>
          </a:p>
        </p:txBody>
      </p:sp>
    </p:spTree>
    <p:extLst>
      <p:ext uri="{BB962C8B-B14F-4D97-AF65-F5344CB8AC3E}">
        <p14:creationId xmlns:p14="http://schemas.microsoft.com/office/powerpoint/2010/main" val="26899187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HTML helpers</a:t>
            </a:r>
            <a:endParaRPr lang="en-US" dirty="0"/>
          </a:p>
        </p:txBody>
      </p:sp>
      <p:sp>
        <p:nvSpPr>
          <p:cNvPr id="3" name="Content Placeholder 2"/>
          <p:cNvSpPr>
            <a:spLocks noGrp="1"/>
          </p:cNvSpPr>
          <p:nvPr>
            <p:ph idx="1"/>
          </p:nvPr>
        </p:nvSpPr>
        <p:spPr/>
        <p:txBody>
          <a:bodyPr/>
          <a:lstStyle/>
          <a:p>
            <a:r>
              <a:rPr lang="en-US" dirty="0"/>
              <a:t>Razor also includes </a:t>
            </a:r>
            <a:r>
              <a:rPr lang="en-US" dirty="0">
                <a:solidFill>
                  <a:srgbClr val="0070C0"/>
                </a:solidFill>
              </a:rPr>
              <a:t>new</a:t>
            </a:r>
            <a:r>
              <a:rPr lang="en-US" dirty="0"/>
              <a:t> </a:t>
            </a:r>
            <a:r>
              <a:rPr lang="en-US" dirty="0">
                <a:solidFill>
                  <a:srgbClr val="FF0000"/>
                </a:solidFill>
              </a:rPr>
              <a:t>HTML helpers</a:t>
            </a:r>
            <a:r>
              <a:rPr lang="en-US" dirty="0"/>
              <a:t>, such as the following:</a:t>
            </a:r>
          </a:p>
          <a:p>
            <a:pPr lvl="1"/>
            <a:r>
              <a:rPr lang="en-US" dirty="0" smtClean="0"/>
              <a:t>Chart: Renders </a:t>
            </a:r>
            <a:r>
              <a:rPr lang="en-US" dirty="0"/>
              <a:t>a chart, offering the same features as the chart control in ASP.NET 4.</a:t>
            </a:r>
          </a:p>
          <a:p>
            <a:pPr lvl="1"/>
            <a:r>
              <a:rPr lang="en-US" dirty="0" smtClean="0"/>
              <a:t>WebGrid: </a:t>
            </a:r>
            <a:r>
              <a:rPr lang="en-US" dirty="0"/>
              <a:t>Renders a data grid, complete with paging and sorting functionality.</a:t>
            </a:r>
          </a:p>
          <a:p>
            <a:pPr lvl="1"/>
            <a:r>
              <a:rPr lang="en-US" dirty="0" smtClean="0"/>
              <a:t>Crypto: </a:t>
            </a:r>
            <a:r>
              <a:rPr lang="en-US" dirty="0"/>
              <a:t>Uses hashing algorithms to create properly salted and hashed passwords.</a:t>
            </a:r>
          </a:p>
          <a:p>
            <a:pPr lvl="1"/>
            <a:r>
              <a:rPr lang="en-US" dirty="0" smtClean="0"/>
              <a:t>WebImage: </a:t>
            </a:r>
            <a:r>
              <a:rPr lang="en-US" dirty="0"/>
              <a:t>Renders an image.</a:t>
            </a:r>
          </a:p>
          <a:p>
            <a:pPr lvl="1"/>
            <a:r>
              <a:rPr lang="en-US" dirty="0" smtClean="0"/>
              <a:t>WebMail: </a:t>
            </a:r>
            <a:r>
              <a:rPr lang="en-US" dirty="0"/>
              <a:t>Sends an email message.</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454</a:t>
            </a:fld>
            <a:endParaRPr lang="en-US" dirty="0"/>
          </a:p>
        </p:txBody>
      </p:sp>
    </p:spTree>
    <p:extLst>
      <p:ext uri="{BB962C8B-B14F-4D97-AF65-F5344CB8AC3E}">
        <p14:creationId xmlns:p14="http://schemas.microsoft.com/office/powerpoint/2010/main" val="1984412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for Multiple View Engines</a:t>
            </a:r>
            <a:endParaRPr lang="en-US" dirty="0"/>
          </a:p>
        </p:txBody>
      </p:sp>
      <p:sp>
        <p:nvSpPr>
          <p:cNvPr id="3" name="Content Placeholder 2"/>
          <p:cNvSpPr>
            <a:spLocks noGrp="1"/>
          </p:cNvSpPr>
          <p:nvPr>
            <p:ph idx="1"/>
          </p:nvPr>
        </p:nvSpPr>
        <p:spPr/>
        <p:txBody>
          <a:bodyPr/>
          <a:lstStyle/>
          <a:p>
            <a:r>
              <a:rPr lang="en-US" dirty="0" smtClean="0"/>
              <a:t>The </a:t>
            </a:r>
            <a:r>
              <a:rPr lang="en-US" dirty="0"/>
              <a:t>Add View dialog box in ASP.NET MVC 3 lets you choose the </a:t>
            </a:r>
            <a:r>
              <a:rPr lang="en-US" dirty="0">
                <a:solidFill>
                  <a:srgbClr val="FF0000"/>
                </a:solidFill>
              </a:rPr>
              <a:t>view engine</a:t>
            </a:r>
            <a:r>
              <a:rPr lang="en-US" dirty="0"/>
              <a:t> you want to work with, and the New Project dialog box lets you specify the default view engine for a </a:t>
            </a:r>
            <a:r>
              <a:rPr lang="en-US" dirty="0" smtClean="0"/>
              <a:t>project.</a:t>
            </a:r>
          </a:p>
          <a:p>
            <a:pPr lvl="1"/>
            <a:r>
              <a:rPr lang="en-US" dirty="0" smtClean="0"/>
              <a:t>You </a:t>
            </a:r>
            <a:r>
              <a:rPr lang="en-US" dirty="0"/>
              <a:t>can choose the </a:t>
            </a:r>
            <a:endParaRPr lang="en-US" dirty="0" smtClean="0"/>
          </a:p>
          <a:p>
            <a:pPr lvl="2"/>
            <a:r>
              <a:rPr lang="en-US" dirty="0" smtClean="0"/>
              <a:t>Web </a:t>
            </a:r>
            <a:r>
              <a:rPr lang="en-US" dirty="0"/>
              <a:t>Forms view engine (</a:t>
            </a:r>
            <a:r>
              <a:rPr lang="en-US" dirty="0" smtClean="0">
                <a:solidFill>
                  <a:srgbClr val="FF0000"/>
                </a:solidFill>
              </a:rPr>
              <a:t>ASPX</a:t>
            </a:r>
            <a:r>
              <a:rPr lang="en-US" dirty="0" smtClean="0"/>
              <a:t>)</a:t>
            </a:r>
          </a:p>
          <a:p>
            <a:pPr lvl="2"/>
            <a:r>
              <a:rPr lang="en-US" dirty="0" smtClean="0"/>
              <a:t>Razor</a:t>
            </a:r>
          </a:p>
          <a:p>
            <a:pPr lvl="2"/>
            <a:r>
              <a:rPr lang="en-US" dirty="0" smtClean="0"/>
              <a:t>an </a:t>
            </a:r>
            <a:r>
              <a:rPr lang="en-US" dirty="0">
                <a:solidFill>
                  <a:srgbClr val="FF0000"/>
                </a:solidFill>
              </a:rPr>
              <a:t>open-source</a:t>
            </a:r>
            <a:r>
              <a:rPr lang="en-US" dirty="0"/>
              <a:t> </a:t>
            </a:r>
            <a:r>
              <a:rPr lang="en-US" dirty="0">
                <a:solidFill>
                  <a:srgbClr val="0070C0"/>
                </a:solidFill>
              </a:rPr>
              <a:t>view engine</a:t>
            </a:r>
            <a:r>
              <a:rPr lang="en-US" dirty="0"/>
              <a:t> such </a:t>
            </a:r>
            <a:r>
              <a:rPr lang="en-US" dirty="0" smtClean="0"/>
              <a:t>as</a:t>
            </a:r>
          </a:p>
          <a:p>
            <a:pPr lvl="3"/>
            <a:r>
              <a:rPr lang="en-US" dirty="0" smtClean="0"/>
              <a:t>Spark</a:t>
            </a:r>
          </a:p>
          <a:p>
            <a:pPr lvl="3"/>
            <a:r>
              <a:rPr lang="en-US" dirty="0" smtClean="0"/>
              <a:t>NHaml</a:t>
            </a:r>
          </a:p>
          <a:p>
            <a:pPr lvl="3"/>
            <a:r>
              <a:rPr lang="en-US" dirty="0" smtClean="0"/>
              <a:t>NDjango</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455</a:t>
            </a:fld>
            <a:endParaRPr lang="en-US" dirty="0"/>
          </a:p>
        </p:txBody>
      </p:sp>
    </p:spTree>
    <p:extLst>
      <p:ext uri="{BB962C8B-B14F-4D97-AF65-F5344CB8AC3E}">
        <p14:creationId xmlns:p14="http://schemas.microsoft.com/office/powerpoint/2010/main" val="5630688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Controller Improvements</a:t>
            </a:r>
            <a:endParaRPr lang="en-US" dirty="0"/>
          </a:p>
        </p:txBody>
      </p:sp>
      <p:sp>
        <p:nvSpPr>
          <p:cNvPr id="3" name="Content Placeholder 2"/>
          <p:cNvSpPr>
            <a:spLocks noGrp="1"/>
          </p:cNvSpPr>
          <p:nvPr>
            <p:ph idx="1"/>
          </p:nvPr>
        </p:nvSpPr>
        <p:spPr/>
        <p:txBody>
          <a:bodyPr/>
          <a:lstStyle/>
          <a:p>
            <a:r>
              <a:rPr lang="en-US" dirty="0" smtClean="0"/>
              <a:t>These improvements are specified in the following sections:</a:t>
            </a:r>
          </a:p>
          <a:p>
            <a:pPr lvl="1"/>
            <a:r>
              <a:rPr lang="en-US" dirty="0" smtClean="0"/>
              <a:t>Global </a:t>
            </a:r>
            <a:r>
              <a:rPr lang="en-US" dirty="0"/>
              <a:t>Action </a:t>
            </a:r>
            <a:r>
              <a:rPr lang="en-US" dirty="0" smtClean="0"/>
              <a:t>Filters</a:t>
            </a:r>
          </a:p>
          <a:p>
            <a:pPr lvl="1"/>
            <a:r>
              <a:rPr lang="en-US" dirty="0"/>
              <a:t>New "ViewBag" </a:t>
            </a:r>
            <a:r>
              <a:rPr lang="en-US" dirty="0" smtClean="0"/>
              <a:t>Property</a:t>
            </a:r>
          </a:p>
          <a:p>
            <a:pPr lvl="1"/>
            <a:r>
              <a:rPr lang="en-US" dirty="0"/>
              <a:t>New "ActionResult" Types</a:t>
            </a:r>
          </a:p>
          <a:p>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456</a:t>
            </a:fld>
            <a:endParaRPr lang="en-US" dirty="0"/>
          </a:p>
        </p:txBody>
      </p:sp>
    </p:spTree>
    <p:extLst>
      <p:ext uri="{BB962C8B-B14F-4D97-AF65-F5344CB8AC3E}">
        <p14:creationId xmlns:p14="http://schemas.microsoft.com/office/powerpoint/2010/main" val="20648071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Action Filters</a:t>
            </a:r>
            <a:endParaRPr lang="en-US" dirty="0"/>
          </a:p>
        </p:txBody>
      </p:sp>
      <p:sp>
        <p:nvSpPr>
          <p:cNvPr id="3" name="Content Placeholder 2"/>
          <p:cNvSpPr>
            <a:spLocks noGrp="1"/>
          </p:cNvSpPr>
          <p:nvPr>
            <p:ph idx="1"/>
          </p:nvPr>
        </p:nvSpPr>
        <p:spPr/>
        <p:txBody>
          <a:bodyPr/>
          <a:lstStyle/>
          <a:p>
            <a:r>
              <a:rPr lang="en-US" dirty="0" smtClean="0"/>
              <a:t>Sometimes </a:t>
            </a:r>
            <a:r>
              <a:rPr lang="en-US" dirty="0"/>
              <a:t>you want to perform logic either before an action method runs or after an action method </a:t>
            </a:r>
            <a:r>
              <a:rPr lang="en-US" dirty="0" smtClean="0"/>
              <a:t>runs.</a:t>
            </a:r>
          </a:p>
          <a:p>
            <a:pPr lvl="1"/>
            <a:r>
              <a:rPr lang="en-US" dirty="0" smtClean="0"/>
              <a:t>To </a:t>
            </a:r>
            <a:r>
              <a:rPr lang="en-US" dirty="0"/>
              <a:t>support this, </a:t>
            </a:r>
            <a:r>
              <a:rPr lang="en-US" dirty="0">
                <a:solidFill>
                  <a:srgbClr val="FF0000"/>
                </a:solidFill>
              </a:rPr>
              <a:t>ASP.NET MVC 2 </a:t>
            </a:r>
            <a:r>
              <a:rPr lang="en-US" dirty="0"/>
              <a:t>provided </a:t>
            </a:r>
            <a:r>
              <a:rPr lang="en-US" dirty="0">
                <a:solidFill>
                  <a:srgbClr val="FF0000"/>
                </a:solidFill>
              </a:rPr>
              <a:t>action </a:t>
            </a:r>
            <a:r>
              <a:rPr lang="en-US" dirty="0" smtClean="0">
                <a:solidFill>
                  <a:srgbClr val="FF0000"/>
                </a:solidFill>
              </a:rPr>
              <a:t>filters</a:t>
            </a:r>
            <a:r>
              <a:rPr lang="en-US" dirty="0" smtClean="0"/>
              <a:t>.</a:t>
            </a:r>
          </a:p>
          <a:p>
            <a:pPr lvl="2"/>
            <a:r>
              <a:rPr lang="en-US" dirty="0" smtClean="0"/>
              <a:t>Action </a:t>
            </a:r>
            <a:r>
              <a:rPr lang="en-US" dirty="0"/>
              <a:t>filters are custom attributes that provide a declarative means to add </a:t>
            </a:r>
            <a:r>
              <a:rPr lang="en-US" dirty="0">
                <a:solidFill>
                  <a:srgbClr val="FF0000"/>
                </a:solidFill>
              </a:rPr>
              <a:t>pre-action</a:t>
            </a:r>
            <a:r>
              <a:rPr lang="en-US" dirty="0"/>
              <a:t> and </a:t>
            </a:r>
            <a:r>
              <a:rPr lang="en-US" dirty="0">
                <a:solidFill>
                  <a:srgbClr val="FF0000"/>
                </a:solidFill>
              </a:rPr>
              <a:t>post-action</a:t>
            </a:r>
            <a:r>
              <a:rPr lang="en-US" dirty="0"/>
              <a:t> behavior to specific controller action </a:t>
            </a:r>
            <a:r>
              <a:rPr lang="en-US" dirty="0" smtClean="0"/>
              <a:t>methods.</a:t>
            </a:r>
          </a:p>
          <a:p>
            <a:pPr lvl="1"/>
            <a:r>
              <a:rPr lang="en-US" dirty="0" smtClean="0"/>
              <a:t>However</a:t>
            </a:r>
            <a:r>
              <a:rPr lang="en-US" dirty="0"/>
              <a:t>, in some cases you might want to specify pre-action or post-action behavior that applies to </a:t>
            </a:r>
            <a:r>
              <a:rPr lang="en-US" dirty="0">
                <a:solidFill>
                  <a:srgbClr val="FF0000"/>
                </a:solidFill>
              </a:rPr>
              <a:t>all action </a:t>
            </a:r>
            <a:r>
              <a:rPr lang="en-US" dirty="0" smtClean="0">
                <a:solidFill>
                  <a:srgbClr val="FF0000"/>
                </a:solidFill>
              </a:rPr>
              <a:t>methods</a:t>
            </a:r>
            <a:r>
              <a:rPr lang="en-US" dirty="0" smtClean="0"/>
              <a:t>.</a:t>
            </a:r>
          </a:p>
          <a:p>
            <a:pPr lvl="1"/>
            <a:r>
              <a:rPr lang="en-US" dirty="0" smtClean="0"/>
              <a:t>MVC </a:t>
            </a:r>
            <a:r>
              <a:rPr lang="en-US" dirty="0"/>
              <a:t>3 lets you specify global filters by adding them to the </a:t>
            </a:r>
            <a:r>
              <a:rPr lang="en-US" dirty="0">
                <a:solidFill>
                  <a:srgbClr val="FF0000"/>
                </a:solidFill>
              </a:rPr>
              <a:t>GlobalFilters</a:t>
            </a:r>
            <a:r>
              <a:rPr lang="en-US" dirty="0"/>
              <a:t> </a:t>
            </a:r>
            <a:r>
              <a:rPr lang="en-US" dirty="0">
                <a:solidFill>
                  <a:srgbClr val="0070C0"/>
                </a:solidFill>
              </a:rPr>
              <a:t>collection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457</a:t>
            </a:fld>
            <a:endParaRPr lang="en-US" dirty="0"/>
          </a:p>
        </p:txBody>
      </p:sp>
    </p:spTree>
    <p:extLst>
      <p:ext uri="{BB962C8B-B14F-4D97-AF65-F5344CB8AC3E}">
        <p14:creationId xmlns:p14="http://schemas.microsoft.com/office/powerpoint/2010/main" val="19988834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"ViewBag" Property</a:t>
            </a:r>
            <a:endParaRPr lang="en-US" dirty="0"/>
          </a:p>
        </p:txBody>
      </p:sp>
      <p:sp>
        <p:nvSpPr>
          <p:cNvPr id="3" name="Content Placeholder 2"/>
          <p:cNvSpPr>
            <a:spLocks noGrp="1"/>
          </p:cNvSpPr>
          <p:nvPr>
            <p:ph idx="1"/>
          </p:nvPr>
        </p:nvSpPr>
        <p:spPr/>
        <p:txBody>
          <a:bodyPr/>
          <a:lstStyle/>
          <a:p>
            <a:r>
              <a:rPr lang="en-US" dirty="0" smtClean="0"/>
              <a:t>MVC </a:t>
            </a:r>
            <a:r>
              <a:rPr lang="en-US" dirty="0"/>
              <a:t>2 controllers support a </a:t>
            </a:r>
            <a:r>
              <a:rPr lang="en-US" dirty="0">
                <a:solidFill>
                  <a:srgbClr val="FF0000"/>
                </a:solidFill>
              </a:rPr>
              <a:t>ViewData</a:t>
            </a:r>
            <a:r>
              <a:rPr lang="en-US" dirty="0"/>
              <a:t> </a:t>
            </a:r>
            <a:r>
              <a:rPr lang="en-US" dirty="0">
                <a:solidFill>
                  <a:srgbClr val="0070C0"/>
                </a:solidFill>
              </a:rPr>
              <a:t>property</a:t>
            </a:r>
            <a:r>
              <a:rPr lang="en-US" dirty="0"/>
              <a:t> that enables you to pass data to a view template using a </a:t>
            </a:r>
            <a:r>
              <a:rPr lang="en-US" dirty="0">
                <a:solidFill>
                  <a:srgbClr val="FF0000"/>
                </a:solidFill>
              </a:rPr>
              <a:t>late-bound dictionary </a:t>
            </a:r>
            <a:r>
              <a:rPr lang="en-US" dirty="0" smtClean="0">
                <a:solidFill>
                  <a:srgbClr val="FF0000"/>
                </a:solidFill>
              </a:rPr>
              <a:t>API</a:t>
            </a:r>
            <a:r>
              <a:rPr lang="en-US" dirty="0" smtClean="0"/>
              <a:t>.</a:t>
            </a:r>
          </a:p>
          <a:p>
            <a:pPr lvl="1"/>
            <a:r>
              <a:rPr lang="en-US" dirty="0" smtClean="0"/>
              <a:t>In </a:t>
            </a:r>
            <a:r>
              <a:rPr lang="en-US" dirty="0"/>
              <a:t>MVC 3, you can also use somewhat simpler syntax with the </a:t>
            </a:r>
            <a:r>
              <a:rPr lang="en-US" dirty="0">
                <a:solidFill>
                  <a:srgbClr val="FF0000"/>
                </a:solidFill>
              </a:rPr>
              <a:t>ViewBag</a:t>
            </a:r>
            <a:r>
              <a:rPr lang="en-US" dirty="0"/>
              <a:t> </a:t>
            </a:r>
            <a:r>
              <a:rPr lang="en-US" dirty="0">
                <a:solidFill>
                  <a:srgbClr val="0070C0"/>
                </a:solidFill>
              </a:rPr>
              <a:t>property</a:t>
            </a:r>
            <a:r>
              <a:rPr lang="en-US" dirty="0"/>
              <a:t> to accomplish the same </a:t>
            </a:r>
            <a:r>
              <a:rPr lang="en-US" dirty="0" smtClean="0"/>
              <a:t>purpose.</a:t>
            </a:r>
          </a:p>
          <a:p>
            <a:pPr lvl="2"/>
            <a:r>
              <a:rPr lang="en-US" dirty="0" smtClean="0"/>
              <a:t>For </a:t>
            </a:r>
            <a:r>
              <a:rPr lang="en-US" dirty="0"/>
              <a:t>example, instead of writing ViewData["Message"]="text", you can write ViewBag.Message="text</a:t>
            </a:r>
            <a:r>
              <a:rPr lang="en-US" dirty="0" smtClean="0"/>
              <a:t>".</a:t>
            </a:r>
          </a:p>
          <a:p>
            <a:pPr lvl="2"/>
            <a:r>
              <a:rPr lang="en-US" dirty="0" smtClean="0"/>
              <a:t>You </a:t>
            </a:r>
            <a:r>
              <a:rPr lang="en-US" dirty="0"/>
              <a:t>do not need to define any </a:t>
            </a:r>
            <a:r>
              <a:rPr lang="en-US" dirty="0">
                <a:solidFill>
                  <a:srgbClr val="FF0000"/>
                </a:solidFill>
              </a:rPr>
              <a:t>strongly-typed</a:t>
            </a:r>
            <a:r>
              <a:rPr lang="en-US" dirty="0"/>
              <a:t> </a:t>
            </a:r>
            <a:r>
              <a:rPr lang="en-US" dirty="0">
                <a:solidFill>
                  <a:srgbClr val="0070C0"/>
                </a:solidFill>
              </a:rPr>
              <a:t>classes</a:t>
            </a:r>
            <a:r>
              <a:rPr lang="en-US" dirty="0"/>
              <a:t> to use the </a:t>
            </a:r>
            <a:r>
              <a:rPr lang="en-US" dirty="0">
                <a:solidFill>
                  <a:srgbClr val="FF0000"/>
                </a:solidFill>
              </a:rPr>
              <a:t>ViewBag</a:t>
            </a:r>
            <a:r>
              <a:rPr lang="en-US" dirty="0"/>
              <a:t> </a:t>
            </a:r>
            <a:r>
              <a:rPr lang="en-US" dirty="0" smtClean="0">
                <a:solidFill>
                  <a:srgbClr val="0070C0"/>
                </a:solidFill>
              </a:rPr>
              <a:t>property</a:t>
            </a:r>
            <a:r>
              <a:rPr lang="en-US" dirty="0" smtClean="0"/>
              <a:t>.</a:t>
            </a:r>
          </a:p>
          <a:p>
            <a:pPr lvl="2"/>
            <a:r>
              <a:rPr lang="en-US" dirty="0" smtClean="0"/>
              <a:t>Because </a:t>
            </a:r>
            <a:r>
              <a:rPr lang="en-US" dirty="0"/>
              <a:t>it is a </a:t>
            </a:r>
            <a:r>
              <a:rPr lang="en-US" dirty="0">
                <a:solidFill>
                  <a:srgbClr val="FF0000"/>
                </a:solidFill>
              </a:rPr>
              <a:t>dynamic</a:t>
            </a:r>
            <a:r>
              <a:rPr lang="en-US" dirty="0"/>
              <a:t> </a:t>
            </a:r>
            <a:r>
              <a:rPr lang="en-US" dirty="0">
                <a:solidFill>
                  <a:srgbClr val="0070C0"/>
                </a:solidFill>
              </a:rPr>
              <a:t>property</a:t>
            </a:r>
            <a:r>
              <a:rPr lang="en-US" dirty="0"/>
              <a:t>, you can instead just get or set properties and it will resolve them dynamically at run </a:t>
            </a:r>
            <a:r>
              <a:rPr lang="en-US" dirty="0" smtClean="0"/>
              <a:t>time.</a:t>
            </a:r>
          </a:p>
          <a:p>
            <a:pPr lvl="2"/>
            <a:r>
              <a:rPr lang="en-US" dirty="0" smtClean="0"/>
              <a:t>Internally</a:t>
            </a:r>
            <a:r>
              <a:rPr lang="en-US" dirty="0"/>
              <a:t>, ViewBag properties are stored as </a:t>
            </a:r>
            <a:r>
              <a:rPr lang="en-US" dirty="0">
                <a:solidFill>
                  <a:srgbClr val="FF0000"/>
                </a:solidFill>
              </a:rPr>
              <a:t>name/value</a:t>
            </a:r>
            <a:r>
              <a:rPr lang="en-US" dirty="0">
                <a:solidFill>
                  <a:srgbClr val="0070C0"/>
                </a:solidFill>
              </a:rPr>
              <a:t> pairs</a:t>
            </a:r>
            <a:r>
              <a:rPr lang="en-US" dirty="0"/>
              <a:t> in the </a:t>
            </a:r>
            <a:r>
              <a:rPr lang="en-US" dirty="0">
                <a:solidFill>
                  <a:srgbClr val="FF0000"/>
                </a:solidFill>
              </a:rPr>
              <a:t>ViewData</a:t>
            </a:r>
            <a:r>
              <a:rPr lang="en-US" dirty="0"/>
              <a:t> </a:t>
            </a:r>
            <a:r>
              <a:rPr lang="en-US" dirty="0">
                <a:solidFill>
                  <a:srgbClr val="0070C0"/>
                </a:solidFill>
              </a:rPr>
              <a:t>dictionary</a:t>
            </a:r>
            <a:r>
              <a:rPr lang="en-US" dirty="0"/>
              <a:t>. (Note: in most </a:t>
            </a:r>
            <a:r>
              <a:rPr lang="en-US" dirty="0">
                <a:solidFill>
                  <a:srgbClr val="0070C0"/>
                </a:solidFill>
              </a:rPr>
              <a:t>pre-release</a:t>
            </a:r>
            <a:r>
              <a:rPr lang="en-US" dirty="0"/>
              <a:t> </a:t>
            </a:r>
            <a:r>
              <a:rPr lang="en-US" dirty="0">
                <a:solidFill>
                  <a:srgbClr val="0070C0"/>
                </a:solidFill>
              </a:rPr>
              <a:t>versions</a:t>
            </a:r>
            <a:r>
              <a:rPr lang="en-US" dirty="0"/>
              <a:t> of </a:t>
            </a:r>
            <a:r>
              <a:rPr lang="en-US" dirty="0">
                <a:solidFill>
                  <a:srgbClr val="FF0000"/>
                </a:solidFill>
              </a:rPr>
              <a:t>MVC 3</a:t>
            </a:r>
            <a:r>
              <a:rPr lang="en-US" dirty="0"/>
              <a:t>, the ViewBag property was named the </a:t>
            </a:r>
            <a:r>
              <a:rPr lang="en-US" dirty="0">
                <a:solidFill>
                  <a:srgbClr val="FF0000"/>
                </a:solidFill>
              </a:rPr>
              <a:t>ViewModel</a:t>
            </a:r>
            <a:r>
              <a:rPr lang="en-US" dirty="0"/>
              <a:t> </a:t>
            </a:r>
            <a:r>
              <a:rPr lang="en-US" dirty="0">
                <a:solidFill>
                  <a:srgbClr val="0070C0"/>
                </a:solidFill>
              </a:rPr>
              <a:t>property</a:t>
            </a:r>
            <a:r>
              <a:rPr lang="en-US" dirty="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458</a:t>
            </a:fld>
            <a:endParaRPr lang="en-US" dirty="0"/>
          </a:p>
        </p:txBody>
      </p:sp>
    </p:spTree>
    <p:extLst>
      <p:ext uri="{BB962C8B-B14F-4D97-AF65-F5344CB8AC3E}">
        <p14:creationId xmlns:p14="http://schemas.microsoft.com/office/powerpoint/2010/main" val="37032574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"ActionResult" Types</a:t>
            </a:r>
            <a:endParaRPr lang="en-US" dirty="0"/>
          </a:p>
        </p:txBody>
      </p:sp>
      <p:sp>
        <p:nvSpPr>
          <p:cNvPr id="3" name="Content Placeholder 2"/>
          <p:cNvSpPr>
            <a:spLocks noGrp="1"/>
          </p:cNvSpPr>
          <p:nvPr>
            <p:ph idx="1"/>
          </p:nvPr>
        </p:nvSpPr>
        <p:spPr/>
        <p:txBody>
          <a:bodyPr/>
          <a:lstStyle/>
          <a:p>
            <a:r>
              <a:rPr lang="en-US" dirty="0" smtClean="0"/>
              <a:t>The </a:t>
            </a:r>
            <a:r>
              <a:rPr lang="en-US" dirty="0"/>
              <a:t>following ActionResult types and corresponding helper methods are new or enhanced in MVC 3:</a:t>
            </a:r>
          </a:p>
          <a:p>
            <a:pPr lvl="1"/>
            <a:r>
              <a:rPr lang="en-US" dirty="0" smtClean="0">
                <a:solidFill>
                  <a:srgbClr val="0070C0"/>
                </a:solidFill>
              </a:rPr>
              <a:t>HttpNotFoundResult:</a:t>
            </a:r>
            <a:r>
              <a:rPr lang="en-US" dirty="0" smtClean="0"/>
              <a:t> Returns </a:t>
            </a:r>
            <a:r>
              <a:rPr lang="en-US" dirty="0"/>
              <a:t>a </a:t>
            </a:r>
            <a:r>
              <a:rPr lang="en-US" dirty="0">
                <a:solidFill>
                  <a:srgbClr val="FF0000"/>
                </a:solidFill>
              </a:rPr>
              <a:t>404</a:t>
            </a:r>
            <a:r>
              <a:rPr lang="en-US" dirty="0"/>
              <a:t> HTTP status code to the client.</a:t>
            </a:r>
          </a:p>
          <a:p>
            <a:pPr lvl="1"/>
            <a:r>
              <a:rPr lang="en-US" dirty="0" smtClean="0">
                <a:solidFill>
                  <a:srgbClr val="0070C0"/>
                </a:solidFill>
              </a:rPr>
              <a:t>RedirectResult:</a:t>
            </a:r>
            <a:r>
              <a:rPr lang="en-US" dirty="0" smtClean="0"/>
              <a:t> </a:t>
            </a:r>
            <a:r>
              <a:rPr lang="en-US" dirty="0"/>
              <a:t>Returns a temporary redirect (HTTP 302 status code) or a permanent redirect (HTTP 301 status code), depending on a Boolean </a:t>
            </a:r>
            <a:r>
              <a:rPr lang="en-US" dirty="0" smtClean="0"/>
              <a:t>parameter.</a:t>
            </a:r>
          </a:p>
          <a:p>
            <a:pPr lvl="1" indent="0">
              <a:buNone/>
            </a:pPr>
            <a:r>
              <a:rPr lang="en-US" dirty="0" smtClean="0"/>
              <a:t>In </a:t>
            </a:r>
            <a:r>
              <a:rPr lang="en-US" dirty="0"/>
              <a:t>conjunction with this change, the Controller class now has three methods for performing permanent </a:t>
            </a:r>
            <a:r>
              <a:rPr lang="en-US" dirty="0" smtClean="0"/>
              <a:t>redirects:</a:t>
            </a:r>
          </a:p>
          <a:p>
            <a:pPr lvl="1" indent="0">
              <a:buNone/>
            </a:pPr>
            <a:r>
              <a:rPr lang="en-US" dirty="0"/>
              <a:t>	</a:t>
            </a:r>
            <a:r>
              <a:rPr lang="en-US" dirty="0" smtClean="0"/>
              <a:t>RedirectPermanent</a:t>
            </a:r>
          </a:p>
          <a:p>
            <a:pPr lvl="1" indent="0">
              <a:buNone/>
            </a:pPr>
            <a:r>
              <a:rPr lang="en-US" dirty="0"/>
              <a:t>	</a:t>
            </a:r>
            <a:r>
              <a:rPr lang="en-US" dirty="0" smtClean="0"/>
              <a:t>RedirectToRoutePermanent</a:t>
            </a:r>
          </a:p>
          <a:p>
            <a:pPr lvl="1" indent="0">
              <a:buNone/>
            </a:pPr>
            <a:r>
              <a:rPr lang="en-US" dirty="0"/>
              <a:t>	</a:t>
            </a:r>
            <a:r>
              <a:rPr lang="en-US" dirty="0" smtClean="0"/>
              <a:t>RedirectToActionPermanent</a:t>
            </a:r>
          </a:p>
          <a:p>
            <a:pPr lvl="1" indent="0">
              <a:buNone/>
            </a:pPr>
            <a:r>
              <a:rPr lang="en-US" dirty="0" smtClean="0"/>
              <a:t>These </a:t>
            </a:r>
            <a:r>
              <a:rPr lang="en-US" dirty="0"/>
              <a:t>methods return an instance of </a:t>
            </a:r>
            <a:r>
              <a:rPr lang="en-US" dirty="0">
                <a:solidFill>
                  <a:srgbClr val="FF0000"/>
                </a:solidFill>
              </a:rPr>
              <a:t>RedirectResult</a:t>
            </a:r>
            <a:r>
              <a:rPr lang="en-US" dirty="0"/>
              <a:t> with the Permanent property set to true.</a:t>
            </a:r>
          </a:p>
          <a:p>
            <a:pPr lvl="1"/>
            <a:r>
              <a:rPr lang="en-US" dirty="0" smtClean="0">
                <a:solidFill>
                  <a:srgbClr val="0070C0"/>
                </a:solidFill>
              </a:rPr>
              <a:t>HttpStatusCodeResult:</a:t>
            </a:r>
            <a:r>
              <a:rPr lang="en-US" dirty="0" smtClean="0"/>
              <a:t> </a:t>
            </a:r>
            <a:r>
              <a:rPr lang="en-US" dirty="0"/>
              <a:t>Returns a user-specified HTTP status code.</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459</a:t>
            </a:fld>
            <a:endParaRPr lang="en-US" dirty="0"/>
          </a:p>
        </p:txBody>
      </p:sp>
    </p:spTree>
    <p:extLst>
      <p:ext uri="{BB962C8B-B14F-4D97-AF65-F5344CB8AC3E}">
        <p14:creationId xmlns:p14="http://schemas.microsoft.com/office/powerpoint/2010/main" val="2268991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The best way to appreciate a </a:t>
            </a:r>
            <a:r>
              <a:rPr lang="en-US" dirty="0">
                <a:solidFill>
                  <a:srgbClr val="FF0000"/>
                </a:solidFill>
              </a:rPr>
              <a:t>software development framework</a:t>
            </a:r>
            <a:r>
              <a:rPr lang="en-US" dirty="0"/>
              <a:t> is to jump right in and use </a:t>
            </a:r>
            <a:r>
              <a:rPr lang="en-US" dirty="0" smtClean="0"/>
              <a:t>it.</a:t>
            </a:r>
          </a:p>
          <a:p>
            <a:pPr lvl="1"/>
            <a:r>
              <a:rPr lang="en-US" dirty="0" smtClean="0"/>
              <a:t>In </a:t>
            </a:r>
            <a:r>
              <a:rPr lang="en-US" dirty="0"/>
              <a:t>this chapter, you’ll create a </a:t>
            </a:r>
            <a:r>
              <a:rPr lang="en-US" dirty="0">
                <a:solidFill>
                  <a:srgbClr val="0070C0"/>
                </a:solidFill>
              </a:rPr>
              <a:t>simple</a:t>
            </a:r>
            <a:r>
              <a:rPr lang="en-US" dirty="0"/>
              <a:t> </a:t>
            </a:r>
            <a:r>
              <a:rPr lang="en-US" dirty="0">
                <a:solidFill>
                  <a:srgbClr val="FF0000"/>
                </a:solidFill>
              </a:rPr>
              <a:t>data-entry </a:t>
            </a:r>
            <a:r>
              <a:rPr lang="en-US" dirty="0">
                <a:solidFill>
                  <a:srgbClr val="0070C0"/>
                </a:solidFill>
              </a:rPr>
              <a:t>application</a:t>
            </a:r>
            <a:r>
              <a:rPr lang="en-US" dirty="0"/>
              <a:t> using the ASP.NET MVC </a:t>
            </a:r>
            <a:r>
              <a:rPr lang="en-US" dirty="0" smtClean="0"/>
              <a:t>Framework.</a:t>
            </a:r>
          </a:p>
          <a:p>
            <a:pPr lvl="1"/>
            <a:r>
              <a:rPr lang="en-US" dirty="0" smtClean="0"/>
              <a:t>I </a:t>
            </a:r>
            <a:r>
              <a:rPr lang="en-US" dirty="0"/>
              <a:t>take things a step at a time so you can see how an ASP.NET MVC application is </a:t>
            </a:r>
            <a:r>
              <a:rPr lang="en-US" dirty="0" smtClean="0"/>
              <a:t>constructed.</a:t>
            </a:r>
          </a:p>
          <a:p>
            <a:pPr lvl="1"/>
            <a:r>
              <a:rPr lang="en-US" dirty="0" smtClean="0"/>
              <a:t>To </a:t>
            </a:r>
            <a:r>
              <a:rPr lang="en-US" dirty="0"/>
              <a:t>keep things simple, I will skip over some of the technical details for the </a:t>
            </a:r>
            <a:r>
              <a:rPr lang="en-US" dirty="0" smtClean="0"/>
              <a:t>moment.</a:t>
            </a:r>
          </a:p>
          <a:p>
            <a:pPr lvl="1"/>
            <a:r>
              <a:rPr lang="en-US" dirty="0" smtClean="0"/>
              <a:t>But </a:t>
            </a:r>
            <a:r>
              <a:rPr lang="en-US" dirty="0"/>
              <a:t>don’t worry. If you are new to MVC, you will find plenty to keep you </a:t>
            </a:r>
            <a:r>
              <a:rPr lang="en-US" dirty="0" smtClean="0"/>
              <a:t>interested.</a:t>
            </a:r>
          </a:p>
          <a:p>
            <a:pPr lvl="1"/>
            <a:r>
              <a:rPr lang="en-US" dirty="0" smtClean="0"/>
              <a:t>Where </a:t>
            </a:r>
            <a:r>
              <a:rPr lang="en-US" dirty="0"/>
              <a:t>I use something without explaining it, I provide a reference to the chapter in which you can find all the details</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46</a:t>
            </a:fld>
            <a:endParaRPr lang="en-US" dirty="0"/>
          </a:p>
        </p:txBody>
      </p:sp>
    </p:spTree>
    <p:extLst>
      <p:ext uri="{BB962C8B-B14F-4D97-AF65-F5344CB8AC3E}">
        <p14:creationId xmlns:p14="http://schemas.microsoft.com/office/powerpoint/2010/main" val="161466548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460</a:t>
            </a:fld>
            <a:endParaRPr lang="en-US" dirty="0"/>
          </a:p>
        </p:txBody>
      </p:sp>
      <p:sp>
        <p:nvSpPr>
          <p:cNvPr id="6" name="Rectangle 5"/>
          <p:cNvSpPr/>
          <p:nvPr/>
        </p:nvSpPr>
        <p:spPr>
          <a:xfrm>
            <a:off x="-809897" y="3001333"/>
            <a:ext cx="6096000" cy="646331"/>
          </a:xfrm>
          <a:prstGeom prst="rect">
            <a:avLst/>
          </a:prstGeom>
        </p:spPr>
        <p:txBody>
          <a:bodyPr>
            <a:spAutoFit/>
          </a:bodyPr>
          <a:lstStyle/>
          <a:p>
            <a:r>
              <a:rPr lang="en-US" dirty="0"/>
              <a:t>https://docs.microsoft.com/en-us/aspnet/mvc/mvc3#overview</a:t>
            </a:r>
          </a:p>
        </p:txBody>
      </p:sp>
    </p:spTree>
    <p:extLst>
      <p:ext uri="{BB962C8B-B14F-4D97-AF65-F5344CB8AC3E}">
        <p14:creationId xmlns:p14="http://schemas.microsoft.com/office/powerpoint/2010/main" val="33643464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461</a:t>
            </a:fld>
            <a:endParaRPr lang="en-US" dirty="0"/>
          </a:p>
        </p:txBody>
      </p:sp>
    </p:spTree>
    <p:extLst>
      <p:ext uri="{BB962C8B-B14F-4D97-AF65-F5344CB8AC3E}">
        <p14:creationId xmlns:p14="http://schemas.microsoft.com/office/powerpoint/2010/main" val="636842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462</a:t>
            </a:fld>
            <a:endParaRPr lang="en-US" dirty="0"/>
          </a:p>
        </p:txBody>
      </p:sp>
    </p:spTree>
    <p:extLst>
      <p:ext uri="{BB962C8B-B14F-4D97-AF65-F5344CB8AC3E}">
        <p14:creationId xmlns:p14="http://schemas.microsoft.com/office/powerpoint/2010/main" val="31617596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463</a:t>
            </a:fld>
            <a:endParaRPr lang="en-US" dirty="0"/>
          </a:p>
        </p:txBody>
      </p:sp>
    </p:spTree>
    <p:extLst>
      <p:ext uri="{BB962C8B-B14F-4D97-AF65-F5344CB8AC3E}">
        <p14:creationId xmlns:p14="http://schemas.microsoft.com/office/powerpoint/2010/main" val="292146498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 ASP.NET MVC </a:t>
            </a:r>
            <a:r>
              <a:rPr lang="en-US" dirty="0" smtClean="0"/>
              <a:t>4</a:t>
            </a:r>
            <a:endParaRPr lang="en-US" dirty="0"/>
          </a:p>
        </p:txBody>
      </p:sp>
      <p:sp>
        <p:nvSpPr>
          <p:cNvPr id="3" name="Content Placeholder 2"/>
          <p:cNvSpPr>
            <a:spLocks noGrp="1"/>
          </p:cNvSpPr>
          <p:nvPr>
            <p:ph idx="1"/>
          </p:nvPr>
        </p:nvSpPr>
        <p:spPr/>
        <p:txBody>
          <a:bodyPr/>
          <a:lstStyle/>
          <a:p>
            <a:r>
              <a:rPr lang="en-US" dirty="0"/>
              <a:t>New Features in ASP.NET MVC 4</a:t>
            </a:r>
          </a:p>
          <a:p>
            <a:pPr lvl="1"/>
            <a:r>
              <a:rPr lang="en-US" dirty="0" smtClean="0"/>
              <a:t>ASP.NET </a:t>
            </a:r>
            <a:r>
              <a:rPr lang="en-US" dirty="0"/>
              <a:t>Web API</a:t>
            </a:r>
          </a:p>
          <a:p>
            <a:pPr lvl="1"/>
            <a:r>
              <a:rPr lang="en-US" dirty="0"/>
              <a:t>Enhancements to Default Project Templates</a:t>
            </a:r>
          </a:p>
          <a:p>
            <a:pPr lvl="1"/>
            <a:r>
              <a:rPr lang="en-US" dirty="0"/>
              <a:t>Mobile Project Template</a:t>
            </a:r>
          </a:p>
          <a:p>
            <a:pPr lvl="1"/>
            <a:r>
              <a:rPr lang="en-US" dirty="0"/>
              <a:t>Display Modes</a:t>
            </a:r>
          </a:p>
          <a:p>
            <a:pPr lvl="1"/>
            <a:r>
              <a:rPr lang="en-US" dirty="0"/>
              <a:t>jQuery Mobile, the View Switcher, and Browser Overriding</a:t>
            </a:r>
          </a:p>
          <a:p>
            <a:pPr lvl="1"/>
            <a:r>
              <a:rPr lang="en-US" dirty="0"/>
              <a:t>Task Support for Asynchronous Controllers</a:t>
            </a:r>
          </a:p>
          <a:p>
            <a:pPr lvl="1"/>
            <a:r>
              <a:rPr lang="en-US" dirty="0"/>
              <a:t>Azure SDK</a:t>
            </a:r>
          </a:p>
          <a:p>
            <a:pPr lvl="1"/>
            <a:r>
              <a:rPr lang="en-US" dirty="0"/>
              <a:t>Database Migrations</a:t>
            </a:r>
          </a:p>
          <a:p>
            <a:pPr lvl="1"/>
            <a:r>
              <a:rPr lang="en-US" dirty="0"/>
              <a:t>Empty Project Template</a:t>
            </a:r>
          </a:p>
          <a:p>
            <a:pPr lvl="1"/>
            <a:r>
              <a:rPr lang="en-US" dirty="0"/>
              <a:t>Add Controller to any project folder</a:t>
            </a:r>
          </a:p>
          <a:p>
            <a:pPr lvl="1"/>
            <a:r>
              <a:rPr lang="en-US" dirty="0"/>
              <a:t>Bundling and Minification</a:t>
            </a:r>
          </a:p>
          <a:p>
            <a:pPr lvl="1"/>
            <a:r>
              <a:rPr lang="en-US" dirty="0"/>
              <a:t>Enabling Logins from Facebook and Other Sites Using OAuth and OpenID</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464</a:t>
            </a:fld>
            <a:endParaRPr lang="en-US" dirty="0"/>
          </a:p>
        </p:txBody>
      </p:sp>
    </p:spTree>
    <p:extLst>
      <p:ext uri="{BB962C8B-B14F-4D97-AF65-F5344CB8AC3E}">
        <p14:creationId xmlns:p14="http://schemas.microsoft.com/office/powerpoint/2010/main" val="7018065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465</a:t>
            </a:fld>
            <a:endParaRPr lang="en-US" dirty="0"/>
          </a:p>
        </p:txBody>
      </p:sp>
      <p:sp>
        <p:nvSpPr>
          <p:cNvPr id="6" name="Rectangle 5"/>
          <p:cNvSpPr/>
          <p:nvPr/>
        </p:nvSpPr>
        <p:spPr>
          <a:xfrm>
            <a:off x="-627017" y="3071838"/>
            <a:ext cx="6096000" cy="923330"/>
          </a:xfrm>
          <a:prstGeom prst="rect">
            <a:avLst/>
          </a:prstGeom>
        </p:spPr>
        <p:txBody>
          <a:bodyPr>
            <a:spAutoFit/>
          </a:bodyPr>
          <a:lstStyle/>
          <a:p>
            <a:r>
              <a:rPr lang="en-US" dirty="0"/>
              <a:t>https://docs.microsoft.com/en-us/aspnet/whitepapers/mvc4-release-notes#_Toc303253807</a:t>
            </a:r>
          </a:p>
        </p:txBody>
      </p:sp>
    </p:spTree>
    <p:extLst>
      <p:ext uri="{BB962C8B-B14F-4D97-AF65-F5344CB8AC3E}">
        <p14:creationId xmlns:p14="http://schemas.microsoft.com/office/powerpoint/2010/main" val="30415510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 ASP.NET MVC 5</a:t>
            </a:r>
          </a:p>
        </p:txBody>
      </p:sp>
      <p:sp>
        <p:nvSpPr>
          <p:cNvPr id="3" name="Content Placeholder 2"/>
          <p:cNvSpPr>
            <a:spLocks noGrp="1"/>
          </p:cNvSpPr>
          <p:nvPr>
            <p:ph idx="1"/>
          </p:nvPr>
        </p:nvSpPr>
        <p:spPr/>
        <p:txBody>
          <a:bodyPr/>
          <a:lstStyle/>
          <a:p>
            <a:r>
              <a:rPr lang="en-US" dirty="0"/>
              <a:t>New Features in ASP.NET MVC </a:t>
            </a:r>
            <a:r>
              <a:rPr lang="en-US" dirty="0" smtClean="0"/>
              <a:t>5</a:t>
            </a:r>
          </a:p>
          <a:p>
            <a:pPr lvl="1"/>
            <a:r>
              <a:rPr lang="en-US" dirty="0"/>
              <a:t>One ASP.NET</a:t>
            </a:r>
          </a:p>
          <a:p>
            <a:pPr lvl="1"/>
            <a:r>
              <a:rPr lang="en-US" dirty="0"/>
              <a:t>ASP.NET Identity</a:t>
            </a:r>
          </a:p>
          <a:p>
            <a:pPr lvl="1"/>
            <a:r>
              <a:rPr lang="en-US" dirty="0" smtClean="0"/>
              <a:t>Bootstrap</a:t>
            </a:r>
          </a:p>
          <a:p>
            <a:pPr lvl="1"/>
            <a:r>
              <a:rPr lang="en-US" dirty="0"/>
              <a:t>Authentication </a:t>
            </a:r>
            <a:r>
              <a:rPr lang="en-US" dirty="0" smtClean="0"/>
              <a:t>filters</a:t>
            </a:r>
          </a:p>
          <a:p>
            <a:pPr lvl="1"/>
            <a:r>
              <a:rPr lang="en-US" dirty="0" smtClean="0"/>
              <a:t>Filter overrides</a:t>
            </a:r>
          </a:p>
          <a:p>
            <a:pPr lvl="1"/>
            <a:r>
              <a:rPr lang="en-US" dirty="0"/>
              <a:t>Attribute </a:t>
            </a:r>
            <a:r>
              <a:rPr lang="en-US" dirty="0" smtClean="0"/>
              <a:t>routing</a:t>
            </a:r>
          </a:p>
          <a:p>
            <a:pPr lvl="1"/>
            <a:r>
              <a:rPr lang="en-US" dirty="0"/>
              <a:t>New Web Project Experience</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466</a:t>
            </a:fld>
            <a:endParaRPr lang="en-US" dirty="0"/>
          </a:p>
        </p:txBody>
      </p:sp>
    </p:spTree>
    <p:extLst>
      <p:ext uri="{BB962C8B-B14F-4D97-AF65-F5344CB8AC3E}">
        <p14:creationId xmlns:p14="http://schemas.microsoft.com/office/powerpoint/2010/main" val="23872199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467</a:t>
            </a:fld>
            <a:endParaRPr lang="en-US" dirty="0"/>
          </a:p>
        </p:txBody>
      </p:sp>
      <p:sp>
        <p:nvSpPr>
          <p:cNvPr id="6" name="Rectangle 5"/>
          <p:cNvSpPr/>
          <p:nvPr/>
        </p:nvSpPr>
        <p:spPr>
          <a:xfrm>
            <a:off x="-627017" y="3071838"/>
            <a:ext cx="6096000" cy="369332"/>
          </a:xfrm>
          <a:prstGeom prst="rect">
            <a:avLst/>
          </a:prstGeom>
        </p:spPr>
        <p:txBody>
          <a:bodyPr>
            <a:spAutoFit/>
          </a:bodyPr>
          <a:lstStyle/>
          <a:p>
            <a:r>
              <a:rPr lang="en-US" dirty="0"/>
              <a:t>https://docs.microsoft.com/en-us/aspnet/mvc/mvc5</a:t>
            </a:r>
          </a:p>
        </p:txBody>
      </p:sp>
    </p:spTree>
    <p:extLst>
      <p:ext uri="{BB962C8B-B14F-4D97-AF65-F5344CB8AC3E}">
        <p14:creationId xmlns:p14="http://schemas.microsoft.com/office/powerpoint/2010/main" val="21089184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Release History</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468</a:t>
            </a:fld>
            <a:endParaRPr lang="en-US" dirty="0"/>
          </a:p>
        </p:txBody>
      </p:sp>
      <p:sp>
        <p:nvSpPr>
          <p:cNvPr id="11" name="Content Placeholder 2"/>
          <p:cNvSpPr>
            <a:spLocks noGrp="1"/>
          </p:cNvSpPr>
          <p:nvPr>
            <p:ph idx="1"/>
          </p:nvPr>
        </p:nvSpPr>
        <p:spPr>
          <a:xfrm>
            <a:off x="152400" y="1268362"/>
            <a:ext cx="11887200" cy="5207253"/>
          </a:xfrm>
        </p:spPr>
        <p:txBody>
          <a:bodyPr/>
          <a:lstStyle/>
          <a:p>
            <a:r>
              <a:rPr lang="en-US" dirty="0"/>
              <a:t>ASP.NET is an </a:t>
            </a:r>
            <a:r>
              <a:rPr lang="en-US" dirty="0" smtClean="0"/>
              <a:t>open-source server-side</a:t>
            </a:r>
            <a:r>
              <a:rPr lang="en-US" dirty="0"/>
              <a:t> </a:t>
            </a:r>
            <a:r>
              <a:rPr lang="en-US" dirty="0">
                <a:solidFill>
                  <a:srgbClr val="FF0000"/>
                </a:solidFill>
              </a:rPr>
              <a:t>web application framework</a:t>
            </a:r>
            <a:r>
              <a:rPr lang="en-US" dirty="0"/>
              <a:t> designed for web development to produce dynamic web </a:t>
            </a:r>
            <a:r>
              <a:rPr lang="en-US" dirty="0" smtClean="0"/>
              <a:t>pages.</a:t>
            </a:r>
          </a:p>
          <a:p>
            <a:pPr lvl="1"/>
            <a:r>
              <a:rPr lang="en-US" dirty="0" smtClean="0"/>
              <a:t>It </a:t>
            </a:r>
            <a:r>
              <a:rPr lang="en-US" dirty="0"/>
              <a:t>was developed by </a:t>
            </a:r>
            <a:r>
              <a:rPr lang="en-US" dirty="0">
                <a:solidFill>
                  <a:srgbClr val="FF0000"/>
                </a:solidFill>
              </a:rPr>
              <a:t>Microsoft</a:t>
            </a:r>
            <a:r>
              <a:rPr lang="en-US" dirty="0"/>
              <a:t> to allow programmers to </a:t>
            </a:r>
            <a:r>
              <a:rPr lang="en-US" dirty="0" smtClean="0"/>
              <a:t>build</a:t>
            </a:r>
          </a:p>
          <a:p>
            <a:pPr lvl="2"/>
            <a:r>
              <a:rPr lang="en-US" dirty="0" smtClean="0"/>
              <a:t>dynamic</a:t>
            </a:r>
            <a:r>
              <a:rPr lang="en-US" dirty="0"/>
              <a:t> web </a:t>
            </a:r>
            <a:r>
              <a:rPr lang="en-US" dirty="0" smtClean="0"/>
              <a:t>sites</a:t>
            </a:r>
          </a:p>
          <a:p>
            <a:pPr lvl="2"/>
            <a:r>
              <a:rPr lang="en-US" dirty="0" smtClean="0"/>
              <a:t>web </a:t>
            </a:r>
            <a:r>
              <a:rPr lang="en-US" dirty="0"/>
              <a:t>applications </a:t>
            </a:r>
            <a:r>
              <a:rPr lang="en-US" dirty="0" smtClean="0"/>
              <a:t>and</a:t>
            </a:r>
          </a:p>
          <a:p>
            <a:pPr lvl="2"/>
            <a:r>
              <a:rPr lang="en-US" dirty="0" smtClean="0"/>
              <a:t>web services</a:t>
            </a:r>
          </a:p>
          <a:p>
            <a:pPr lvl="1"/>
            <a:r>
              <a:rPr lang="en-US" dirty="0" smtClean="0"/>
              <a:t>It </a:t>
            </a:r>
            <a:r>
              <a:rPr lang="en-US" dirty="0"/>
              <a:t>was first released in January 2002 with version 1.0 of the .NET Framework, and is the successor to Microsoft's Active Server Pages (ASP) </a:t>
            </a:r>
            <a:r>
              <a:rPr lang="en-US" dirty="0" smtClean="0"/>
              <a:t>technology.</a:t>
            </a:r>
          </a:p>
          <a:p>
            <a:pPr lvl="1"/>
            <a:r>
              <a:rPr lang="en-US" dirty="0" smtClean="0"/>
              <a:t>ASP.NET </a:t>
            </a:r>
            <a:r>
              <a:rPr lang="en-US" dirty="0"/>
              <a:t>is built on the Common Language Runtime (CLR), allowing programmers to write ASP.NET code using any supported .NET </a:t>
            </a:r>
            <a:r>
              <a:rPr lang="en-US" dirty="0" smtClean="0"/>
              <a:t>language.</a:t>
            </a:r>
          </a:p>
          <a:p>
            <a:pPr lvl="1"/>
            <a:r>
              <a:rPr lang="en-US" dirty="0" smtClean="0"/>
              <a:t>The </a:t>
            </a:r>
            <a:r>
              <a:rPr lang="en-US" dirty="0">
                <a:solidFill>
                  <a:srgbClr val="FF0000"/>
                </a:solidFill>
              </a:rPr>
              <a:t>ASP.NET SOAP extension framework</a:t>
            </a:r>
            <a:r>
              <a:rPr lang="en-US" dirty="0"/>
              <a:t> allows ASP.NET components to process </a:t>
            </a:r>
            <a:r>
              <a:rPr lang="en-US" dirty="0">
                <a:solidFill>
                  <a:srgbClr val="FF0000"/>
                </a:solidFill>
              </a:rPr>
              <a:t>SOAP </a:t>
            </a:r>
            <a:r>
              <a:rPr lang="en-US" dirty="0" smtClean="0">
                <a:solidFill>
                  <a:srgbClr val="FF0000"/>
                </a:solidFill>
              </a:rPr>
              <a:t>messages</a:t>
            </a:r>
            <a:r>
              <a:rPr lang="en-US" dirty="0" smtClean="0"/>
              <a:t>.</a:t>
            </a:r>
          </a:p>
          <a:p>
            <a:pPr lvl="1"/>
            <a:r>
              <a:rPr lang="en-US" dirty="0" smtClean="0"/>
              <a:t>ASP.NET's </a:t>
            </a:r>
            <a:r>
              <a:rPr lang="en-US" dirty="0"/>
              <a:t>successor is </a:t>
            </a:r>
            <a:r>
              <a:rPr lang="en-US" dirty="0">
                <a:solidFill>
                  <a:srgbClr val="FF0000"/>
                </a:solidFill>
              </a:rPr>
              <a:t>ASP.NET </a:t>
            </a:r>
            <a:r>
              <a:rPr lang="en-US" dirty="0" smtClean="0">
                <a:solidFill>
                  <a:srgbClr val="FF0000"/>
                </a:solidFill>
              </a:rPr>
              <a:t>Core</a:t>
            </a:r>
            <a:r>
              <a:rPr lang="en-US" dirty="0" smtClean="0"/>
              <a:t>.</a:t>
            </a:r>
          </a:p>
          <a:p>
            <a:pPr lvl="1"/>
            <a:r>
              <a:rPr lang="en-US" dirty="0" smtClean="0"/>
              <a:t>It </a:t>
            </a:r>
            <a:r>
              <a:rPr lang="en-US" dirty="0"/>
              <a:t>is a re-implementation of ASP.NET as a </a:t>
            </a:r>
            <a:r>
              <a:rPr lang="en-US" dirty="0">
                <a:solidFill>
                  <a:srgbClr val="FF0000"/>
                </a:solidFill>
              </a:rPr>
              <a:t>modular web framework</a:t>
            </a:r>
            <a:r>
              <a:rPr lang="en-US" dirty="0"/>
              <a:t>, together with other frameworks like Entity </a:t>
            </a:r>
            <a:r>
              <a:rPr lang="en-US" dirty="0" smtClean="0"/>
              <a:t>Framework.</a:t>
            </a:r>
          </a:p>
        </p:txBody>
      </p:sp>
    </p:spTree>
    <p:extLst>
      <p:ext uri="{BB962C8B-B14F-4D97-AF65-F5344CB8AC3E}">
        <p14:creationId xmlns:p14="http://schemas.microsoft.com/office/powerpoint/2010/main" val="220426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Release History					   </a:t>
            </a:r>
            <a:r>
              <a:rPr lang="en-US" dirty="0" smtClean="0">
                <a:solidFill>
                  <a:srgbClr val="C00000"/>
                </a:solidFill>
              </a:rPr>
              <a:t>|</a:t>
            </a:r>
            <a:endParaRPr lang="en-US" dirty="0">
              <a:solidFill>
                <a:srgbClr val="C00000"/>
              </a:solidFill>
            </a:endParaRP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469</a:t>
            </a:fld>
            <a:endParaRPr lang="en-US" dirty="0"/>
          </a:p>
        </p:txBody>
      </p:sp>
      <p:sp>
        <p:nvSpPr>
          <p:cNvPr id="11" name="Content Placeholder 2"/>
          <p:cNvSpPr>
            <a:spLocks noGrp="1"/>
          </p:cNvSpPr>
          <p:nvPr>
            <p:ph idx="1"/>
          </p:nvPr>
        </p:nvSpPr>
        <p:spPr>
          <a:xfrm>
            <a:off x="152400" y="1268362"/>
            <a:ext cx="11887200" cy="5207253"/>
          </a:xfrm>
        </p:spPr>
        <p:txBody>
          <a:bodyPr/>
          <a:lstStyle/>
          <a:p>
            <a:pPr lvl="1"/>
            <a:r>
              <a:rPr lang="en-US" dirty="0" smtClean="0"/>
              <a:t>The </a:t>
            </a:r>
            <a:r>
              <a:rPr lang="en-US" dirty="0"/>
              <a:t>new framework uses the new open-source .</a:t>
            </a:r>
            <a:r>
              <a:rPr lang="en-US" dirty="0">
                <a:solidFill>
                  <a:srgbClr val="FF0000"/>
                </a:solidFill>
              </a:rPr>
              <a:t>NET Compiler Platform</a:t>
            </a:r>
            <a:r>
              <a:rPr lang="en-US" dirty="0"/>
              <a:t> (codename "Roslyn") and is cross </a:t>
            </a:r>
            <a:r>
              <a:rPr lang="en-US" dirty="0" smtClean="0"/>
              <a:t>platform.</a:t>
            </a:r>
          </a:p>
          <a:p>
            <a:pPr lvl="1"/>
            <a:r>
              <a:rPr lang="en-US" dirty="0" smtClean="0"/>
              <a:t>ASP.NET </a:t>
            </a:r>
            <a:r>
              <a:rPr lang="en-US" dirty="0"/>
              <a:t>MVC, ASP.NET Web API, and ASP.NET Web Pages (a platform using </a:t>
            </a:r>
            <a:r>
              <a:rPr lang="en-US" dirty="0">
                <a:solidFill>
                  <a:srgbClr val="FF0000"/>
                </a:solidFill>
              </a:rPr>
              <a:t>only Razor page</a:t>
            </a:r>
            <a:r>
              <a:rPr lang="en-US" dirty="0"/>
              <a:t>s) have merged into a </a:t>
            </a:r>
            <a:r>
              <a:rPr lang="en-US" dirty="0">
                <a:solidFill>
                  <a:srgbClr val="FF0000"/>
                </a:solidFill>
              </a:rPr>
              <a:t>unified MVC 6</a:t>
            </a:r>
            <a:r>
              <a:rPr lang="en-US" dirty="0" smtClean="0"/>
              <a:t>.</a:t>
            </a:r>
          </a:p>
          <a:p>
            <a:pPr lvl="1"/>
            <a:r>
              <a:rPr lang="en-US" dirty="0"/>
              <a:t>The ASP.NET releases history tightly correlates with the .NET Framework releases</a:t>
            </a:r>
            <a:r>
              <a:rPr lang="en-US" dirty="0" smtClean="0"/>
              <a:t>: </a:t>
            </a:r>
            <a:r>
              <a:rPr lang="en-US" dirty="0" smtClean="0">
                <a:solidFill>
                  <a:srgbClr val="FF0000"/>
                </a:solidFill>
              </a:rPr>
              <a:t>Listing ASP-1</a:t>
            </a:r>
            <a:r>
              <a:rPr lang="en-US" dirty="0" smtClean="0"/>
              <a:t>.</a:t>
            </a:r>
            <a:endParaRPr lang="en-US" dirty="0"/>
          </a:p>
        </p:txBody>
      </p:sp>
    </p:spTree>
    <p:extLst>
      <p:ext uri="{BB962C8B-B14F-4D97-AF65-F5344CB8AC3E}">
        <p14:creationId xmlns:p14="http://schemas.microsoft.com/office/powerpoint/2010/main" val="730798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Preparing Visual Studio</a:t>
            </a:r>
          </a:p>
        </p:txBody>
      </p:sp>
      <p:sp>
        <p:nvSpPr>
          <p:cNvPr id="3" name="Content Placeholder 2"/>
          <p:cNvSpPr>
            <a:spLocks noGrp="1"/>
          </p:cNvSpPr>
          <p:nvPr>
            <p:ph idx="1"/>
          </p:nvPr>
        </p:nvSpPr>
        <p:spPr/>
        <p:txBody>
          <a:bodyPr/>
          <a:lstStyle/>
          <a:p>
            <a:r>
              <a:rPr lang="en-US" dirty="0" smtClean="0"/>
              <a:t>Visual </a:t>
            </a:r>
            <a:r>
              <a:rPr lang="en-US" dirty="0"/>
              <a:t>Studio </a:t>
            </a:r>
            <a:r>
              <a:rPr lang="en-US" dirty="0">
                <a:solidFill>
                  <a:srgbClr val="FF0000"/>
                </a:solidFill>
              </a:rPr>
              <a:t>Express</a:t>
            </a:r>
            <a:r>
              <a:rPr lang="en-US" dirty="0"/>
              <a:t> contains all of the features you need to create, test and deploy an MVC Framework application, but some of those features are hidden away until you ask for </a:t>
            </a:r>
            <a:r>
              <a:rPr lang="en-US" dirty="0" smtClean="0"/>
              <a:t>them.</a:t>
            </a:r>
          </a:p>
          <a:p>
            <a:pPr lvl="1"/>
            <a:r>
              <a:rPr lang="en-US" dirty="0" smtClean="0"/>
              <a:t>To </a:t>
            </a:r>
            <a:r>
              <a:rPr lang="en-US" dirty="0"/>
              <a:t>enable all of the features, select </a:t>
            </a:r>
            <a:r>
              <a:rPr lang="en-US" dirty="0">
                <a:solidFill>
                  <a:srgbClr val="FF0000"/>
                </a:solidFill>
              </a:rPr>
              <a:t>Expert Settings</a:t>
            </a:r>
            <a:r>
              <a:rPr lang="en-US" dirty="0"/>
              <a:t> from the Visual Studio </a:t>
            </a:r>
            <a:r>
              <a:rPr lang="en-US" dirty="0">
                <a:solidFill>
                  <a:srgbClr val="FF0000"/>
                </a:solidFill>
              </a:rPr>
              <a:t>Tools Settings</a:t>
            </a:r>
            <a:r>
              <a:rPr lang="en-US" dirty="0"/>
              <a:t> </a:t>
            </a:r>
            <a:r>
              <a:rPr lang="en-US" dirty="0">
                <a:solidFill>
                  <a:srgbClr val="0070C0"/>
                </a:solidFill>
              </a:rPr>
              <a:t>menu</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a:t>
            </a:fld>
            <a:endParaRPr lang="en-US" dirty="0"/>
          </a:p>
        </p:txBody>
      </p:sp>
    </p:spTree>
    <p:extLst>
      <p:ext uri="{BB962C8B-B14F-4D97-AF65-F5344CB8AC3E}">
        <p14:creationId xmlns:p14="http://schemas.microsoft.com/office/powerpoint/2010/main" val="33313119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470</a:t>
            </a:fld>
            <a:endParaRPr lang="en-US" dirty="0"/>
          </a:p>
        </p:txBody>
      </p:sp>
      <p:pic>
        <p:nvPicPr>
          <p:cNvPr id="9" name="Picture 8"/>
          <p:cNvPicPr>
            <a:picLocks noChangeAspect="1"/>
          </p:cNvPicPr>
          <p:nvPr/>
        </p:nvPicPr>
        <p:blipFill>
          <a:blip r:embed="rId2"/>
          <a:stretch>
            <a:fillRect/>
          </a:stretch>
        </p:blipFill>
        <p:spPr>
          <a:xfrm>
            <a:off x="152400" y="1251512"/>
            <a:ext cx="10020300" cy="5223180"/>
          </a:xfrm>
          <a:prstGeom prst="rect">
            <a:avLst/>
          </a:prstGeom>
          <a:ln>
            <a:solidFill>
              <a:schemeClr val="accent1"/>
            </a:solidFill>
          </a:ln>
        </p:spPr>
      </p:pic>
      <p:sp>
        <p:nvSpPr>
          <p:cNvPr id="6" name="Title 5"/>
          <p:cNvSpPr>
            <a:spLocks noGrp="1"/>
          </p:cNvSpPr>
          <p:nvPr>
            <p:ph type="title"/>
          </p:nvPr>
        </p:nvSpPr>
        <p:spPr/>
        <p:txBody>
          <a:bodyPr/>
          <a:lstStyle/>
          <a:p>
            <a:r>
              <a:rPr lang="en-US" dirty="0"/>
              <a:t>Listing </a:t>
            </a:r>
            <a:r>
              <a:rPr lang="en-US" dirty="0" smtClean="0"/>
              <a:t>ASP-1</a:t>
            </a:r>
            <a:endParaRPr lang="en-US" dirty="0"/>
          </a:p>
        </p:txBody>
      </p:sp>
    </p:spTree>
    <p:extLst>
      <p:ext uri="{BB962C8B-B14F-4D97-AF65-F5344CB8AC3E}">
        <p14:creationId xmlns:p14="http://schemas.microsoft.com/office/powerpoint/2010/main" val="2642018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471</a:t>
            </a:fld>
            <a:endParaRPr lang="en-US" dirty="0"/>
          </a:p>
        </p:txBody>
      </p:sp>
      <p:sp>
        <p:nvSpPr>
          <p:cNvPr id="6" name="Title 5"/>
          <p:cNvSpPr>
            <a:spLocks noGrp="1"/>
          </p:cNvSpPr>
          <p:nvPr>
            <p:ph type="title"/>
          </p:nvPr>
        </p:nvSpPr>
        <p:spPr/>
        <p:txBody>
          <a:bodyPr/>
          <a:lstStyle/>
          <a:p>
            <a:r>
              <a:rPr lang="en-US" dirty="0"/>
              <a:t>Listing </a:t>
            </a:r>
            <a:r>
              <a:rPr lang="en-US" dirty="0" smtClean="0"/>
              <a:t>ASP-1									   </a:t>
            </a:r>
            <a:r>
              <a:rPr lang="en-US" dirty="0" smtClean="0">
                <a:solidFill>
                  <a:srgbClr val="C00000"/>
                </a:solidFill>
              </a:rPr>
              <a:t>|</a:t>
            </a:r>
            <a:endParaRPr lang="en-US" dirty="0">
              <a:solidFill>
                <a:srgbClr val="C00000"/>
              </a:solidFill>
            </a:endParaRPr>
          </a:p>
        </p:txBody>
      </p:sp>
      <p:pic>
        <p:nvPicPr>
          <p:cNvPr id="7" name="Picture 6"/>
          <p:cNvPicPr>
            <a:picLocks noChangeAspect="1"/>
          </p:cNvPicPr>
          <p:nvPr/>
        </p:nvPicPr>
        <p:blipFill>
          <a:blip r:embed="rId2"/>
          <a:stretch>
            <a:fillRect/>
          </a:stretch>
        </p:blipFill>
        <p:spPr>
          <a:xfrm>
            <a:off x="152400" y="1269922"/>
            <a:ext cx="11887200" cy="5028839"/>
          </a:xfrm>
          <a:prstGeom prst="rect">
            <a:avLst/>
          </a:prstGeom>
          <a:ln>
            <a:solidFill>
              <a:schemeClr val="accent1"/>
            </a:solidFill>
          </a:ln>
        </p:spPr>
      </p:pic>
    </p:spTree>
    <p:extLst>
      <p:ext uri="{BB962C8B-B14F-4D97-AF65-F5344CB8AC3E}">
        <p14:creationId xmlns:p14="http://schemas.microsoft.com/office/powerpoint/2010/main" val="46948090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472</a:t>
            </a:fld>
            <a:endParaRPr lang="en-US" dirty="0"/>
          </a:p>
        </p:txBody>
      </p:sp>
      <p:sp>
        <p:nvSpPr>
          <p:cNvPr id="6" name="Title 5"/>
          <p:cNvSpPr>
            <a:spLocks noGrp="1"/>
          </p:cNvSpPr>
          <p:nvPr>
            <p:ph type="title"/>
          </p:nvPr>
        </p:nvSpPr>
        <p:spPr/>
        <p:txBody>
          <a:bodyPr/>
          <a:lstStyle/>
          <a:p>
            <a:r>
              <a:rPr lang="en-US" dirty="0"/>
              <a:t>Listing </a:t>
            </a:r>
            <a:r>
              <a:rPr lang="en-US" dirty="0" smtClean="0"/>
              <a:t>ASP-1									  </a:t>
            </a:r>
            <a:r>
              <a:rPr lang="en-US" dirty="0" smtClean="0">
                <a:solidFill>
                  <a:srgbClr val="C00000"/>
                </a:solidFill>
              </a:rPr>
              <a:t>||</a:t>
            </a:r>
            <a:endParaRPr lang="en-US" dirty="0">
              <a:solidFill>
                <a:srgbClr val="C00000"/>
              </a:solidFill>
            </a:endParaRPr>
          </a:p>
        </p:txBody>
      </p:sp>
      <p:pic>
        <p:nvPicPr>
          <p:cNvPr id="2" name="Picture 1"/>
          <p:cNvPicPr>
            <a:picLocks noChangeAspect="1"/>
          </p:cNvPicPr>
          <p:nvPr/>
        </p:nvPicPr>
        <p:blipFill>
          <a:blip r:embed="rId2"/>
          <a:stretch>
            <a:fillRect/>
          </a:stretch>
        </p:blipFill>
        <p:spPr>
          <a:xfrm>
            <a:off x="152400" y="1271588"/>
            <a:ext cx="11887200" cy="2128098"/>
          </a:xfrm>
          <a:prstGeom prst="rect">
            <a:avLst/>
          </a:prstGeom>
          <a:ln>
            <a:solidFill>
              <a:schemeClr val="accent1"/>
            </a:solidFill>
          </a:ln>
        </p:spPr>
      </p:pic>
    </p:spTree>
    <p:extLst>
      <p:ext uri="{BB962C8B-B14F-4D97-AF65-F5344CB8AC3E}">
        <p14:creationId xmlns:p14="http://schemas.microsoft.com/office/powerpoint/2010/main" val="4016558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TIP</a:t>
            </a:r>
            <a:endParaRPr lang="en-US" dirty="0"/>
          </a:p>
        </p:txBody>
      </p:sp>
      <p:sp>
        <p:nvSpPr>
          <p:cNvPr id="7" name="Content Placeholder 6"/>
          <p:cNvSpPr>
            <a:spLocks noGrp="1"/>
          </p:cNvSpPr>
          <p:nvPr>
            <p:ph idx="1"/>
          </p:nvPr>
        </p:nvSpPr>
        <p:spPr/>
        <p:txBody>
          <a:bodyPr/>
          <a:lstStyle/>
          <a:p>
            <a:r>
              <a:rPr lang="en-US" dirty="0" smtClean="0"/>
              <a:t>For </a:t>
            </a:r>
            <a:r>
              <a:rPr lang="en-US" dirty="0"/>
              <a:t>some reason, Microsoft has decided that the </a:t>
            </a:r>
            <a:r>
              <a:rPr lang="en-US" dirty="0">
                <a:solidFill>
                  <a:srgbClr val="FF0000"/>
                </a:solidFill>
              </a:rPr>
              <a:t>top-level</a:t>
            </a:r>
            <a:r>
              <a:rPr lang="en-US" dirty="0"/>
              <a:t> </a:t>
            </a:r>
            <a:r>
              <a:rPr lang="en-US" dirty="0">
                <a:solidFill>
                  <a:srgbClr val="FF0000"/>
                </a:solidFill>
              </a:rPr>
              <a:t>menus</a:t>
            </a:r>
            <a:r>
              <a:rPr lang="en-US" dirty="0"/>
              <a:t> in Visual Studio should be all in </a:t>
            </a:r>
            <a:r>
              <a:rPr lang="en-US" dirty="0">
                <a:solidFill>
                  <a:srgbClr val="FF0000"/>
                </a:solidFill>
              </a:rPr>
              <a:t>uppercase</a:t>
            </a:r>
            <a:r>
              <a:rPr lang="en-US" dirty="0"/>
              <a:t>, which means that the menu I referred to is really </a:t>
            </a:r>
            <a:r>
              <a:rPr lang="en-US" dirty="0" smtClean="0"/>
              <a:t>TOOLS.</a:t>
            </a:r>
          </a:p>
          <a:p>
            <a:pPr lvl="1"/>
            <a:r>
              <a:rPr lang="en-US" dirty="0" smtClean="0"/>
              <a:t>I </a:t>
            </a:r>
            <a:r>
              <a:rPr lang="en-US" dirty="0"/>
              <a:t>think this is rather like shouting and I will capitalize menu names as Tools throughout this book</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48</a:t>
            </a:fld>
            <a:endParaRPr lang="en-US" dirty="0"/>
          </a:p>
        </p:txBody>
      </p:sp>
    </p:spTree>
    <p:extLst>
      <p:ext uri="{BB962C8B-B14F-4D97-AF65-F5344CB8AC3E}">
        <p14:creationId xmlns:p14="http://schemas.microsoft.com/office/powerpoint/2010/main" val="4240957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New ASP.NET MVC Project</a:t>
            </a:r>
          </a:p>
        </p:txBody>
      </p:sp>
      <p:sp>
        <p:nvSpPr>
          <p:cNvPr id="3" name="Content Placeholder 2"/>
          <p:cNvSpPr>
            <a:spLocks noGrp="1"/>
          </p:cNvSpPr>
          <p:nvPr>
            <p:ph idx="1"/>
          </p:nvPr>
        </p:nvSpPr>
        <p:spPr/>
        <p:txBody>
          <a:bodyPr/>
          <a:lstStyle/>
          <a:p>
            <a:r>
              <a:rPr lang="en-US" dirty="0" smtClean="0"/>
              <a:t>I </a:t>
            </a:r>
            <a:r>
              <a:rPr lang="en-US" dirty="0"/>
              <a:t>am going to start by creating a new MVC Framework project in Visual </a:t>
            </a:r>
            <a:r>
              <a:rPr lang="en-US" dirty="0" smtClean="0"/>
              <a:t>Studio.</a:t>
            </a:r>
          </a:p>
          <a:p>
            <a:pPr lvl="1"/>
            <a:r>
              <a:rPr lang="en-US" dirty="0" smtClean="0"/>
              <a:t>Select </a:t>
            </a:r>
            <a:r>
              <a:rPr lang="en-US" dirty="0"/>
              <a:t>New Project from the File menu to open the New Project </a:t>
            </a:r>
            <a:r>
              <a:rPr lang="en-US" dirty="0" smtClean="0"/>
              <a:t>dialog.</a:t>
            </a:r>
          </a:p>
          <a:p>
            <a:pPr lvl="1"/>
            <a:r>
              <a:rPr lang="en-US" dirty="0" smtClean="0"/>
              <a:t>If </a:t>
            </a:r>
            <a:r>
              <a:rPr lang="en-US" dirty="0"/>
              <a:t>you select the Web templates in the Visual C# section, you will see the ASP.NET Web Application project template. Select this project </a:t>
            </a:r>
            <a:r>
              <a:rPr lang="en-US" dirty="0" smtClean="0"/>
              <a:t>type.</a:t>
            </a:r>
          </a:p>
          <a:p>
            <a:pPr lvl="1"/>
            <a:r>
              <a:rPr lang="en-US" dirty="0"/>
              <a:t>Set the name of the new project to </a:t>
            </a:r>
            <a:r>
              <a:rPr lang="en-US" dirty="0">
                <a:solidFill>
                  <a:srgbClr val="FF0000"/>
                </a:solidFill>
              </a:rPr>
              <a:t>PartyInvites</a:t>
            </a:r>
            <a:r>
              <a:rPr lang="en-US" dirty="0"/>
              <a:t> and click the </a:t>
            </a:r>
            <a:r>
              <a:rPr lang="en-US" dirty="0">
                <a:solidFill>
                  <a:srgbClr val="FF0000"/>
                </a:solidFill>
              </a:rPr>
              <a:t>OK</a:t>
            </a:r>
            <a:r>
              <a:rPr lang="en-US" dirty="0"/>
              <a:t> button to </a:t>
            </a:r>
            <a:r>
              <a:rPr lang="en-US" dirty="0" smtClean="0"/>
              <a:t>continue.</a:t>
            </a:r>
          </a:p>
          <a:p>
            <a:pPr lvl="2"/>
            <a:r>
              <a:rPr lang="en-US" dirty="0" smtClean="0"/>
              <a:t>You </a:t>
            </a:r>
            <a:r>
              <a:rPr lang="en-US" dirty="0"/>
              <a:t>will see another dialog box, </a:t>
            </a:r>
            <a:r>
              <a:rPr lang="en-US" dirty="0" smtClean="0"/>
              <a:t>which </a:t>
            </a:r>
            <a:r>
              <a:rPr lang="en-US" dirty="0"/>
              <a:t>asks you to set the initial content for the ASP.NET </a:t>
            </a:r>
            <a:r>
              <a:rPr lang="en-US" dirty="0" smtClean="0"/>
              <a:t>project.</a:t>
            </a:r>
          </a:p>
          <a:p>
            <a:pPr lvl="2"/>
            <a:r>
              <a:rPr lang="en-US" dirty="0" smtClean="0"/>
              <a:t>This </a:t>
            </a:r>
            <a:r>
              <a:rPr lang="en-US" dirty="0"/>
              <a:t>is part of the Microsoft initiative to better integrate the different parts of ASP.NET into a set of consistent tools and templates.</a:t>
            </a:r>
          </a:p>
          <a:p>
            <a:pPr lvl="1"/>
            <a:r>
              <a:rPr lang="en-US" dirty="0"/>
              <a:t>The templates create projects with different starting points and configurations for features such as authentication, navigation and visual themes. I am going to keep things simple</a:t>
            </a:r>
            <a:r>
              <a:rPr lang="en-US" dirty="0" smtClean="0"/>
              <a:t>:</a:t>
            </a:r>
          </a:p>
          <a:p>
            <a:pPr lvl="2"/>
            <a:r>
              <a:rPr lang="en-US" dirty="0" smtClean="0"/>
              <a:t>select </a:t>
            </a:r>
            <a:r>
              <a:rPr lang="en-US" dirty="0"/>
              <a:t>the Empty option and check the </a:t>
            </a:r>
            <a:r>
              <a:rPr lang="en-US" dirty="0">
                <a:solidFill>
                  <a:srgbClr val="FF0000"/>
                </a:solidFill>
              </a:rPr>
              <a:t>MVC box</a:t>
            </a:r>
            <a:r>
              <a:rPr lang="en-US" dirty="0"/>
              <a:t> in the Add folders and core references </a:t>
            </a:r>
            <a:r>
              <a:rPr lang="en-US" dirty="0" smtClean="0"/>
              <a:t>section.</a:t>
            </a:r>
          </a:p>
          <a:p>
            <a:pPr lvl="1"/>
            <a:r>
              <a:rPr lang="en-US" dirty="0" smtClean="0"/>
              <a:t>This </a:t>
            </a:r>
            <a:r>
              <a:rPr lang="en-US" dirty="0"/>
              <a:t>will create a basic MVC project with </a:t>
            </a:r>
            <a:r>
              <a:rPr lang="en-US" dirty="0">
                <a:solidFill>
                  <a:srgbClr val="FF0000"/>
                </a:solidFill>
              </a:rPr>
              <a:t>minimal predefined content</a:t>
            </a:r>
            <a:r>
              <a:rPr lang="en-US" dirty="0"/>
              <a:t> and will be the starting point that I use for all of the examples in this book. Click the OK button to create the new project</a:t>
            </a:r>
            <a:r>
              <a:rPr lang="en-US" dirty="0" smtClean="0"/>
              <a:t>.</a:t>
            </a:r>
          </a:p>
          <a:p>
            <a:pPr lvl="1"/>
            <a:r>
              <a:rPr lang="en-US" dirty="0"/>
              <a:t>Once Visual Studio creates the project, you will see a number of files and folders displayed in the Solution Explorer window, as shown in </a:t>
            </a:r>
            <a:r>
              <a:rPr lang="en-US" dirty="0">
                <a:solidFill>
                  <a:srgbClr val="FF0000"/>
                </a:solidFill>
              </a:rPr>
              <a:t>Figure </a:t>
            </a:r>
            <a:r>
              <a:rPr lang="en-US" dirty="0" smtClean="0">
                <a:solidFill>
                  <a:srgbClr val="FF0000"/>
                </a:solidFill>
              </a:rPr>
              <a:t>2-3</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268419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solidFill>
                  <a:schemeClr val="bg1"/>
                </a:solidFill>
              </a:rPr>
              <a:t>Intro</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ASP.NET MVC is a Web development framework from Microsoft that </a:t>
            </a:r>
            <a:r>
              <a:rPr lang="en-US" sz="2000" dirty="0" smtClean="0"/>
              <a:t>combines</a:t>
            </a:r>
          </a:p>
          <a:p>
            <a:pPr marL="687388" indent="-225425">
              <a:buFont typeface="Wingdings" panose="05000000000000000000" pitchFamily="2" charset="2"/>
              <a:buChar char="ü"/>
            </a:pPr>
            <a:r>
              <a:rPr lang="en-US" sz="2000" dirty="0" smtClean="0"/>
              <a:t>the </a:t>
            </a:r>
            <a:r>
              <a:rPr lang="en-US" sz="2000" dirty="0"/>
              <a:t>effectiveness and tidiness of model-view-controller (MVC) </a:t>
            </a:r>
            <a:r>
              <a:rPr lang="en-US" sz="2000" dirty="0" smtClean="0"/>
              <a:t>architecture,</a:t>
            </a:r>
          </a:p>
          <a:p>
            <a:pPr marL="687388" indent="-225425">
              <a:buFont typeface="Wingdings" panose="05000000000000000000" pitchFamily="2" charset="2"/>
              <a:buChar char="ü"/>
            </a:pPr>
            <a:r>
              <a:rPr lang="en-US" sz="2000" dirty="0" smtClean="0"/>
              <a:t>the </a:t>
            </a:r>
            <a:r>
              <a:rPr lang="en-US" sz="2000" dirty="0"/>
              <a:t>most up-to-date ideas and techniques from agile development, </a:t>
            </a:r>
            <a:r>
              <a:rPr lang="en-US" sz="2000" dirty="0" smtClean="0"/>
              <a:t>and</a:t>
            </a:r>
          </a:p>
          <a:p>
            <a:pPr marL="687388" indent="-225425">
              <a:buFont typeface="Wingdings" panose="05000000000000000000" pitchFamily="2" charset="2"/>
              <a:buChar char="ü"/>
            </a:pPr>
            <a:r>
              <a:rPr lang="en-US" sz="2000" dirty="0" smtClean="0"/>
              <a:t>the </a:t>
            </a:r>
            <a:r>
              <a:rPr lang="en-US" sz="2000" dirty="0"/>
              <a:t>best parts of the existing ASP.NET </a:t>
            </a:r>
            <a:r>
              <a:rPr lang="en-US" sz="2000" dirty="0" smtClean="0"/>
              <a:t>platform.</a:t>
            </a:r>
          </a:p>
          <a:p>
            <a:pPr marL="457200">
              <a:buFont typeface="Wingdings" panose="05000000000000000000" pitchFamily="2" charset="2"/>
              <a:buChar char="§"/>
            </a:pPr>
            <a:r>
              <a:rPr lang="en-US" sz="2000" dirty="0" smtClean="0"/>
              <a:t>It </a:t>
            </a:r>
            <a:r>
              <a:rPr lang="en-US" sz="2000" dirty="0"/>
              <a:t>is a </a:t>
            </a:r>
            <a:r>
              <a:rPr lang="en-US" sz="2000" dirty="0">
                <a:solidFill>
                  <a:srgbClr val="FF0000"/>
                </a:solidFill>
              </a:rPr>
              <a:t>complete alternative</a:t>
            </a:r>
            <a:r>
              <a:rPr lang="en-US" sz="2000" dirty="0"/>
              <a:t> to </a:t>
            </a:r>
            <a:r>
              <a:rPr lang="en-US" sz="2000" dirty="0">
                <a:solidFill>
                  <a:srgbClr val="0070C0"/>
                </a:solidFill>
              </a:rPr>
              <a:t>traditional</a:t>
            </a:r>
            <a:r>
              <a:rPr lang="en-US" sz="2000" dirty="0">
                <a:solidFill>
                  <a:srgbClr val="FF0000"/>
                </a:solidFill>
              </a:rPr>
              <a:t> ASP.NET Web Forms</a:t>
            </a:r>
            <a:r>
              <a:rPr lang="en-US" sz="2000" dirty="0"/>
              <a:t>, delivering advantages for all but the most trivial of Web development projects</a:t>
            </a:r>
            <a:r>
              <a:rPr lang="en-US" sz="2000" dirty="0" smtClean="0"/>
              <a:t>.</a:t>
            </a:r>
          </a:p>
          <a:p>
            <a:pPr marL="457200">
              <a:buFont typeface="Wingdings" panose="05000000000000000000" pitchFamily="2" charset="2"/>
              <a:buChar char="§"/>
            </a:pPr>
            <a:r>
              <a:rPr lang="en-US" sz="2000" dirty="0"/>
              <a:t>In this chapter, you’ll learn why Microsoft created ASP.NET MVC, how it compares to its predecessors and alternatives, and, finally, what’s new in ASP.NET MVC 5 and what’s covered in this book</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5</a:t>
            </a:fld>
            <a:endParaRPr lang="en-US"/>
          </a:p>
        </p:txBody>
      </p:sp>
    </p:spTree>
    <p:extLst>
      <p:ext uri="{BB962C8B-B14F-4D97-AF65-F5344CB8AC3E}">
        <p14:creationId xmlns:p14="http://schemas.microsoft.com/office/powerpoint/2010/main" val="4154870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New ASP.NET MVC </a:t>
            </a:r>
            <a:r>
              <a:rPr lang="en-US" dirty="0" smtClean="0"/>
              <a:t>Project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the </a:t>
            </a:r>
            <a:r>
              <a:rPr lang="en-US" dirty="0">
                <a:solidFill>
                  <a:srgbClr val="FF0000"/>
                </a:solidFill>
              </a:rPr>
              <a:t>default</a:t>
            </a:r>
            <a:r>
              <a:rPr lang="en-US" dirty="0"/>
              <a:t> project structure for a new MVC project and you will soon understand the purpose of each of the files and folders that Visual Studio creates</a:t>
            </a:r>
            <a:r>
              <a:rPr lang="en-US" dirty="0" smtClean="0"/>
              <a:t>.</a:t>
            </a:r>
          </a:p>
          <a:p>
            <a:pPr lvl="1"/>
            <a:r>
              <a:rPr lang="en-US" dirty="0"/>
              <a:t>You can try to run the application now by selecting Start Debugging from the Debug menu (if it prompts you to enable debugging, just click the OK button</a:t>
            </a:r>
            <a:r>
              <a:rPr lang="en-US" dirty="0" smtClean="0"/>
              <a:t>).</a:t>
            </a:r>
          </a:p>
          <a:p>
            <a:pPr lvl="2"/>
            <a:r>
              <a:rPr lang="en-US" dirty="0" smtClean="0"/>
              <a:t>Because </a:t>
            </a:r>
            <a:r>
              <a:rPr lang="en-US" dirty="0"/>
              <a:t>I started with the empty project template, the application does not contain anything to run, so the server generates a 404 Not Found Error</a:t>
            </a:r>
            <a:r>
              <a:rPr lang="en-US" dirty="0" smtClean="0"/>
              <a:t>.</a:t>
            </a:r>
          </a:p>
          <a:p>
            <a:pPr lvl="1"/>
            <a:r>
              <a:rPr lang="en-US" dirty="0"/>
              <a:t>When you are finished, be sure to stop debugging by closing the browser window that shows the error, or by going back to Visual Studio and selecting Stop Debugging from the Debug </a:t>
            </a:r>
            <a:r>
              <a:rPr lang="en-US" dirty="0" smtClean="0"/>
              <a:t>menu.</a:t>
            </a:r>
          </a:p>
          <a:p>
            <a:pPr lvl="1"/>
            <a:r>
              <a:rPr lang="en-US" dirty="0" smtClean="0"/>
              <a:t>As </a:t>
            </a:r>
            <a:r>
              <a:rPr lang="en-US" dirty="0"/>
              <a:t>you have just seen, Visual Studio opens the browser to display the </a:t>
            </a:r>
            <a:r>
              <a:rPr lang="en-US" dirty="0" smtClean="0"/>
              <a:t>project.</a:t>
            </a:r>
          </a:p>
          <a:p>
            <a:pPr lvl="2"/>
            <a:r>
              <a:rPr lang="en-US" dirty="0" smtClean="0"/>
              <a:t>The </a:t>
            </a:r>
            <a:r>
              <a:rPr lang="en-US" dirty="0">
                <a:solidFill>
                  <a:srgbClr val="FF0000"/>
                </a:solidFill>
              </a:rPr>
              <a:t>default browser</a:t>
            </a:r>
            <a:r>
              <a:rPr lang="en-US" dirty="0"/>
              <a:t> is, of course, </a:t>
            </a:r>
            <a:r>
              <a:rPr lang="en-US" dirty="0">
                <a:solidFill>
                  <a:srgbClr val="FF0000"/>
                </a:solidFill>
              </a:rPr>
              <a:t>Internet Explorer</a:t>
            </a:r>
            <a:r>
              <a:rPr lang="en-US" dirty="0"/>
              <a:t>, but you can select any browser that you have installed by using the </a:t>
            </a:r>
            <a:r>
              <a:rPr lang="en-US" dirty="0" smtClean="0"/>
              <a:t>toolbar.</a:t>
            </a:r>
          </a:p>
          <a:p>
            <a:pPr lvl="2"/>
            <a:r>
              <a:rPr lang="en-US" dirty="0" smtClean="0"/>
              <a:t>As you can see, </a:t>
            </a:r>
            <a:r>
              <a:rPr lang="en-US" dirty="0"/>
              <a:t>I have a range of browsers installed, which I find useful for testing web apps during </a:t>
            </a:r>
            <a:r>
              <a:rPr lang="en-US" dirty="0" smtClean="0"/>
              <a:t>development.</a:t>
            </a:r>
          </a:p>
          <a:p>
            <a:pPr lvl="2"/>
            <a:r>
              <a:rPr lang="en-US" dirty="0" smtClean="0"/>
              <a:t>I </a:t>
            </a:r>
            <a:r>
              <a:rPr lang="en-US" dirty="0"/>
              <a:t>will be using Internet Explorer 11 throughout this book, but that’s just because I know that IE is so widely </a:t>
            </a:r>
            <a:r>
              <a:rPr lang="en-US" dirty="0" smtClean="0"/>
              <a:t>installed.</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a:t>
            </a:fld>
            <a:endParaRPr lang="en-US" dirty="0"/>
          </a:p>
        </p:txBody>
      </p:sp>
    </p:spTree>
    <p:extLst>
      <p:ext uri="{BB962C8B-B14F-4D97-AF65-F5344CB8AC3E}">
        <p14:creationId xmlns:p14="http://schemas.microsoft.com/office/powerpoint/2010/main" val="2027452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New ASP.NET MVC </a:t>
            </a:r>
            <a:r>
              <a:rPr lang="en-US" dirty="0" smtClean="0"/>
              <a:t>Project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Internet </a:t>
            </a:r>
            <a:r>
              <a:rPr lang="en-US" dirty="0"/>
              <a:t>Explorer used to play fast and loose with web standards, but recent versions have been good at implementing the HTML5 standard. Google Chrome is also a good choice for development and I tend to use it for my own projects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a:t>
            </a:fld>
            <a:endParaRPr lang="en-US" dirty="0"/>
          </a:p>
        </p:txBody>
      </p:sp>
    </p:spTree>
    <p:extLst>
      <p:ext uri="{BB962C8B-B14F-4D97-AF65-F5344CB8AC3E}">
        <p14:creationId xmlns:p14="http://schemas.microsoft.com/office/powerpoint/2010/main" val="3768992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2-3</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1451"/>
            <a:ext cx="4284057" cy="4720045"/>
          </a:xfrm>
          <a:prstGeom prst="rect">
            <a:avLst/>
          </a:prstGeom>
          <a:ln>
            <a:solidFill>
              <a:schemeClr val="accent1"/>
            </a:solidFill>
          </a:ln>
        </p:spPr>
      </p:pic>
    </p:spTree>
    <p:extLst>
      <p:ext uri="{BB962C8B-B14F-4D97-AF65-F5344CB8AC3E}">
        <p14:creationId xmlns:p14="http://schemas.microsoft.com/office/powerpoint/2010/main" val="16339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the First Controller</a:t>
            </a:r>
          </a:p>
        </p:txBody>
      </p:sp>
      <p:sp>
        <p:nvSpPr>
          <p:cNvPr id="3" name="Content Placeholder 2"/>
          <p:cNvSpPr>
            <a:spLocks noGrp="1"/>
          </p:cNvSpPr>
          <p:nvPr>
            <p:ph idx="1"/>
          </p:nvPr>
        </p:nvSpPr>
        <p:spPr/>
        <p:txBody>
          <a:bodyPr/>
          <a:lstStyle/>
          <a:p>
            <a:r>
              <a:rPr lang="en-US" dirty="0" smtClean="0"/>
              <a:t>In </a:t>
            </a:r>
            <a:r>
              <a:rPr lang="en-US" dirty="0"/>
              <a:t>MVC architecture, incoming requests are handled by </a:t>
            </a:r>
            <a:r>
              <a:rPr lang="en-US" dirty="0" smtClean="0">
                <a:solidFill>
                  <a:srgbClr val="FF0000"/>
                </a:solidFill>
              </a:rPr>
              <a:t>controllers</a:t>
            </a:r>
            <a:r>
              <a:rPr lang="en-US" dirty="0" smtClean="0"/>
              <a:t>.</a:t>
            </a:r>
          </a:p>
          <a:p>
            <a:pPr lvl="1"/>
            <a:r>
              <a:rPr lang="en-US" dirty="0" smtClean="0"/>
              <a:t>In </a:t>
            </a:r>
            <a:r>
              <a:rPr lang="en-US" dirty="0"/>
              <a:t>ASP.NET MVC, controllers are just </a:t>
            </a:r>
            <a:r>
              <a:rPr lang="en-US" dirty="0">
                <a:solidFill>
                  <a:srgbClr val="FF0000"/>
                </a:solidFill>
              </a:rPr>
              <a:t>C#</a:t>
            </a:r>
            <a:r>
              <a:rPr lang="en-US" dirty="0"/>
              <a:t> </a:t>
            </a:r>
            <a:r>
              <a:rPr lang="en-US" dirty="0">
                <a:solidFill>
                  <a:srgbClr val="0070C0"/>
                </a:solidFill>
              </a:rPr>
              <a:t>classes</a:t>
            </a:r>
            <a:r>
              <a:rPr lang="en-US" dirty="0"/>
              <a:t> (usually inheriting from </a:t>
            </a:r>
            <a:r>
              <a:rPr lang="en-US" dirty="0">
                <a:solidFill>
                  <a:srgbClr val="FF0000"/>
                </a:solidFill>
              </a:rPr>
              <a:t>System.Web.Mvc.Controller</a:t>
            </a:r>
            <a:r>
              <a:rPr lang="en-US" dirty="0"/>
              <a:t>, the framework’s built-in controller base class</a:t>
            </a:r>
            <a:r>
              <a:rPr lang="en-US" dirty="0" smtClean="0"/>
              <a:t>).</a:t>
            </a:r>
          </a:p>
          <a:p>
            <a:pPr lvl="1"/>
            <a:r>
              <a:rPr lang="en-US" dirty="0" smtClean="0"/>
              <a:t>Each </a:t>
            </a:r>
            <a:r>
              <a:rPr lang="en-US" dirty="0">
                <a:solidFill>
                  <a:srgbClr val="0070C0"/>
                </a:solidFill>
              </a:rPr>
              <a:t>public</a:t>
            </a:r>
            <a:r>
              <a:rPr lang="en-US" dirty="0"/>
              <a:t> </a:t>
            </a:r>
            <a:r>
              <a:rPr lang="en-US" dirty="0">
                <a:solidFill>
                  <a:srgbClr val="0070C0"/>
                </a:solidFill>
              </a:rPr>
              <a:t>method</a:t>
            </a:r>
            <a:r>
              <a:rPr lang="en-US" dirty="0"/>
              <a:t> in a </a:t>
            </a:r>
            <a:r>
              <a:rPr lang="en-US" dirty="0">
                <a:solidFill>
                  <a:srgbClr val="FF0000"/>
                </a:solidFill>
              </a:rPr>
              <a:t>controller</a:t>
            </a:r>
            <a:r>
              <a:rPr lang="en-US" dirty="0"/>
              <a:t> is known as an </a:t>
            </a:r>
            <a:r>
              <a:rPr lang="en-US" dirty="0">
                <a:solidFill>
                  <a:srgbClr val="FF0000"/>
                </a:solidFill>
              </a:rPr>
              <a:t>action method</a:t>
            </a:r>
            <a:r>
              <a:rPr lang="en-US" dirty="0"/>
              <a:t>, meaning you can invoke it from the Web via some </a:t>
            </a:r>
            <a:r>
              <a:rPr lang="en-US" dirty="0" smtClean="0"/>
              <a:t>URL to </a:t>
            </a:r>
            <a:r>
              <a:rPr lang="en-US" dirty="0"/>
              <a:t>perform an </a:t>
            </a:r>
            <a:r>
              <a:rPr lang="en-US" dirty="0" smtClean="0"/>
              <a:t>action.</a:t>
            </a:r>
          </a:p>
          <a:p>
            <a:pPr lvl="1"/>
            <a:r>
              <a:rPr lang="en-US" dirty="0" smtClean="0"/>
              <a:t>The </a:t>
            </a:r>
            <a:r>
              <a:rPr lang="en-US" dirty="0"/>
              <a:t>MVC convention is to put controllers in the Controllers folder, which Visual Studio created when it set up the project</a:t>
            </a:r>
            <a:r>
              <a:rPr lang="en-US" dirty="0" smtClean="0"/>
              <a:t>.</a:t>
            </a:r>
          </a:p>
          <a:p>
            <a:pPr lvl="1"/>
            <a:r>
              <a:rPr lang="en-US" dirty="0"/>
              <a:t>To add a controller to the project, right-click the Controllers folder in the Visual Studio Solution Explorer window and choose Add and then Controller from the pop-up </a:t>
            </a:r>
            <a:r>
              <a:rPr lang="en-US" dirty="0" smtClean="0"/>
              <a:t>menus.</a:t>
            </a:r>
          </a:p>
          <a:p>
            <a:pPr lvl="1"/>
            <a:r>
              <a:rPr lang="en-US" dirty="0"/>
              <a:t>When the Add Scaffold dialog appears, select the MVC 5 Controller – Empty option</a:t>
            </a:r>
            <a:r>
              <a:rPr lang="en-US" dirty="0" smtClean="0"/>
              <a:t>, </a:t>
            </a:r>
            <a:r>
              <a:rPr lang="en-US" dirty="0"/>
              <a:t>and click the Add button.</a:t>
            </a:r>
          </a:p>
          <a:p>
            <a:pPr lvl="1"/>
            <a:r>
              <a:rPr lang="en-US" dirty="0"/>
              <a:t>The Add Controller dialog will </a:t>
            </a:r>
            <a:r>
              <a:rPr lang="en-US" dirty="0" smtClean="0"/>
              <a:t>appear.</a:t>
            </a:r>
          </a:p>
          <a:p>
            <a:pPr lvl="1"/>
            <a:r>
              <a:rPr lang="en-US" dirty="0" smtClean="0"/>
              <a:t>Set </a:t>
            </a:r>
            <a:r>
              <a:rPr lang="en-US" dirty="0"/>
              <a:t>the name to HomeController and click the Add </a:t>
            </a:r>
            <a:r>
              <a:rPr lang="en-US" dirty="0" smtClean="0"/>
              <a:t>button.</a:t>
            </a:r>
          </a:p>
          <a:p>
            <a:pPr lvl="1"/>
            <a:r>
              <a:rPr lang="en-US" dirty="0" smtClean="0"/>
              <a:t>There </a:t>
            </a:r>
            <a:r>
              <a:rPr lang="en-US" dirty="0"/>
              <a:t>are several conventions represented in this </a:t>
            </a:r>
            <a:r>
              <a:rPr lang="en-US" dirty="0" smtClean="0"/>
              <a:t>name:</a:t>
            </a:r>
          </a:p>
          <a:p>
            <a:pPr lvl="2"/>
            <a:r>
              <a:rPr lang="en-US" dirty="0" smtClean="0"/>
              <a:t>names </a:t>
            </a:r>
            <a:r>
              <a:rPr lang="en-US" dirty="0"/>
              <a:t>given to controllers should indicate their </a:t>
            </a:r>
            <a:r>
              <a:rPr lang="en-US" dirty="0" smtClean="0"/>
              <a:t>purpose</a:t>
            </a:r>
          </a:p>
          <a:p>
            <a:pPr lvl="2"/>
            <a:r>
              <a:rPr lang="en-US" dirty="0" smtClean="0"/>
              <a:t>the </a:t>
            </a:r>
            <a:r>
              <a:rPr lang="en-US" dirty="0"/>
              <a:t>default controller is called Home and controller names have the suffix </a:t>
            </a:r>
            <a:r>
              <a:rPr lang="en-US" dirty="0" smtClean="0"/>
              <a:t>Controller</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53</a:t>
            </a:fld>
            <a:endParaRPr lang="en-US" dirty="0"/>
          </a:p>
        </p:txBody>
      </p:sp>
    </p:spTree>
    <p:extLst>
      <p:ext uri="{BB962C8B-B14F-4D97-AF65-F5344CB8AC3E}">
        <p14:creationId xmlns:p14="http://schemas.microsoft.com/office/powerpoint/2010/main" val="999495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HomeController.cs</a:t>
            </a:r>
            <a:endParaRPr lang="en-US" dirty="0"/>
          </a:p>
        </p:txBody>
      </p:sp>
      <p:sp>
        <p:nvSpPr>
          <p:cNvPr id="7" name="Content Placeholder 6"/>
          <p:cNvSpPr>
            <a:spLocks noGrp="1"/>
          </p:cNvSpPr>
          <p:nvPr>
            <p:ph idx="1"/>
          </p:nvPr>
        </p:nvSpPr>
        <p:spPr/>
        <p:txBody>
          <a:bodyPr/>
          <a:lstStyle/>
          <a:p>
            <a:r>
              <a:rPr lang="en-US" dirty="0"/>
              <a:t>Visual Studio will create a new </a:t>
            </a:r>
            <a:r>
              <a:rPr lang="en-US" dirty="0">
                <a:solidFill>
                  <a:srgbClr val="FF0000"/>
                </a:solidFill>
              </a:rPr>
              <a:t>C#</a:t>
            </a:r>
            <a:r>
              <a:rPr lang="en-US" dirty="0"/>
              <a:t> </a:t>
            </a:r>
            <a:r>
              <a:rPr lang="en-US" dirty="0">
                <a:solidFill>
                  <a:srgbClr val="0070C0"/>
                </a:solidFill>
              </a:rPr>
              <a:t>file</a:t>
            </a:r>
            <a:r>
              <a:rPr lang="en-US" dirty="0"/>
              <a:t> in the </a:t>
            </a:r>
            <a:r>
              <a:rPr lang="en-US" dirty="0">
                <a:solidFill>
                  <a:srgbClr val="FF0000"/>
                </a:solidFill>
              </a:rPr>
              <a:t>Controllers</a:t>
            </a:r>
            <a:r>
              <a:rPr lang="en-US" dirty="0"/>
              <a:t> </a:t>
            </a:r>
            <a:r>
              <a:rPr lang="en-US" dirty="0">
                <a:solidFill>
                  <a:srgbClr val="0070C0"/>
                </a:solidFill>
              </a:rPr>
              <a:t>folder</a:t>
            </a:r>
            <a:r>
              <a:rPr lang="en-US" dirty="0"/>
              <a:t> called </a:t>
            </a:r>
            <a:r>
              <a:rPr lang="en-US" dirty="0">
                <a:solidFill>
                  <a:srgbClr val="FF0000"/>
                </a:solidFill>
              </a:rPr>
              <a:t>HomeController.cs</a:t>
            </a:r>
            <a:r>
              <a:rPr lang="en-US" dirty="0"/>
              <a:t> and open it for </a:t>
            </a:r>
            <a:r>
              <a:rPr lang="en-US" dirty="0" smtClean="0"/>
              <a:t>editing.</a:t>
            </a:r>
          </a:p>
          <a:p>
            <a:pPr lvl="1"/>
            <a:r>
              <a:rPr lang="en-US" dirty="0" smtClean="0"/>
              <a:t>I </a:t>
            </a:r>
            <a:r>
              <a:rPr lang="en-US" dirty="0"/>
              <a:t>have listed the default contents that Visual Studio puts into the class file in </a:t>
            </a:r>
            <a:r>
              <a:rPr lang="en-US" dirty="0">
                <a:solidFill>
                  <a:srgbClr val="FF0000"/>
                </a:solidFill>
              </a:rPr>
              <a:t>Listing </a:t>
            </a:r>
            <a:r>
              <a:rPr lang="en-US" dirty="0" smtClean="0">
                <a:solidFill>
                  <a:srgbClr val="FF0000"/>
                </a:solidFill>
              </a:rPr>
              <a:t>2-1</a:t>
            </a:r>
            <a:r>
              <a:rPr lang="en-US" dirty="0" smtClean="0"/>
              <a:t>.</a:t>
            </a:r>
          </a:p>
          <a:p>
            <a:pPr lvl="1"/>
            <a:r>
              <a:rPr lang="en-US" dirty="0" smtClean="0"/>
              <a:t>You </a:t>
            </a:r>
            <a:r>
              <a:rPr lang="en-US" dirty="0"/>
              <a:t>can see that the class is called HomeController and it is derived from the </a:t>
            </a:r>
            <a:r>
              <a:rPr lang="en-US" dirty="0">
                <a:solidFill>
                  <a:srgbClr val="FF0000"/>
                </a:solidFill>
              </a:rPr>
              <a:t>Controller</a:t>
            </a:r>
            <a:r>
              <a:rPr lang="en-US" dirty="0"/>
              <a:t> </a:t>
            </a:r>
            <a:r>
              <a:rPr lang="en-US" dirty="0">
                <a:solidFill>
                  <a:srgbClr val="0070C0"/>
                </a:solidFill>
              </a:rPr>
              <a:t>class</a:t>
            </a:r>
            <a:r>
              <a:rPr lang="en-US" dirty="0"/>
              <a:t>, which is found in the </a:t>
            </a:r>
            <a:r>
              <a:rPr lang="en-US" dirty="0">
                <a:solidFill>
                  <a:srgbClr val="FF0000"/>
                </a:solidFill>
              </a:rPr>
              <a:t>System.Web.Mvc</a:t>
            </a:r>
            <a:r>
              <a:rPr lang="en-US" dirty="0"/>
              <a:t> </a:t>
            </a:r>
            <a:r>
              <a:rPr lang="en-US" dirty="0">
                <a:solidFill>
                  <a:srgbClr val="0070C0"/>
                </a:solidFill>
              </a:rPr>
              <a:t>namespace</a:t>
            </a:r>
            <a:r>
              <a:rPr lang="en-US" dirty="0" smtClean="0"/>
              <a:t>.</a:t>
            </a:r>
          </a:p>
          <a:p>
            <a:pPr lvl="1"/>
            <a:r>
              <a:rPr lang="en-US" dirty="0"/>
              <a:t>A good way of getting started with MVC is to make a couple of simple changes to the controller </a:t>
            </a:r>
            <a:r>
              <a:rPr lang="en-US" dirty="0" smtClean="0"/>
              <a:t>class.</a:t>
            </a:r>
          </a:p>
          <a:p>
            <a:pPr lvl="2"/>
            <a:r>
              <a:rPr lang="en-US" dirty="0" smtClean="0"/>
              <a:t>Edit </a:t>
            </a:r>
            <a:r>
              <a:rPr lang="en-US" dirty="0"/>
              <a:t>the code in the HomeController.cs file so that it matches </a:t>
            </a:r>
            <a:r>
              <a:rPr lang="en-US" dirty="0">
                <a:solidFill>
                  <a:srgbClr val="FF0000"/>
                </a:solidFill>
              </a:rPr>
              <a:t>Listing </a:t>
            </a:r>
            <a:r>
              <a:rPr lang="en-US" dirty="0" smtClean="0">
                <a:solidFill>
                  <a:srgbClr val="FF0000"/>
                </a:solidFill>
              </a:rPr>
              <a:t>2-2</a:t>
            </a:r>
            <a:r>
              <a:rPr lang="en-US" dirty="0" smtClean="0"/>
              <a:t>.</a:t>
            </a:r>
          </a:p>
          <a:p>
            <a:pPr lvl="2"/>
            <a:r>
              <a:rPr lang="en-US" dirty="0" smtClean="0"/>
              <a:t>I </a:t>
            </a:r>
            <a:r>
              <a:rPr lang="en-US" dirty="0"/>
              <a:t>have highlighted the statements that have changed so they are easier to see</a:t>
            </a:r>
            <a:r>
              <a:rPr lang="en-US" dirty="0" smtClean="0"/>
              <a:t>.</a:t>
            </a:r>
          </a:p>
          <a:p>
            <a:pPr lvl="1"/>
            <a:r>
              <a:rPr lang="en-US" dirty="0"/>
              <a:t>These changes don’t have a dramatic effect, but they make for a nice </a:t>
            </a:r>
            <a:r>
              <a:rPr lang="en-US" dirty="0" smtClean="0"/>
              <a:t>demonstration.</a:t>
            </a:r>
          </a:p>
          <a:p>
            <a:pPr lvl="1"/>
            <a:r>
              <a:rPr lang="en-US" dirty="0" smtClean="0"/>
              <a:t>I </a:t>
            </a:r>
            <a:r>
              <a:rPr lang="en-US" dirty="0"/>
              <a:t>have changed the action method called </a:t>
            </a:r>
            <a:r>
              <a:rPr lang="en-US" dirty="0">
                <a:solidFill>
                  <a:srgbClr val="FF0000"/>
                </a:solidFill>
              </a:rPr>
              <a:t>Index</a:t>
            </a:r>
            <a:r>
              <a:rPr lang="en-US" dirty="0"/>
              <a:t> so that it returns the string “Hello World</a:t>
            </a:r>
            <a:r>
              <a:rPr lang="en-US" dirty="0" smtClean="0"/>
              <a:t>”.</a:t>
            </a:r>
          </a:p>
          <a:p>
            <a:pPr lvl="1"/>
            <a:r>
              <a:rPr lang="en-US" dirty="0" smtClean="0"/>
              <a:t>Run </a:t>
            </a:r>
            <a:r>
              <a:rPr lang="en-US" dirty="0"/>
              <a:t>the project again by selecting Start Debugging from the Visual Studio Debug </a:t>
            </a:r>
            <a:r>
              <a:rPr lang="en-US" dirty="0" smtClean="0"/>
              <a:t>menu.</a:t>
            </a:r>
          </a:p>
          <a:p>
            <a:pPr lvl="1"/>
            <a:r>
              <a:rPr lang="en-US" dirty="0" smtClean="0"/>
              <a:t>The </a:t>
            </a:r>
            <a:r>
              <a:rPr lang="en-US" dirty="0"/>
              <a:t>browser will display the result of the Index action </a:t>
            </a:r>
            <a:r>
              <a:rPr lang="en-US" dirty="0" smtClean="0"/>
              <a:t>method</a:t>
            </a:r>
            <a:r>
              <a:rPr lang="en-US" dirty="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54</a:t>
            </a:fld>
            <a:endParaRPr lang="en-US" dirty="0"/>
          </a:p>
        </p:txBody>
      </p:sp>
    </p:spTree>
    <p:extLst>
      <p:ext uri="{BB962C8B-B14F-4D97-AF65-F5344CB8AC3E}">
        <p14:creationId xmlns:p14="http://schemas.microsoft.com/office/powerpoint/2010/main" val="2407707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2-1 || 2-2</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55</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1" y="1277954"/>
            <a:ext cx="5594890" cy="3529177"/>
          </a:xfrm>
          <a:prstGeom prst="rect">
            <a:avLst/>
          </a:prstGeom>
          <a:ln>
            <a:solidFill>
              <a:schemeClr val="accent1"/>
            </a:solidFill>
          </a:ln>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277953"/>
            <a:ext cx="5911690" cy="3529177"/>
          </a:xfrm>
          <a:prstGeom prst="rect">
            <a:avLst/>
          </a:prstGeom>
          <a:ln>
            <a:solidFill>
              <a:schemeClr val="accent1"/>
            </a:solidFill>
          </a:ln>
        </p:spPr>
      </p:pic>
    </p:spTree>
    <p:extLst>
      <p:ext uri="{BB962C8B-B14F-4D97-AF65-F5344CB8AC3E}">
        <p14:creationId xmlns:p14="http://schemas.microsoft.com/office/powerpoint/2010/main" val="4280063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3" name="Content Placeholder 2"/>
          <p:cNvSpPr>
            <a:spLocks noGrp="1"/>
          </p:cNvSpPr>
          <p:nvPr>
            <p:ph idx="1"/>
          </p:nvPr>
        </p:nvSpPr>
        <p:spPr/>
        <p:txBody>
          <a:bodyPr/>
          <a:lstStyle/>
          <a:p>
            <a:r>
              <a:rPr lang="en-US" dirty="0" smtClean="0"/>
              <a:t>Notice </a:t>
            </a:r>
            <a:r>
              <a:rPr lang="en-US" dirty="0"/>
              <a:t>that Visual Studio has directed the browser to port </a:t>
            </a:r>
            <a:r>
              <a:rPr lang="en-US" dirty="0" smtClean="0">
                <a:solidFill>
                  <a:srgbClr val="FF0000"/>
                </a:solidFill>
              </a:rPr>
              <a:t>37782</a:t>
            </a:r>
            <a:r>
              <a:rPr lang="en-US" dirty="0" smtClean="0"/>
              <a:t>.</a:t>
            </a:r>
          </a:p>
          <a:p>
            <a:pPr lvl="1"/>
            <a:r>
              <a:rPr lang="en-US" dirty="0" smtClean="0"/>
              <a:t>You </a:t>
            </a:r>
            <a:r>
              <a:rPr lang="en-US" dirty="0"/>
              <a:t>will almost certainly see a different port number in the URL that your browser requests because Visual Studio allocates a </a:t>
            </a:r>
            <a:r>
              <a:rPr lang="en-US" dirty="0">
                <a:solidFill>
                  <a:srgbClr val="FF0000"/>
                </a:solidFill>
              </a:rPr>
              <a:t>random port</a:t>
            </a:r>
            <a:r>
              <a:rPr lang="en-US" dirty="0"/>
              <a:t> when the project is </a:t>
            </a:r>
            <a:r>
              <a:rPr lang="en-US" dirty="0" smtClean="0"/>
              <a:t>created.</a:t>
            </a:r>
          </a:p>
          <a:p>
            <a:pPr lvl="1"/>
            <a:r>
              <a:rPr lang="en-US" dirty="0" smtClean="0"/>
              <a:t>If </a:t>
            </a:r>
            <a:r>
              <a:rPr lang="en-US" dirty="0"/>
              <a:t>you look in the Windows task bar notification area, you will find an icon for </a:t>
            </a:r>
            <a:r>
              <a:rPr lang="en-US" dirty="0">
                <a:solidFill>
                  <a:srgbClr val="FF0000"/>
                </a:solidFill>
              </a:rPr>
              <a:t>IIS </a:t>
            </a:r>
            <a:r>
              <a:rPr lang="en-US" dirty="0" smtClean="0">
                <a:solidFill>
                  <a:srgbClr val="FF0000"/>
                </a:solidFill>
              </a:rPr>
              <a:t>Express</a:t>
            </a:r>
            <a:r>
              <a:rPr lang="en-US" dirty="0" smtClean="0"/>
              <a:t>.</a:t>
            </a:r>
          </a:p>
          <a:p>
            <a:pPr lvl="2"/>
            <a:r>
              <a:rPr lang="en-US" dirty="0" smtClean="0"/>
              <a:t>This </a:t>
            </a:r>
            <a:r>
              <a:rPr lang="en-US" dirty="0"/>
              <a:t>is a cut-down version of the full </a:t>
            </a:r>
            <a:r>
              <a:rPr lang="en-US" dirty="0">
                <a:solidFill>
                  <a:srgbClr val="FF0000"/>
                </a:solidFill>
              </a:rPr>
              <a:t>IIS application server</a:t>
            </a:r>
            <a:r>
              <a:rPr lang="en-US" dirty="0"/>
              <a:t> which is included with Visual Studio and is used to deliver ASP.NET content and services during </a:t>
            </a:r>
            <a:r>
              <a:rPr lang="en-US" dirty="0" smtClean="0"/>
              <a:t>development.</a:t>
            </a:r>
          </a:p>
          <a:p>
            <a:pPr lvl="1"/>
            <a:r>
              <a:rPr lang="en-US" dirty="0" smtClean="0"/>
              <a:t>I’ll </a:t>
            </a:r>
            <a:r>
              <a:rPr lang="en-US" dirty="0"/>
              <a:t>show you how to deploy an MVC project into a production environment in Chapter 13</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56</a:t>
            </a:fld>
            <a:endParaRPr lang="en-US" dirty="0"/>
          </a:p>
        </p:txBody>
      </p:sp>
    </p:spTree>
    <p:extLst>
      <p:ext uri="{BB962C8B-B14F-4D97-AF65-F5344CB8AC3E}">
        <p14:creationId xmlns:p14="http://schemas.microsoft.com/office/powerpoint/2010/main" val="3100591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Routes</a:t>
            </a:r>
          </a:p>
        </p:txBody>
      </p:sp>
      <p:sp>
        <p:nvSpPr>
          <p:cNvPr id="3" name="Content Placeholder 2"/>
          <p:cNvSpPr>
            <a:spLocks noGrp="1"/>
          </p:cNvSpPr>
          <p:nvPr>
            <p:ph idx="1"/>
          </p:nvPr>
        </p:nvSpPr>
        <p:spPr/>
        <p:txBody>
          <a:bodyPr/>
          <a:lstStyle/>
          <a:p>
            <a:r>
              <a:rPr lang="en-US" dirty="0" smtClean="0"/>
              <a:t>As </a:t>
            </a:r>
            <a:r>
              <a:rPr lang="en-US" dirty="0"/>
              <a:t>well as models, views, and controllers, MVC applications use the ASP.NET </a:t>
            </a:r>
            <a:r>
              <a:rPr lang="en-US" dirty="0">
                <a:solidFill>
                  <a:srgbClr val="FF0000"/>
                </a:solidFill>
              </a:rPr>
              <a:t>routing system</a:t>
            </a:r>
            <a:r>
              <a:rPr lang="en-US" dirty="0"/>
              <a:t>, which decides how URLs map to controllers and </a:t>
            </a:r>
            <a:r>
              <a:rPr lang="en-US" dirty="0" smtClean="0"/>
              <a:t>actions.</a:t>
            </a:r>
          </a:p>
          <a:p>
            <a:pPr lvl="1"/>
            <a:r>
              <a:rPr lang="en-US" dirty="0" smtClean="0"/>
              <a:t>When </a:t>
            </a:r>
            <a:r>
              <a:rPr lang="en-US" dirty="0"/>
              <a:t>Visual Studio creates the MVC project, it adds some </a:t>
            </a:r>
            <a:r>
              <a:rPr lang="en-US" dirty="0">
                <a:solidFill>
                  <a:srgbClr val="FF0000"/>
                </a:solidFill>
              </a:rPr>
              <a:t>default routes </a:t>
            </a:r>
            <a:r>
              <a:rPr lang="en-US" dirty="0"/>
              <a:t>to get us </a:t>
            </a:r>
            <a:r>
              <a:rPr lang="en-US" dirty="0" smtClean="0"/>
              <a:t>started.</a:t>
            </a:r>
          </a:p>
          <a:p>
            <a:pPr lvl="1"/>
            <a:r>
              <a:rPr lang="en-US" dirty="0" smtClean="0"/>
              <a:t>You </a:t>
            </a:r>
            <a:r>
              <a:rPr lang="en-US" dirty="0"/>
              <a:t>can request any of the following URLs, and they will be directed to the Index action on the </a:t>
            </a:r>
            <a:r>
              <a:rPr lang="en-US" dirty="0">
                <a:solidFill>
                  <a:srgbClr val="FF0000"/>
                </a:solidFill>
              </a:rPr>
              <a:t>HomeController</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So, when a browser requests http://yoursite/ or http://yoursite/Home, it gets back the output from HomeController’s Index </a:t>
            </a:r>
            <a:r>
              <a:rPr lang="en-US" dirty="0" smtClean="0"/>
              <a:t>method.</a:t>
            </a:r>
          </a:p>
          <a:p>
            <a:pPr lvl="1"/>
            <a:r>
              <a:rPr lang="en-US" dirty="0" smtClean="0"/>
              <a:t>You </a:t>
            </a:r>
            <a:r>
              <a:rPr lang="en-US" dirty="0"/>
              <a:t>can try this yourself by changing the </a:t>
            </a:r>
            <a:r>
              <a:rPr lang="en-US" dirty="0" smtClean="0"/>
              <a:t>URL in </a:t>
            </a:r>
            <a:r>
              <a:rPr lang="en-US" dirty="0"/>
              <a:t>the </a:t>
            </a:r>
            <a:r>
              <a:rPr lang="en-US" dirty="0" smtClean="0"/>
              <a:t>browser.</a:t>
            </a:r>
          </a:p>
          <a:p>
            <a:pPr lvl="2"/>
            <a:r>
              <a:rPr lang="en-US" dirty="0" smtClean="0"/>
              <a:t>At </a:t>
            </a:r>
            <a:r>
              <a:rPr lang="en-US" dirty="0"/>
              <a:t>the moment, it will be http://localhost:37782/, except that the port part may be </a:t>
            </a:r>
            <a:r>
              <a:rPr lang="en-US" dirty="0" smtClean="0"/>
              <a:t>different.</a:t>
            </a:r>
          </a:p>
          <a:p>
            <a:pPr lvl="2"/>
            <a:r>
              <a:rPr lang="en-US" dirty="0" smtClean="0"/>
              <a:t>If </a:t>
            </a:r>
            <a:r>
              <a:rPr lang="en-US" dirty="0"/>
              <a:t>you append /Home or /Home/Index to the </a:t>
            </a:r>
            <a:r>
              <a:rPr lang="en-US" dirty="0" smtClean="0"/>
              <a:t>URL and </a:t>
            </a:r>
            <a:r>
              <a:rPr lang="en-US" dirty="0"/>
              <a:t>hit return, you will see the same Hello World result from the MVC </a:t>
            </a:r>
            <a:r>
              <a:rPr lang="en-US" dirty="0" smtClean="0"/>
              <a:t>application.</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901" y="2960526"/>
            <a:ext cx="1861457" cy="1033382"/>
          </a:xfrm>
          <a:prstGeom prst="rect">
            <a:avLst/>
          </a:prstGeom>
          <a:ln>
            <a:solidFill>
              <a:schemeClr val="accent1"/>
            </a:solidFill>
          </a:ln>
        </p:spPr>
      </p:pic>
    </p:spTree>
    <p:extLst>
      <p:ext uri="{BB962C8B-B14F-4D97-AF65-F5344CB8AC3E}">
        <p14:creationId xmlns:p14="http://schemas.microsoft.com/office/powerpoint/2010/main" val="1429616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t>
            </a:r>
            <a:r>
              <a:rPr lang="en-US" dirty="0" smtClean="0"/>
              <a:t>Routes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This </a:t>
            </a:r>
            <a:r>
              <a:rPr lang="en-US" dirty="0"/>
              <a:t>is a good example of benefiting from following </a:t>
            </a:r>
            <a:r>
              <a:rPr lang="en-US" dirty="0">
                <a:solidFill>
                  <a:srgbClr val="FF0000"/>
                </a:solidFill>
              </a:rPr>
              <a:t>MVC </a:t>
            </a:r>
            <a:r>
              <a:rPr lang="en-US" dirty="0" smtClean="0">
                <a:solidFill>
                  <a:srgbClr val="FF0000"/>
                </a:solidFill>
              </a:rPr>
              <a:t>conventions</a:t>
            </a:r>
            <a:r>
              <a:rPr lang="en-US" dirty="0" smtClean="0"/>
              <a:t>.</a:t>
            </a:r>
          </a:p>
          <a:p>
            <a:pPr lvl="1"/>
            <a:r>
              <a:rPr lang="en-US" dirty="0" smtClean="0"/>
              <a:t>In </a:t>
            </a:r>
            <a:r>
              <a:rPr lang="en-US" dirty="0"/>
              <a:t>this case, the convention is that I will have a controller called </a:t>
            </a:r>
            <a:r>
              <a:rPr lang="en-US" dirty="0">
                <a:solidFill>
                  <a:srgbClr val="FF0000"/>
                </a:solidFill>
              </a:rPr>
              <a:t>HomeController</a:t>
            </a:r>
            <a:r>
              <a:rPr lang="en-US" dirty="0"/>
              <a:t> and that it will be the starting point for my MVC </a:t>
            </a:r>
            <a:r>
              <a:rPr lang="en-US" dirty="0" smtClean="0"/>
              <a:t>application.</a:t>
            </a:r>
          </a:p>
          <a:p>
            <a:pPr lvl="1"/>
            <a:r>
              <a:rPr lang="en-US" dirty="0" smtClean="0"/>
              <a:t>The </a:t>
            </a:r>
            <a:r>
              <a:rPr lang="en-US" dirty="0"/>
              <a:t>default routes that Visual Studio creates for a new project assume that I will follow this </a:t>
            </a:r>
            <a:r>
              <a:rPr lang="en-US" dirty="0" smtClean="0"/>
              <a:t>convention.</a:t>
            </a:r>
          </a:p>
          <a:p>
            <a:pPr lvl="1"/>
            <a:r>
              <a:rPr lang="en-US" dirty="0" smtClean="0"/>
              <a:t>And </a:t>
            </a:r>
            <a:r>
              <a:rPr lang="en-US" dirty="0"/>
              <a:t>since I did follow the convention, I automatically got support for the URLs in the preceding </a:t>
            </a:r>
            <a:r>
              <a:rPr lang="en-US" dirty="0" smtClean="0"/>
              <a:t>list.</a:t>
            </a:r>
          </a:p>
          <a:p>
            <a:pPr lvl="1"/>
            <a:r>
              <a:rPr lang="en-US" dirty="0" smtClean="0"/>
              <a:t>If </a:t>
            </a:r>
            <a:r>
              <a:rPr lang="en-US" dirty="0"/>
              <a:t>I had not followed the convention, I would need to modify the routes to point to whatever controller I had created </a:t>
            </a:r>
            <a:r>
              <a:rPr lang="en-US" dirty="0" smtClean="0"/>
              <a:t>instead.</a:t>
            </a:r>
          </a:p>
          <a:p>
            <a:pPr lvl="1"/>
            <a:r>
              <a:rPr lang="en-US" dirty="0" smtClean="0"/>
              <a:t>For </a:t>
            </a:r>
            <a:r>
              <a:rPr lang="en-US" dirty="0"/>
              <a:t>this simple example, the default configuration is all I need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58</a:t>
            </a:fld>
            <a:endParaRPr lang="en-US" dirty="0"/>
          </a:p>
        </p:txBody>
      </p:sp>
    </p:spTree>
    <p:extLst>
      <p:ext uri="{BB962C8B-B14F-4D97-AF65-F5344CB8AC3E}">
        <p14:creationId xmlns:p14="http://schemas.microsoft.com/office/powerpoint/2010/main" val="2051888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You </a:t>
            </a:r>
            <a:r>
              <a:rPr lang="en-US" dirty="0"/>
              <a:t>can see and edit your </a:t>
            </a:r>
            <a:r>
              <a:rPr lang="en-US" dirty="0">
                <a:solidFill>
                  <a:srgbClr val="FF0000"/>
                </a:solidFill>
              </a:rPr>
              <a:t>routing configuration</a:t>
            </a:r>
            <a:r>
              <a:rPr lang="en-US" dirty="0"/>
              <a:t> by opening the </a:t>
            </a:r>
            <a:r>
              <a:rPr lang="en-US" dirty="0">
                <a:solidFill>
                  <a:srgbClr val="FF0000"/>
                </a:solidFill>
              </a:rPr>
              <a:t>RouteConfig.cs</a:t>
            </a:r>
            <a:r>
              <a:rPr lang="en-US" dirty="0"/>
              <a:t> </a:t>
            </a:r>
            <a:r>
              <a:rPr lang="en-US" dirty="0">
                <a:solidFill>
                  <a:srgbClr val="0070C0"/>
                </a:solidFill>
              </a:rPr>
              <a:t>file</a:t>
            </a:r>
            <a:r>
              <a:rPr lang="en-US" dirty="0"/>
              <a:t> in the </a:t>
            </a:r>
            <a:r>
              <a:rPr lang="en-US" dirty="0">
                <a:solidFill>
                  <a:srgbClr val="FF0000"/>
                </a:solidFill>
              </a:rPr>
              <a:t>App_Start</a:t>
            </a:r>
            <a:r>
              <a:rPr lang="en-US" dirty="0"/>
              <a:t> </a:t>
            </a:r>
            <a:r>
              <a:rPr lang="en-US" dirty="0" smtClean="0">
                <a:solidFill>
                  <a:srgbClr val="0070C0"/>
                </a:solidFill>
              </a:rPr>
              <a:t>folder</a:t>
            </a:r>
            <a:r>
              <a:rPr lang="en-US" dirty="0" smtClean="0"/>
              <a:t>.</a:t>
            </a:r>
          </a:p>
          <a:p>
            <a:pPr lvl="1"/>
            <a:r>
              <a:rPr lang="en-US" dirty="0" smtClean="0"/>
              <a:t>I </a:t>
            </a:r>
            <a:r>
              <a:rPr lang="en-US" dirty="0"/>
              <a:t>explain what the entries in this file do in Chapters 16 and 17</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59</a:t>
            </a:fld>
            <a:endParaRPr lang="en-US" dirty="0"/>
          </a:p>
        </p:txBody>
      </p:sp>
    </p:spTree>
    <p:extLst>
      <p:ext uri="{BB962C8B-B14F-4D97-AF65-F5344CB8AC3E}">
        <p14:creationId xmlns:p14="http://schemas.microsoft.com/office/powerpoint/2010/main" val="2044438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solidFill>
                  <a:schemeClr val="bg1"/>
                </a:solidFill>
              </a:rPr>
              <a:t>Understanding the History of </a:t>
            </a:r>
            <a:r>
              <a:rPr lang="en-US" dirty="0" smtClean="0">
                <a:solidFill>
                  <a:schemeClr val="bg1"/>
                </a:solidFill>
              </a:rPr>
              <a:t>ASP.NET</a:t>
            </a:r>
            <a:endParaRPr lang="en-US" dirty="0">
              <a:solidFill>
                <a:schemeClr val="bg1"/>
              </a:solidFill>
            </a:endParaRPr>
          </a:p>
        </p:txBody>
      </p:sp>
      <p:sp>
        <p:nvSpPr>
          <p:cNvPr id="5" name="Content Placeholder 3"/>
          <p:cNvSpPr>
            <a:spLocks noGrp="1"/>
          </p:cNvSpPr>
          <p:nvPr>
            <p:ph idx="1"/>
          </p:nvPr>
        </p:nvSpPr>
        <p:spPr/>
        <p:txBody>
          <a:bodyPr>
            <a:normAutofit/>
          </a:bodyPr>
          <a:lstStyle/>
          <a:p>
            <a:pPr>
              <a:buFont typeface="Wingdings" panose="05000000000000000000" pitchFamily="2" charset="2"/>
              <a:buChar char="v"/>
            </a:pPr>
            <a:r>
              <a:rPr lang="en-US" sz="2000" dirty="0"/>
              <a:t>ASP.NET was a </a:t>
            </a:r>
            <a:r>
              <a:rPr lang="en-US" sz="2000" dirty="0">
                <a:solidFill>
                  <a:srgbClr val="FF0000"/>
                </a:solidFill>
              </a:rPr>
              <a:t>huge shift</a:t>
            </a:r>
            <a:r>
              <a:rPr lang="en-US" sz="2000" dirty="0"/>
              <a:t> when it first arrived in </a:t>
            </a:r>
            <a:r>
              <a:rPr lang="en-US" sz="2000" dirty="0" smtClean="0">
                <a:solidFill>
                  <a:srgbClr val="FF0000"/>
                </a:solidFill>
              </a:rPr>
              <a:t>2002</a:t>
            </a:r>
            <a:r>
              <a:rPr lang="en-US" sz="2000" dirty="0" smtClean="0"/>
              <a:t>.</a:t>
            </a:r>
          </a:p>
          <a:p>
            <a:pPr marL="461963" indent="-234950">
              <a:buFont typeface="Wingdings" panose="05000000000000000000" pitchFamily="2" charset="2"/>
              <a:buChar char="§"/>
            </a:pPr>
            <a:r>
              <a:rPr lang="en-US" sz="2000" dirty="0" smtClean="0">
                <a:solidFill>
                  <a:srgbClr val="FF0000"/>
                </a:solidFill>
              </a:rPr>
              <a:t>Figure </a:t>
            </a:r>
            <a:r>
              <a:rPr lang="en-US" sz="2000" dirty="0">
                <a:solidFill>
                  <a:srgbClr val="FF0000"/>
                </a:solidFill>
              </a:rPr>
              <a:t>1-1</a:t>
            </a:r>
            <a:r>
              <a:rPr lang="en-US" sz="2000" dirty="0"/>
              <a:t> illustrates Microsoft’s technology stack as it appeared then</a:t>
            </a:r>
            <a:r>
              <a:rPr lang="en-US" sz="2000" dirty="0" smtClean="0"/>
              <a:t>.</a:t>
            </a:r>
          </a:p>
          <a:p>
            <a:pPr marL="461963" indent="-234950">
              <a:buFont typeface="Wingdings" panose="05000000000000000000" pitchFamily="2" charset="2"/>
              <a:buChar char="§"/>
            </a:pPr>
            <a:r>
              <a:rPr lang="en-US" sz="2000" dirty="0"/>
              <a:t>With </a:t>
            </a:r>
            <a:r>
              <a:rPr lang="en-US" sz="2000" dirty="0">
                <a:solidFill>
                  <a:srgbClr val="FF0000"/>
                </a:solidFill>
              </a:rPr>
              <a:t>Web Forms</a:t>
            </a:r>
            <a:r>
              <a:rPr lang="en-US" sz="2000" dirty="0"/>
              <a:t>, Microsoft attempted to </a:t>
            </a:r>
            <a:r>
              <a:rPr lang="en-US" sz="2000" dirty="0">
                <a:solidFill>
                  <a:srgbClr val="FF0000"/>
                </a:solidFill>
              </a:rPr>
              <a:t>hide </a:t>
            </a:r>
            <a:r>
              <a:rPr lang="en-US" sz="2000" dirty="0">
                <a:solidFill>
                  <a:srgbClr val="0070C0"/>
                </a:solidFill>
              </a:rPr>
              <a:t>both</a:t>
            </a:r>
            <a:r>
              <a:rPr lang="en-US" sz="2000" dirty="0">
                <a:solidFill>
                  <a:srgbClr val="FF0000"/>
                </a:solidFill>
              </a:rPr>
              <a:t> HTTP</a:t>
            </a:r>
            <a:r>
              <a:rPr lang="en-US" sz="2000" dirty="0"/>
              <a:t> (with its intrinsic statelessness) </a:t>
            </a:r>
            <a:r>
              <a:rPr lang="en-US" sz="2000" dirty="0">
                <a:solidFill>
                  <a:srgbClr val="0070C0"/>
                </a:solidFill>
              </a:rPr>
              <a:t>and</a:t>
            </a:r>
            <a:r>
              <a:rPr lang="en-US" sz="2000" dirty="0"/>
              <a:t> </a:t>
            </a:r>
            <a:r>
              <a:rPr lang="en-US" sz="2000" dirty="0">
                <a:solidFill>
                  <a:srgbClr val="FF0000"/>
                </a:solidFill>
              </a:rPr>
              <a:t>HTML</a:t>
            </a:r>
            <a:r>
              <a:rPr lang="en-US" sz="2000" dirty="0"/>
              <a:t>(which at the time was unfamiliar to many developers) by </a:t>
            </a:r>
            <a:r>
              <a:rPr lang="en-US" sz="2000" dirty="0">
                <a:solidFill>
                  <a:srgbClr val="FF0000"/>
                </a:solidFill>
              </a:rPr>
              <a:t>modeling</a:t>
            </a:r>
            <a:r>
              <a:rPr lang="en-US" sz="2000" dirty="0"/>
              <a:t> the </a:t>
            </a:r>
            <a:r>
              <a:rPr lang="en-US" sz="2000" dirty="0">
                <a:solidFill>
                  <a:srgbClr val="FF0000"/>
                </a:solidFill>
              </a:rPr>
              <a:t>user interface</a:t>
            </a:r>
            <a:r>
              <a:rPr lang="en-US" sz="2000" dirty="0"/>
              <a:t> (UI) as a </a:t>
            </a:r>
            <a:r>
              <a:rPr lang="en-US" sz="2000" dirty="0">
                <a:solidFill>
                  <a:srgbClr val="0070C0"/>
                </a:solidFill>
              </a:rPr>
              <a:t>hierarchy</a:t>
            </a:r>
            <a:r>
              <a:rPr lang="en-US" sz="2000" dirty="0"/>
              <a:t> of </a:t>
            </a:r>
            <a:r>
              <a:rPr lang="en-US" sz="2000" dirty="0">
                <a:solidFill>
                  <a:srgbClr val="FF0000"/>
                </a:solidFill>
              </a:rPr>
              <a:t>server-side control </a:t>
            </a:r>
            <a:r>
              <a:rPr lang="en-US" sz="2000" dirty="0" smtClean="0">
                <a:solidFill>
                  <a:srgbClr val="0070C0"/>
                </a:solidFill>
              </a:rPr>
              <a:t>objects</a:t>
            </a:r>
            <a:r>
              <a:rPr lang="en-US" sz="2000" dirty="0" smtClean="0"/>
              <a:t>.</a:t>
            </a:r>
          </a:p>
          <a:p>
            <a:pPr marL="687388" lvl="1" indent="-227013">
              <a:buFont typeface="Wingdings" panose="05000000000000000000" pitchFamily="2" charset="2"/>
              <a:buChar char="ü"/>
            </a:pPr>
            <a:r>
              <a:rPr lang="en-US" dirty="0" smtClean="0">
                <a:solidFill>
                  <a:srgbClr val="FF0000"/>
                </a:solidFill>
              </a:rPr>
              <a:t>Each </a:t>
            </a:r>
            <a:r>
              <a:rPr lang="en-US" dirty="0">
                <a:solidFill>
                  <a:srgbClr val="FF0000"/>
                </a:solidFill>
              </a:rPr>
              <a:t>control</a:t>
            </a:r>
            <a:r>
              <a:rPr lang="en-US" dirty="0"/>
              <a:t> kept track of its </a:t>
            </a:r>
            <a:r>
              <a:rPr lang="en-US" dirty="0">
                <a:solidFill>
                  <a:srgbClr val="FF0000"/>
                </a:solidFill>
              </a:rPr>
              <a:t>own state</a:t>
            </a:r>
            <a:r>
              <a:rPr lang="en-US" dirty="0"/>
              <a:t> </a:t>
            </a:r>
            <a:r>
              <a:rPr lang="en-US" dirty="0">
                <a:solidFill>
                  <a:srgbClr val="0070C0"/>
                </a:solidFill>
              </a:rPr>
              <a:t>across</a:t>
            </a:r>
            <a:r>
              <a:rPr lang="en-US" dirty="0"/>
              <a:t> </a:t>
            </a:r>
            <a:r>
              <a:rPr lang="en-US" dirty="0">
                <a:solidFill>
                  <a:srgbClr val="FF0000"/>
                </a:solidFill>
              </a:rPr>
              <a:t>requests</a:t>
            </a:r>
            <a:r>
              <a:rPr lang="en-US" dirty="0"/>
              <a:t> (using the </a:t>
            </a:r>
            <a:r>
              <a:rPr lang="en-US" dirty="0">
                <a:solidFill>
                  <a:srgbClr val="FF0000"/>
                </a:solidFill>
              </a:rPr>
              <a:t>View State</a:t>
            </a:r>
            <a:r>
              <a:rPr lang="en-US" dirty="0"/>
              <a:t> </a:t>
            </a:r>
            <a:r>
              <a:rPr lang="en-US" dirty="0">
                <a:solidFill>
                  <a:srgbClr val="0070C0"/>
                </a:solidFill>
              </a:rPr>
              <a:t>facility</a:t>
            </a:r>
            <a:r>
              <a:rPr lang="en-US" dirty="0"/>
              <a:t>), rendering itself as </a:t>
            </a:r>
            <a:r>
              <a:rPr lang="en-US" dirty="0" smtClean="0"/>
              <a:t>HTML when </a:t>
            </a:r>
            <a:r>
              <a:rPr lang="en-US" dirty="0"/>
              <a:t>needed and automatically connecting </a:t>
            </a:r>
            <a:r>
              <a:rPr lang="en-US" dirty="0">
                <a:solidFill>
                  <a:srgbClr val="0070C0"/>
                </a:solidFill>
              </a:rPr>
              <a:t>client-side </a:t>
            </a:r>
            <a:r>
              <a:rPr lang="en-US" dirty="0">
                <a:solidFill>
                  <a:srgbClr val="FF0000"/>
                </a:solidFill>
              </a:rPr>
              <a:t>events</a:t>
            </a:r>
            <a:r>
              <a:rPr lang="en-US" dirty="0"/>
              <a:t> (for example, a button click) with the corresponding </a:t>
            </a:r>
            <a:r>
              <a:rPr lang="en-US" dirty="0">
                <a:solidFill>
                  <a:srgbClr val="FF0000"/>
                </a:solidFill>
              </a:rPr>
              <a:t>server-side</a:t>
            </a:r>
            <a:r>
              <a:rPr lang="en-US" dirty="0"/>
              <a:t> </a:t>
            </a:r>
            <a:r>
              <a:rPr lang="en-US" dirty="0">
                <a:solidFill>
                  <a:srgbClr val="0070C0"/>
                </a:solidFill>
              </a:rPr>
              <a:t>event</a:t>
            </a:r>
            <a:r>
              <a:rPr lang="en-US" dirty="0">
                <a:solidFill>
                  <a:srgbClr val="FF0000"/>
                </a:solidFill>
              </a:rPr>
              <a:t> handler </a:t>
            </a:r>
            <a:r>
              <a:rPr lang="en-US" dirty="0" smtClean="0">
                <a:solidFill>
                  <a:srgbClr val="0070C0"/>
                </a:solidFill>
              </a:rPr>
              <a:t>code</a:t>
            </a:r>
            <a:r>
              <a:rPr lang="en-US" dirty="0" smtClean="0"/>
              <a:t>.</a:t>
            </a:r>
          </a:p>
          <a:p>
            <a:pPr marL="461963" indent="-234950">
              <a:buFont typeface="Wingdings" panose="05000000000000000000" pitchFamily="2" charset="2"/>
              <a:buChar char="§"/>
            </a:pPr>
            <a:r>
              <a:rPr lang="en-US" sz="2000" dirty="0" smtClean="0"/>
              <a:t>In </a:t>
            </a:r>
            <a:r>
              <a:rPr lang="en-US" sz="2000" dirty="0"/>
              <a:t>effect, Web Forms is a </a:t>
            </a:r>
            <a:r>
              <a:rPr lang="en-US" sz="2000" dirty="0">
                <a:solidFill>
                  <a:srgbClr val="FF0000"/>
                </a:solidFill>
              </a:rPr>
              <a:t>giant abstraction layer</a:t>
            </a:r>
            <a:r>
              <a:rPr lang="en-US" sz="2000" dirty="0"/>
              <a:t> designed to deliver a </a:t>
            </a:r>
            <a:r>
              <a:rPr lang="en-US" sz="2000" dirty="0">
                <a:solidFill>
                  <a:srgbClr val="0070C0"/>
                </a:solidFill>
              </a:rPr>
              <a:t>classic</a:t>
            </a:r>
            <a:r>
              <a:rPr lang="en-US" sz="2000" dirty="0"/>
              <a:t> </a:t>
            </a:r>
            <a:r>
              <a:rPr lang="en-US" sz="2000" dirty="0">
                <a:solidFill>
                  <a:srgbClr val="FF0000"/>
                </a:solidFill>
              </a:rPr>
              <a:t>event-driven</a:t>
            </a:r>
            <a:r>
              <a:rPr lang="en-US" sz="2000" dirty="0"/>
              <a:t> graphical user interface (</a:t>
            </a:r>
            <a:r>
              <a:rPr lang="en-US" sz="2000" dirty="0">
                <a:solidFill>
                  <a:srgbClr val="FF0000"/>
                </a:solidFill>
              </a:rPr>
              <a:t>GUI</a:t>
            </a:r>
            <a:r>
              <a:rPr lang="en-US" sz="2000" dirty="0"/>
              <a:t>) over the </a:t>
            </a:r>
            <a:r>
              <a:rPr lang="en-US" sz="2000" dirty="0" smtClean="0">
                <a:solidFill>
                  <a:srgbClr val="FF0000"/>
                </a:solidFill>
              </a:rPr>
              <a:t>Web</a:t>
            </a:r>
            <a:r>
              <a:rPr lang="en-US" sz="2000" dirty="0" smtClean="0"/>
              <a:t>.</a:t>
            </a:r>
          </a:p>
          <a:p>
            <a:pPr marL="687388" lvl="1" indent="-227013">
              <a:buFont typeface="Wingdings" panose="05000000000000000000" pitchFamily="2" charset="2"/>
              <a:buChar char="ü"/>
            </a:pPr>
            <a:r>
              <a:rPr lang="en-US" dirty="0" smtClean="0"/>
              <a:t>The </a:t>
            </a:r>
            <a:r>
              <a:rPr lang="en-US" dirty="0"/>
              <a:t>idea was to make </a:t>
            </a:r>
            <a:r>
              <a:rPr lang="en-US" dirty="0">
                <a:solidFill>
                  <a:srgbClr val="FF0000"/>
                </a:solidFill>
              </a:rPr>
              <a:t>Web development</a:t>
            </a:r>
            <a:r>
              <a:rPr lang="en-US" dirty="0"/>
              <a:t> </a:t>
            </a:r>
            <a:r>
              <a:rPr lang="en-US" dirty="0">
                <a:solidFill>
                  <a:srgbClr val="0070C0"/>
                </a:solidFill>
              </a:rPr>
              <a:t>feel</a:t>
            </a:r>
            <a:r>
              <a:rPr lang="en-US" dirty="0"/>
              <a:t> just the </a:t>
            </a:r>
            <a:r>
              <a:rPr lang="en-US" dirty="0">
                <a:solidFill>
                  <a:srgbClr val="0070C0"/>
                </a:solidFill>
              </a:rPr>
              <a:t>same as </a:t>
            </a:r>
            <a:r>
              <a:rPr lang="en-US" dirty="0">
                <a:solidFill>
                  <a:srgbClr val="FF0000"/>
                </a:solidFill>
              </a:rPr>
              <a:t>Windows Forms </a:t>
            </a:r>
            <a:r>
              <a:rPr lang="en-US" dirty="0" smtClean="0">
                <a:solidFill>
                  <a:srgbClr val="0070C0"/>
                </a:solidFill>
              </a:rPr>
              <a:t>development</a:t>
            </a:r>
            <a:r>
              <a:rPr lang="en-US" dirty="0" smtClean="0"/>
              <a:t>.</a:t>
            </a:r>
          </a:p>
          <a:p>
            <a:pPr marL="687388" lvl="1" indent="-227013">
              <a:buFont typeface="Wingdings" panose="05000000000000000000" pitchFamily="2" charset="2"/>
              <a:buChar char="ü"/>
            </a:pPr>
            <a:r>
              <a:rPr lang="en-US" sz="2000" dirty="0" smtClean="0"/>
              <a:t>Developers </a:t>
            </a:r>
            <a:r>
              <a:rPr lang="en-US" sz="2000" dirty="0">
                <a:solidFill>
                  <a:srgbClr val="FF0000"/>
                </a:solidFill>
              </a:rPr>
              <a:t>didn’t need</a:t>
            </a:r>
            <a:r>
              <a:rPr lang="en-US" sz="2000" dirty="0"/>
              <a:t> to work with a series of </a:t>
            </a:r>
            <a:r>
              <a:rPr lang="en-US" sz="2000" dirty="0">
                <a:solidFill>
                  <a:srgbClr val="FF0000"/>
                </a:solidFill>
              </a:rPr>
              <a:t>independent</a:t>
            </a:r>
            <a:r>
              <a:rPr lang="en-US" sz="2000" dirty="0"/>
              <a:t> </a:t>
            </a:r>
            <a:r>
              <a:rPr lang="en-US" sz="2000" dirty="0">
                <a:solidFill>
                  <a:srgbClr val="FF0000"/>
                </a:solidFill>
              </a:rPr>
              <a:t>HTTP</a:t>
            </a:r>
            <a:r>
              <a:rPr lang="en-US" sz="2000" dirty="0"/>
              <a:t> </a:t>
            </a:r>
            <a:r>
              <a:rPr lang="en-US" sz="2000" dirty="0">
                <a:solidFill>
                  <a:srgbClr val="0070C0"/>
                </a:solidFill>
              </a:rPr>
              <a:t>requests</a:t>
            </a:r>
            <a:r>
              <a:rPr lang="en-US" sz="2000" dirty="0"/>
              <a:t> and </a:t>
            </a:r>
            <a:r>
              <a:rPr lang="en-US" sz="2000" dirty="0" smtClean="0">
                <a:solidFill>
                  <a:srgbClr val="0070C0"/>
                </a:solidFill>
              </a:rPr>
              <a:t>responses</a:t>
            </a:r>
            <a:r>
              <a:rPr lang="en-US" sz="2000" dirty="0" smtClean="0"/>
              <a:t>.</a:t>
            </a:r>
          </a:p>
          <a:p>
            <a:pPr marL="687388" lvl="1" indent="-227013">
              <a:buFont typeface="Wingdings" panose="05000000000000000000" pitchFamily="2" charset="2"/>
              <a:buChar char="ü"/>
            </a:pPr>
            <a:r>
              <a:rPr lang="en-US" sz="2000" dirty="0" smtClean="0"/>
              <a:t>They </a:t>
            </a:r>
            <a:r>
              <a:rPr lang="en-US" sz="2000" dirty="0"/>
              <a:t>could think in terms of a </a:t>
            </a:r>
            <a:r>
              <a:rPr lang="en-US" sz="2000" dirty="0">
                <a:solidFill>
                  <a:srgbClr val="FF0000"/>
                </a:solidFill>
              </a:rPr>
              <a:t>stateful UI</a:t>
            </a:r>
            <a:r>
              <a:rPr lang="en-US" sz="2000" dirty="0"/>
              <a:t>, and Microsoft could seamlessly transition the army of Windows desktop developers into the new world of web applications</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6</a:t>
            </a:fld>
            <a:endParaRPr lang="en-US"/>
          </a:p>
        </p:txBody>
      </p:sp>
    </p:spTree>
    <p:extLst>
      <p:ext uri="{BB962C8B-B14F-4D97-AF65-F5344CB8AC3E}">
        <p14:creationId xmlns:p14="http://schemas.microsoft.com/office/powerpoint/2010/main" val="2382268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Web </a:t>
            </a:r>
            <a:r>
              <a:rPr lang="en-US" dirty="0" smtClean="0"/>
              <a:t>Pages</a:t>
            </a:r>
            <a:endParaRPr lang="en-US" dirty="0"/>
          </a:p>
        </p:txBody>
      </p:sp>
      <p:sp>
        <p:nvSpPr>
          <p:cNvPr id="3" name="Content Placeholder 2"/>
          <p:cNvSpPr>
            <a:spLocks noGrp="1"/>
          </p:cNvSpPr>
          <p:nvPr>
            <p:ph idx="1"/>
          </p:nvPr>
        </p:nvSpPr>
        <p:spPr/>
        <p:txBody>
          <a:bodyPr/>
          <a:lstStyle/>
          <a:p>
            <a:r>
              <a:rPr lang="en-US" dirty="0"/>
              <a:t>The output from the previous example </a:t>
            </a:r>
            <a:r>
              <a:rPr lang="en-US" dirty="0">
                <a:solidFill>
                  <a:srgbClr val="FF0000"/>
                </a:solidFill>
              </a:rPr>
              <a:t>wasn’t</a:t>
            </a:r>
            <a:r>
              <a:rPr lang="en-US" dirty="0"/>
              <a:t> </a:t>
            </a:r>
            <a:r>
              <a:rPr lang="en-US" dirty="0">
                <a:solidFill>
                  <a:srgbClr val="FF0000"/>
                </a:solidFill>
              </a:rPr>
              <a:t>HTML</a:t>
            </a:r>
            <a:r>
              <a:rPr lang="en-US" dirty="0"/>
              <a:t>—it was just the </a:t>
            </a:r>
            <a:r>
              <a:rPr lang="en-US" dirty="0">
                <a:solidFill>
                  <a:srgbClr val="0070C0"/>
                </a:solidFill>
              </a:rPr>
              <a:t>string</a:t>
            </a:r>
            <a:r>
              <a:rPr lang="en-US" dirty="0"/>
              <a:t> “Hello World</a:t>
            </a:r>
            <a:r>
              <a:rPr lang="en-US" dirty="0" smtClean="0"/>
              <a:t>”.</a:t>
            </a:r>
          </a:p>
          <a:p>
            <a:pPr lvl="1"/>
            <a:r>
              <a:rPr lang="en-US" dirty="0" smtClean="0"/>
              <a:t>To </a:t>
            </a:r>
            <a:r>
              <a:rPr lang="en-US" dirty="0"/>
              <a:t>produce an </a:t>
            </a:r>
            <a:r>
              <a:rPr lang="en-US" dirty="0" smtClean="0"/>
              <a:t>HTML response </a:t>
            </a:r>
            <a:r>
              <a:rPr lang="en-US" dirty="0"/>
              <a:t>to a browser request, I need a </a:t>
            </a:r>
            <a:r>
              <a:rPr lang="en-US" dirty="0" smtClean="0">
                <a:solidFill>
                  <a:srgbClr val="FF0000"/>
                </a:solidFill>
              </a:rPr>
              <a:t>view</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60</a:t>
            </a:fld>
            <a:endParaRPr lang="en-US" dirty="0"/>
          </a:p>
        </p:txBody>
      </p:sp>
    </p:spTree>
    <p:extLst>
      <p:ext uri="{BB962C8B-B14F-4D97-AF65-F5344CB8AC3E}">
        <p14:creationId xmlns:p14="http://schemas.microsoft.com/office/powerpoint/2010/main" val="400910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and Rendering a View</a:t>
            </a:r>
          </a:p>
        </p:txBody>
      </p:sp>
      <p:sp>
        <p:nvSpPr>
          <p:cNvPr id="3" name="Content Placeholder 2"/>
          <p:cNvSpPr>
            <a:spLocks noGrp="1"/>
          </p:cNvSpPr>
          <p:nvPr>
            <p:ph idx="1"/>
          </p:nvPr>
        </p:nvSpPr>
        <p:spPr/>
        <p:txBody>
          <a:bodyPr/>
          <a:lstStyle/>
          <a:p>
            <a:r>
              <a:rPr lang="en-US" dirty="0" smtClean="0"/>
              <a:t>The </a:t>
            </a:r>
            <a:r>
              <a:rPr lang="en-US" dirty="0"/>
              <a:t>first thing I need to do is modify my Index action method, as shown in </a:t>
            </a:r>
            <a:r>
              <a:rPr lang="en-US" dirty="0">
                <a:solidFill>
                  <a:srgbClr val="FF0000"/>
                </a:solidFill>
              </a:rPr>
              <a:t>Listing 2-3</a:t>
            </a:r>
            <a:r>
              <a:rPr lang="en-US" dirty="0"/>
              <a:t>.</a:t>
            </a:r>
          </a:p>
          <a:p>
            <a:pPr lvl="1"/>
            <a:r>
              <a:rPr lang="en-US" dirty="0"/>
              <a:t>The changes in </a:t>
            </a:r>
            <a:r>
              <a:rPr lang="en-US" dirty="0">
                <a:solidFill>
                  <a:srgbClr val="FF0000"/>
                </a:solidFill>
              </a:rPr>
              <a:t>Listing 2-3</a:t>
            </a:r>
            <a:r>
              <a:rPr lang="en-US" dirty="0"/>
              <a:t> are shown in </a:t>
            </a:r>
            <a:r>
              <a:rPr lang="en-US" dirty="0" smtClean="0"/>
              <a:t>bold.</a:t>
            </a:r>
          </a:p>
          <a:p>
            <a:pPr lvl="1"/>
            <a:r>
              <a:rPr lang="en-US" dirty="0" smtClean="0"/>
              <a:t>When </a:t>
            </a:r>
            <a:r>
              <a:rPr lang="en-US" dirty="0"/>
              <a:t>I return a </a:t>
            </a:r>
            <a:r>
              <a:rPr lang="en-US" dirty="0">
                <a:solidFill>
                  <a:srgbClr val="FF0000"/>
                </a:solidFill>
              </a:rPr>
              <a:t>ViewResult</a:t>
            </a:r>
            <a:r>
              <a:rPr lang="en-US" dirty="0"/>
              <a:t> object from an action method, I am instructing MVC to render a </a:t>
            </a:r>
            <a:r>
              <a:rPr lang="en-US" dirty="0" smtClean="0"/>
              <a:t>view.</a:t>
            </a:r>
          </a:p>
          <a:p>
            <a:pPr lvl="1"/>
            <a:r>
              <a:rPr lang="en-US" dirty="0" smtClean="0"/>
              <a:t>I </a:t>
            </a:r>
            <a:r>
              <a:rPr lang="en-US" dirty="0"/>
              <a:t>create the </a:t>
            </a:r>
            <a:r>
              <a:rPr lang="en-US" dirty="0">
                <a:solidFill>
                  <a:srgbClr val="FF0000"/>
                </a:solidFill>
              </a:rPr>
              <a:t>ViewResult</a:t>
            </a:r>
            <a:r>
              <a:rPr lang="en-US" dirty="0"/>
              <a:t> by calling the View method with no </a:t>
            </a:r>
            <a:r>
              <a:rPr lang="en-US" dirty="0" smtClean="0"/>
              <a:t>parameters.</a:t>
            </a:r>
          </a:p>
          <a:p>
            <a:pPr lvl="2"/>
            <a:r>
              <a:rPr lang="en-US" dirty="0" smtClean="0"/>
              <a:t>This </a:t>
            </a:r>
            <a:r>
              <a:rPr lang="en-US" dirty="0"/>
              <a:t>tells MVC to render the </a:t>
            </a:r>
            <a:r>
              <a:rPr lang="en-US" dirty="0">
                <a:solidFill>
                  <a:srgbClr val="FF0000"/>
                </a:solidFill>
              </a:rPr>
              <a:t>default view</a:t>
            </a:r>
            <a:r>
              <a:rPr lang="en-US" dirty="0"/>
              <a:t> for the </a:t>
            </a:r>
            <a:r>
              <a:rPr lang="en-US" dirty="0" smtClean="0"/>
              <a:t>action.</a:t>
            </a:r>
          </a:p>
          <a:p>
            <a:pPr lvl="1"/>
            <a:r>
              <a:rPr lang="en-US" dirty="0" smtClean="0"/>
              <a:t>If </a:t>
            </a:r>
            <a:r>
              <a:rPr lang="en-US" dirty="0"/>
              <a:t>you run the application at this point, you can see the MVC Framework trying to find a default view to use, as shown in the error message displayed in </a:t>
            </a:r>
            <a:r>
              <a:rPr lang="en-US" dirty="0">
                <a:solidFill>
                  <a:srgbClr val="FF0000"/>
                </a:solidFill>
              </a:rPr>
              <a:t>Figure 2-9</a:t>
            </a:r>
            <a:r>
              <a:rPr lang="en-US" dirty="0"/>
              <a:t>.</a:t>
            </a:r>
          </a:p>
          <a:p>
            <a:pPr lvl="1"/>
            <a:r>
              <a:rPr lang="en-US" dirty="0"/>
              <a:t>This </a:t>
            </a:r>
            <a:r>
              <a:rPr lang="en-US" dirty="0">
                <a:solidFill>
                  <a:srgbClr val="FF0000"/>
                </a:solidFill>
              </a:rPr>
              <a:t>error message</a:t>
            </a:r>
            <a:r>
              <a:rPr lang="en-US" dirty="0"/>
              <a:t> is quite </a:t>
            </a:r>
            <a:r>
              <a:rPr lang="en-US" dirty="0" smtClean="0"/>
              <a:t>helpful.</a:t>
            </a:r>
          </a:p>
          <a:p>
            <a:pPr lvl="2"/>
            <a:r>
              <a:rPr lang="en-US" dirty="0" smtClean="0"/>
              <a:t>It </a:t>
            </a:r>
            <a:r>
              <a:rPr lang="en-US" dirty="0"/>
              <a:t>explains not only that MVC could not find a view for the action method, but it shows where it looked. </a:t>
            </a:r>
            <a:endParaRPr lang="en-US" dirty="0" smtClean="0"/>
          </a:p>
          <a:p>
            <a:pPr lvl="2"/>
            <a:r>
              <a:rPr lang="en-US" dirty="0" smtClean="0"/>
              <a:t>This </a:t>
            </a:r>
            <a:r>
              <a:rPr lang="en-US" dirty="0"/>
              <a:t>is another nice illustration of an MVC convention: views are associated with action methods by a naming </a:t>
            </a:r>
            <a:r>
              <a:rPr lang="en-US" dirty="0" smtClean="0"/>
              <a:t>convention.</a:t>
            </a:r>
          </a:p>
          <a:p>
            <a:pPr lvl="2"/>
            <a:r>
              <a:rPr lang="en-US" dirty="0" smtClean="0"/>
              <a:t>The </a:t>
            </a:r>
            <a:r>
              <a:rPr lang="en-US" dirty="0"/>
              <a:t>action method is called Index and the controller is called Home and you can see from </a:t>
            </a:r>
            <a:r>
              <a:rPr lang="en-US" dirty="0">
                <a:solidFill>
                  <a:srgbClr val="FF0000"/>
                </a:solidFill>
              </a:rPr>
              <a:t>Figure 2-9</a:t>
            </a:r>
            <a:r>
              <a:rPr lang="en-US" dirty="0"/>
              <a:t> that MVC is trying to find different files in the Views folder that have that </a:t>
            </a:r>
            <a:r>
              <a:rPr lang="en-US" dirty="0" smtClean="0"/>
              <a:t>name.</a:t>
            </a:r>
          </a:p>
          <a:p>
            <a:pPr lvl="1"/>
            <a:r>
              <a:rPr lang="en-US" dirty="0" smtClean="0"/>
              <a:t>The </a:t>
            </a:r>
            <a:r>
              <a:rPr lang="en-US" dirty="0"/>
              <a:t>simplest way to create a view is to ask Visual Studio to do it for </a:t>
            </a:r>
            <a:r>
              <a:rPr lang="en-US" dirty="0" smtClean="0"/>
              <a:t>you.</a:t>
            </a:r>
          </a:p>
          <a:p>
            <a:pPr lvl="1"/>
            <a:r>
              <a:rPr lang="en-US" dirty="0" smtClean="0"/>
              <a:t>Right-click </a:t>
            </a:r>
            <a:r>
              <a:rPr lang="en-US" dirty="0"/>
              <a:t>anywhere in the definition of the Index action method in code editor window for the HomeController.cs file and select Add View from the pop-up </a:t>
            </a:r>
            <a:r>
              <a:rPr lang="en-US" dirty="0" smtClean="0"/>
              <a:t>menu.</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61</a:t>
            </a:fld>
            <a:endParaRPr lang="en-US" dirty="0"/>
          </a:p>
        </p:txBody>
      </p:sp>
    </p:spTree>
    <p:extLst>
      <p:ext uri="{BB962C8B-B14F-4D97-AF65-F5344CB8AC3E}">
        <p14:creationId xmlns:p14="http://schemas.microsoft.com/office/powerpoint/2010/main" val="1938357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and Rendering a </a:t>
            </a:r>
            <a:r>
              <a:rPr lang="en-US" dirty="0" smtClean="0"/>
              <a:t>View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Visual Studio displays the Add View dialog, which allows you to configure the initial contents of the view file that will be </a:t>
            </a:r>
            <a:r>
              <a:rPr lang="en-US" dirty="0" smtClean="0"/>
              <a:t>created.</a:t>
            </a:r>
          </a:p>
          <a:p>
            <a:pPr lvl="2"/>
            <a:r>
              <a:rPr lang="en-US" dirty="0" smtClean="0"/>
              <a:t>Set </a:t>
            </a:r>
            <a:r>
              <a:rPr lang="en-US" dirty="0"/>
              <a:t>View Name to Index (the name of the action method that the view will be associated with—another convention), set Template to Empty (without model), and leave the Create as a partial view and Use a layout page boxes unchecked, as shown in </a:t>
            </a:r>
            <a:r>
              <a:rPr lang="en-US" dirty="0">
                <a:solidFill>
                  <a:srgbClr val="FF0000"/>
                </a:solidFill>
              </a:rPr>
              <a:t>Figure </a:t>
            </a:r>
            <a:r>
              <a:rPr lang="en-US" dirty="0" smtClean="0">
                <a:solidFill>
                  <a:srgbClr val="FF0000"/>
                </a:solidFill>
              </a:rPr>
              <a:t>2-11</a:t>
            </a:r>
            <a:r>
              <a:rPr lang="en-US" dirty="0" smtClean="0"/>
              <a:t>.</a:t>
            </a:r>
          </a:p>
          <a:p>
            <a:pPr lvl="2"/>
            <a:r>
              <a:rPr lang="en-US" dirty="0" smtClean="0"/>
              <a:t>Don’t </a:t>
            </a:r>
            <a:r>
              <a:rPr lang="en-US" dirty="0"/>
              <a:t>worry about what all of these options mean at the moment —I’ll explain all of the details in later </a:t>
            </a:r>
            <a:r>
              <a:rPr lang="en-US" dirty="0" smtClean="0"/>
              <a:t>chapters.</a:t>
            </a:r>
          </a:p>
          <a:p>
            <a:pPr lvl="2"/>
            <a:r>
              <a:rPr lang="en-US" dirty="0" smtClean="0"/>
              <a:t>Click </a:t>
            </a:r>
            <a:r>
              <a:rPr lang="en-US" dirty="0"/>
              <a:t>the Add button to create the new view file.</a:t>
            </a:r>
          </a:p>
          <a:p>
            <a:pPr lvl="1"/>
            <a:r>
              <a:rPr lang="en-US" dirty="0"/>
              <a:t>Visual Studio will create a file called </a:t>
            </a:r>
            <a:r>
              <a:rPr lang="en-US" dirty="0">
                <a:solidFill>
                  <a:srgbClr val="FF0000"/>
                </a:solidFill>
              </a:rPr>
              <a:t>Index.cshtml</a:t>
            </a:r>
            <a:r>
              <a:rPr lang="en-US" dirty="0"/>
              <a:t> in the Views/Home </a:t>
            </a:r>
            <a:r>
              <a:rPr lang="en-US" dirty="0" smtClean="0"/>
              <a:t>folder.</a:t>
            </a:r>
          </a:p>
          <a:p>
            <a:pPr lvl="1"/>
            <a:r>
              <a:rPr lang="en-US" dirty="0" smtClean="0"/>
              <a:t>If </a:t>
            </a:r>
            <a:r>
              <a:rPr lang="en-US" dirty="0"/>
              <a:t>this isn’t the effect you achieve, then delete the file you created and try </a:t>
            </a:r>
            <a:r>
              <a:rPr lang="en-US" dirty="0" smtClean="0"/>
              <a:t>again.</a:t>
            </a:r>
          </a:p>
          <a:p>
            <a:pPr lvl="1"/>
            <a:r>
              <a:rPr lang="en-US" dirty="0" smtClean="0"/>
              <a:t>This </a:t>
            </a:r>
            <a:r>
              <a:rPr lang="en-US" dirty="0"/>
              <a:t>is another MVC Framework </a:t>
            </a:r>
            <a:r>
              <a:rPr lang="en-US" dirty="0">
                <a:solidFill>
                  <a:srgbClr val="FF0000"/>
                </a:solidFill>
              </a:rPr>
              <a:t>convention</a:t>
            </a:r>
            <a:r>
              <a:rPr lang="en-US" dirty="0"/>
              <a:t>: views are placed in the Views folder, organized in folders that correspond to the name of the controller they are associated with.</a:t>
            </a:r>
          </a:p>
          <a:p>
            <a:pPr lvl="1"/>
            <a:r>
              <a:rPr lang="en-US" dirty="0"/>
              <a:t>The effect of the values I told you to enter into the Add View dialog tell Visual Studio to create the most basic view, the contents of which are shown in </a:t>
            </a:r>
            <a:r>
              <a:rPr lang="en-US" dirty="0">
                <a:solidFill>
                  <a:srgbClr val="FF0000"/>
                </a:solidFill>
              </a:rPr>
              <a:t>Listing 2-4</a:t>
            </a:r>
            <a:r>
              <a:rPr lang="en-US" dirty="0" smtClean="0"/>
              <a:t>.</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62</a:t>
            </a:fld>
            <a:endParaRPr lang="en-US" dirty="0"/>
          </a:p>
        </p:txBody>
      </p:sp>
    </p:spTree>
    <p:extLst>
      <p:ext uri="{BB962C8B-B14F-4D97-AF65-F5344CB8AC3E}">
        <p14:creationId xmlns:p14="http://schemas.microsoft.com/office/powerpoint/2010/main" val="3783649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2-3</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63</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9309"/>
            <a:ext cx="8713606" cy="4353095"/>
          </a:xfrm>
          <a:prstGeom prst="rect">
            <a:avLst/>
          </a:prstGeom>
          <a:ln>
            <a:solidFill>
              <a:schemeClr val="accent1"/>
            </a:solidFill>
          </a:ln>
        </p:spPr>
      </p:pic>
    </p:spTree>
    <p:extLst>
      <p:ext uri="{BB962C8B-B14F-4D97-AF65-F5344CB8AC3E}">
        <p14:creationId xmlns:p14="http://schemas.microsoft.com/office/powerpoint/2010/main" val="852846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2-9</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1451"/>
            <a:ext cx="7417888" cy="5017770"/>
          </a:xfrm>
          <a:prstGeom prst="rect">
            <a:avLst/>
          </a:prstGeom>
          <a:ln>
            <a:solidFill>
              <a:schemeClr val="accent1"/>
            </a:solidFill>
          </a:ln>
        </p:spPr>
      </p:pic>
    </p:spTree>
    <p:extLst>
      <p:ext uri="{BB962C8B-B14F-4D97-AF65-F5344CB8AC3E}">
        <p14:creationId xmlns:p14="http://schemas.microsoft.com/office/powerpoint/2010/main" val="609691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2-11</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80160"/>
            <a:ext cx="6244125" cy="4696642"/>
          </a:xfrm>
          <a:prstGeom prst="rect">
            <a:avLst/>
          </a:prstGeom>
          <a:ln>
            <a:solidFill>
              <a:schemeClr val="accent1"/>
            </a:solidFill>
          </a:ln>
        </p:spPr>
      </p:pic>
    </p:spTree>
    <p:extLst>
      <p:ext uri="{BB962C8B-B14F-4D97-AF65-F5344CB8AC3E}">
        <p14:creationId xmlns:p14="http://schemas.microsoft.com/office/powerpoint/2010/main" val="153035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2-4</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66</a:t>
            </a:fld>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51786"/>
            <a:ext cx="7810772" cy="4279382"/>
          </a:xfrm>
          <a:prstGeom prst="rect">
            <a:avLst/>
          </a:prstGeom>
          <a:ln>
            <a:solidFill>
              <a:schemeClr val="accent1"/>
            </a:solidFill>
          </a:ln>
        </p:spPr>
      </p:pic>
    </p:spTree>
    <p:extLst>
      <p:ext uri="{BB962C8B-B14F-4D97-AF65-F5344CB8AC3E}">
        <p14:creationId xmlns:p14="http://schemas.microsoft.com/office/powerpoint/2010/main" val="3146227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.cshtml</a:t>
            </a:r>
            <a:r>
              <a:rPr lang="en-US" dirty="0"/>
              <a:t> </a:t>
            </a:r>
            <a:r>
              <a:rPr lang="en-US" dirty="0">
                <a:solidFill>
                  <a:srgbClr val="0070C0"/>
                </a:solidFill>
              </a:rPr>
              <a:t>file</a:t>
            </a:r>
            <a:r>
              <a:rPr lang="en-US" dirty="0"/>
              <a:t> extension denotes a </a:t>
            </a:r>
            <a:r>
              <a:rPr lang="en-US" dirty="0">
                <a:solidFill>
                  <a:srgbClr val="FF0000"/>
                </a:solidFill>
              </a:rPr>
              <a:t>C# view</a:t>
            </a:r>
            <a:r>
              <a:rPr lang="en-US" dirty="0"/>
              <a:t> that will be processed by </a:t>
            </a:r>
            <a:r>
              <a:rPr lang="en-US" dirty="0" smtClean="0">
                <a:solidFill>
                  <a:srgbClr val="FF0000"/>
                </a:solidFill>
              </a:rPr>
              <a:t>Razor</a:t>
            </a:r>
            <a:r>
              <a:rPr lang="en-US" dirty="0" smtClean="0"/>
              <a:t>.</a:t>
            </a:r>
          </a:p>
          <a:p>
            <a:pPr lvl="1"/>
            <a:r>
              <a:rPr lang="en-US" dirty="0" smtClean="0"/>
              <a:t>Early </a:t>
            </a:r>
            <a:r>
              <a:rPr lang="en-US" dirty="0"/>
              <a:t>versions of MVC relied on the </a:t>
            </a:r>
            <a:r>
              <a:rPr lang="en-US" dirty="0">
                <a:solidFill>
                  <a:srgbClr val="FF0000"/>
                </a:solidFill>
              </a:rPr>
              <a:t>ASPX view engine</a:t>
            </a:r>
            <a:r>
              <a:rPr lang="en-US" dirty="0"/>
              <a:t>, for which view files have the </a:t>
            </a:r>
            <a:r>
              <a:rPr lang="en-US" dirty="0">
                <a:solidFill>
                  <a:srgbClr val="FF0000"/>
                </a:solidFill>
              </a:rPr>
              <a:t>.aspx</a:t>
            </a:r>
            <a:r>
              <a:rPr lang="en-US" dirty="0"/>
              <a:t> </a:t>
            </a:r>
            <a:r>
              <a:rPr lang="en-US" dirty="0">
                <a:solidFill>
                  <a:srgbClr val="0070C0"/>
                </a:solidFill>
              </a:rPr>
              <a:t>extension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2057946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a:t>
            </a:r>
            <a:endParaRPr lang="en-US" dirty="0"/>
          </a:p>
        </p:txBody>
      </p:sp>
      <p:sp>
        <p:nvSpPr>
          <p:cNvPr id="3" name="Content Placeholder 2"/>
          <p:cNvSpPr>
            <a:spLocks noGrp="1"/>
          </p:cNvSpPr>
          <p:nvPr>
            <p:ph idx="1"/>
          </p:nvPr>
        </p:nvSpPr>
        <p:spPr/>
        <p:txBody>
          <a:bodyPr/>
          <a:lstStyle/>
          <a:p>
            <a:r>
              <a:rPr lang="en-US" dirty="0"/>
              <a:t>Visual Studio opens the Index.cshtml file for </a:t>
            </a:r>
            <a:r>
              <a:rPr lang="en-US" dirty="0" smtClean="0"/>
              <a:t>editing.</a:t>
            </a:r>
          </a:p>
          <a:p>
            <a:pPr lvl="1"/>
            <a:r>
              <a:rPr lang="en-US" dirty="0" smtClean="0"/>
              <a:t>You’ll </a:t>
            </a:r>
            <a:r>
              <a:rPr lang="en-US" dirty="0"/>
              <a:t>see that this file contains mostly </a:t>
            </a:r>
            <a:r>
              <a:rPr lang="en-US" dirty="0" smtClean="0"/>
              <a:t>HTML.</a:t>
            </a:r>
          </a:p>
          <a:p>
            <a:pPr lvl="1"/>
            <a:r>
              <a:rPr lang="en-US" dirty="0" smtClean="0"/>
              <a:t>The </a:t>
            </a:r>
            <a:r>
              <a:rPr lang="en-US" dirty="0"/>
              <a:t>exception is the part that looks like this:</a:t>
            </a:r>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This is an expression that will be </a:t>
            </a:r>
            <a:r>
              <a:rPr lang="en-US" dirty="0">
                <a:solidFill>
                  <a:srgbClr val="FF0000"/>
                </a:solidFill>
              </a:rPr>
              <a:t>interpreted</a:t>
            </a:r>
            <a:r>
              <a:rPr lang="en-US" dirty="0"/>
              <a:t> by the </a:t>
            </a:r>
            <a:r>
              <a:rPr lang="en-US" dirty="0">
                <a:solidFill>
                  <a:srgbClr val="FF0000"/>
                </a:solidFill>
              </a:rPr>
              <a:t>Razor view engine</a:t>
            </a:r>
            <a:r>
              <a:rPr lang="en-US" dirty="0"/>
              <a:t>, which processes the contents of views and generates </a:t>
            </a:r>
            <a:r>
              <a:rPr lang="en-US" dirty="0" smtClean="0"/>
              <a:t>HTML that </a:t>
            </a:r>
            <a:r>
              <a:rPr lang="en-US" dirty="0"/>
              <a:t>is sent to the </a:t>
            </a:r>
            <a:r>
              <a:rPr lang="en-US" dirty="0" smtClean="0"/>
              <a:t>browser.</a:t>
            </a:r>
          </a:p>
          <a:p>
            <a:pPr lvl="1"/>
            <a:r>
              <a:rPr lang="en-US" dirty="0" smtClean="0"/>
              <a:t>This </a:t>
            </a:r>
            <a:r>
              <a:rPr lang="en-US" dirty="0"/>
              <a:t>is a simple Razor expression and it tells Razor that I chose not to use a layout, which is like a template for the </a:t>
            </a:r>
            <a:r>
              <a:rPr lang="en-US" dirty="0" smtClean="0"/>
              <a:t>HTML that </a:t>
            </a:r>
            <a:r>
              <a:rPr lang="en-US" dirty="0"/>
              <a:t>will be sent to the browser (and which I describe in Chapter 5</a:t>
            </a:r>
            <a:r>
              <a:rPr lang="en-US" dirty="0" smtClean="0"/>
              <a:t>).</a:t>
            </a:r>
          </a:p>
          <a:p>
            <a:pPr lvl="1"/>
            <a:r>
              <a:rPr lang="en-US" dirty="0" smtClean="0"/>
              <a:t>I </a:t>
            </a:r>
            <a:r>
              <a:rPr lang="en-US" dirty="0"/>
              <a:t>am going to ignore Razor for the moment and come back to it </a:t>
            </a:r>
            <a:r>
              <a:rPr lang="en-US" dirty="0" smtClean="0"/>
              <a:t>later.</a:t>
            </a:r>
          </a:p>
          <a:p>
            <a:pPr lvl="1"/>
            <a:r>
              <a:rPr lang="en-US" dirty="0" smtClean="0"/>
              <a:t>Make </a:t>
            </a:r>
            <a:r>
              <a:rPr lang="en-US" dirty="0"/>
              <a:t>the addition to the Index.cshtml file that is shown in bold in </a:t>
            </a:r>
            <a:r>
              <a:rPr lang="en-US" dirty="0">
                <a:solidFill>
                  <a:srgbClr val="FF0000"/>
                </a:solidFill>
              </a:rPr>
              <a:t>Listing 2-5</a:t>
            </a:r>
            <a:r>
              <a:rPr lang="en-US" dirty="0" smtClean="0"/>
              <a:t>.</a:t>
            </a:r>
          </a:p>
          <a:p>
            <a:pPr lvl="2"/>
            <a:r>
              <a:rPr lang="en-US" dirty="0"/>
              <a:t>The addition displays another simple </a:t>
            </a:r>
            <a:r>
              <a:rPr lang="en-US" dirty="0" smtClean="0"/>
              <a:t>message.</a:t>
            </a:r>
          </a:p>
          <a:p>
            <a:pPr lvl="2"/>
            <a:r>
              <a:rPr lang="en-US" dirty="0" smtClean="0"/>
              <a:t>Select </a:t>
            </a:r>
            <a:r>
              <a:rPr lang="en-US" dirty="0"/>
              <a:t>Start Debugging from the Debug menu to run the application and test the view</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68</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56068" y="1925527"/>
            <a:ext cx="2085598" cy="1017970"/>
          </a:xfrm>
          <a:prstGeom prst="rect">
            <a:avLst/>
          </a:prstGeom>
          <a:ln>
            <a:solidFill>
              <a:schemeClr val="accent1"/>
            </a:solidFill>
          </a:ln>
        </p:spPr>
      </p:pic>
    </p:spTree>
    <p:extLst>
      <p:ext uri="{BB962C8B-B14F-4D97-AF65-F5344CB8AC3E}">
        <p14:creationId xmlns:p14="http://schemas.microsoft.com/office/powerpoint/2010/main" val="2635357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2-5</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69</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3313"/>
            <a:ext cx="7091906" cy="4242071"/>
          </a:xfrm>
          <a:prstGeom prst="rect">
            <a:avLst/>
          </a:prstGeom>
          <a:ln>
            <a:solidFill>
              <a:schemeClr val="accent1"/>
            </a:solidFill>
          </a:ln>
        </p:spPr>
      </p:pic>
    </p:spTree>
    <p:extLst>
      <p:ext uri="{BB962C8B-B14F-4D97-AF65-F5344CB8AC3E}">
        <p14:creationId xmlns:p14="http://schemas.microsoft.com/office/powerpoint/2010/main" val="344709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smtClean="0"/>
              <a:t>Figure 1-1</a:t>
            </a:r>
            <a:endParaRPr lang="en-US"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4" name="Slide Number Placeholder 3"/>
          <p:cNvSpPr>
            <a:spLocks noGrp="1"/>
          </p:cNvSpPr>
          <p:nvPr>
            <p:ph type="sldNum" sz="quarter" idx="4"/>
          </p:nvPr>
        </p:nvSpPr>
        <p:spPr/>
        <p:txBody>
          <a:bodyPr/>
          <a:lstStyle/>
          <a:p>
            <a:fld id="{062D6987-FB6D-4DB8-81B8-AD0F35E3BB5F}" type="slidenum">
              <a:rPr lang="en-US" smtClean="0"/>
              <a:t>7</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2870"/>
            <a:ext cx="6510329" cy="4363893"/>
          </a:xfrm>
          <a:prstGeom prst="rect">
            <a:avLst/>
          </a:prstGeom>
          <a:ln>
            <a:solidFill>
              <a:schemeClr val="accent1"/>
            </a:solidFill>
          </a:ln>
        </p:spPr>
      </p:pic>
    </p:spTree>
    <p:extLst>
      <p:ext uri="{BB962C8B-B14F-4D97-AF65-F5344CB8AC3E}">
        <p14:creationId xmlns:p14="http://schemas.microsoft.com/office/powerpoint/2010/main" val="36423490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Results</a:t>
            </a:r>
            <a:endParaRPr lang="en-US" dirty="0"/>
          </a:p>
        </p:txBody>
      </p:sp>
      <p:sp>
        <p:nvSpPr>
          <p:cNvPr id="3" name="Content Placeholder 2"/>
          <p:cNvSpPr>
            <a:spLocks noGrp="1"/>
          </p:cNvSpPr>
          <p:nvPr>
            <p:ph idx="1"/>
          </p:nvPr>
        </p:nvSpPr>
        <p:spPr/>
        <p:txBody>
          <a:bodyPr/>
          <a:lstStyle/>
          <a:p>
            <a:r>
              <a:rPr lang="en-US" dirty="0"/>
              <a:t>When I first edited the Index action method, it returned a </a:t>
            </a:r>
            <a:r>
              <a:rPr lang="en-US" dirty="0">
                <a:solidFill>
                  <a:srgbClr val="FF0000"/>
                </a:solidFill>
              </a:rPr>
              <a:t>string</a:t>
            </a:r>
            <a:r>
              <a:rPr lang="en-US" dirty="0"/>
              <a:t> </a:t>
            </a:r>
            <a:r>
              <a:rPr lang="en-US" dirty="0" smtClean="0">
                <a:solidFill>
                  <a:srgbClr val="0070C0"/>
                </a:solidFill>
              </a:rPr>
              <a:t>value</a:t>
            </a:r>
            <a:r>
              <a:rPr lang="en-US" dirty="0" smtClean="0"/>
              <a:t>.</a:t>
            </a:r>
          </a:p>
          <a:p>
            <a:pPr lvl="1"/>
            <a:r>
              <a:rPr lang="en-US" dirty="0" smtClean="0"/>
              <a:t>This </a:t>
            </a:r>
            <a:r>
              <a:rPr lang="en-US" dirty="0"/>
              <a:t>meant that MVC did nothing except pass the string value as is to the </a:t>
            </a:r>
            <a:r>
              <a:rPr lang="en-US" dirty="0" smtClean="0"/>
              <a:t>browser.</a:t>
            </a:r>
          </a:p>
          <a:p>
            <a:pPr lvl="1"/>
            <a:r>
              <a:rPr lang="en-US" dirty="0" smtClean="0"/>
              <a:t>Now </a:t>
            </a:r>
            <a:r>
              <a:rPr lang="en-US" dirty="0"/>
              <a:t>that the Index method returns a </a:t>
            </a:r>
            <a:r>
              <a:rPr lang="en-US" dirty="0">
                <a:solidFill>
                  <a:srgbClr val="FF0000"/>
                </a:solidFill>
              </a:rPr>
              <a:t>ViewResult</a:t>
            </a:r>
            <a:r>
              <a:rPr lang="en-US" dirty="0"/>
              <a:t>, the MVC Framework renders a view and returns the </a:t>
            </a:r>
            <a:r>
              <a:rPr lang="en-US" dirty="0" smtClean="0"/>
              <a:t>HTML it produces.</a:t>
            </a:r>
          </a:p>
          <a:p>
            <a:pPr lvl="1"/>
            <a:r>
              <a:rPr lang="en-US" dirty="0" smtClean="0"/>
              <a:t>I </a:t>
            </a:r>
            <a:r>
              <a:rPr lang="en-US" dirty="0"/>
              <a:t>didn’t tell MVC which view should be used, so it used the naming convention to find one </a:t>
            </a:r>
            <a:r>
              <a:rPr lang="en-US" dirty="0" smtClean="0"/>
              <a:t>automatically.</a:t>
            </a:r>
          </a:p>
          <a:p>
            <a:pPr lvl="2"/>
            <a:r>
              <a:rPr lang="en-US" dirty="0" smtClean="0"/>
              <a:t>The </a:t>
            </a:r>
            <a:r>
              <a:rPr lang="en-US" dirty="0"/>
              <a:t>convention is that the view has the name of the action method and is contained in a folder named after the controller</a:t>
            </a:r>
            <a:r>
              <a:rPr lang="en-US" dirty="0" smtClean="0"/>
              <a:t>:</a:t>
            </a:r>
          </a:p>
          <a:p>
            <a:pPr marL="460375" lvl="2" indent="0">
              <a:buNone/>
            </a:pPr>
            <a:r>
              <a:rPr lang="en-US" dirty="0"/>
              <a:t>	</a:t>
            </a:r>
            <a:r>
              <a:rPr lang="en-US" dirty="0" smtClean="0"/>
              <a:t>	/Views/Home/Index.cshtml</a:t>
            </a:r>
          </a:p>
          <a:p>
            <a:pPr lvl="1"/>
            <a:r>
              <a:rPr lang="en-US" dirty="0" smtClean="0"/>
              <a:t>I </a:t>
            </a:r>
            <a:r>
              <a:rPr lang="en-US" dirty="0"/>
              <a:t>can return other results from action methods besides strings and </a:t>
            </a:r>
            <a:r>
              <a:rPr lang="en-US" dirty="0">
                <a:solidFill>
                  <a:srgbClr val="FF0000"/>
                </a:solidFill>
              </a:rPr>
              <a:t>ViewResult</a:t>
            </a:r>
            <a:r>
              <a:rPr lang="en-US" dirty="0"/>
              <a:t> </a:t>
            </a:r>
            <a:r>
              <a:rPr lang="en-US" dirty="0" smtClean="0">
                <a:solidFill>
                  <a:srgbClr val="0070C0"/>
                </a:solidFill>
              </a:rPr>
              <a:t>objects</a:t>
            </a:r>
            <a:r>
              <a:rPr lang="en-US" dirty="0" smtClean="0"/>
              <a:t>.</a:t>
            </a:r>
          </a:p>
          <a:p>
            <a:pPr lvl="2"/>
            <a:r>
              <a:rPr lang="en-US" dirty="0" smtClean="0"/>
              <a:t>For </a:t>
            </a:r>
            <a:r>
              <a:rPr lang="en-US" dirty="0"/>
              <a:t>example, if I return a </a:t>
            </a:r>
            <a:r>
              <a:rPr lang="en-US" dirty="0">
                <a:solidFill>
                  <a:srgbClr val="FF0000"/>
                </a:solidFill>
              </a:rPr>
              <a:t>RedirectResult</a:t>
            </a:r>
            <a:r>
              <a:rPr lang="en-US" dirty="0"/>
              <a:t>, the browser will be redirected to another </a:t>
            </a:r>
            <a:r>
              <a:rPr lang="en-US" dirty="0" smtClean="0"/>
              <a:t>URL.</a:t>
            </a:r>
          </a:p>
          <a:p>
            <a:pPr lvl="2"/>
            <a:r>
              <a:rPr lang="en-US" dirty="0" smtClean="0"/>
              <a:t>If </a:t>
            </a:r>
            <a:r>
              <a:rPr lang="en-US" dirty="0"/>
              <a:t>I return an </a:t>
            </a:r>
            <a:r>
              <a:rPr lang="en-US" dirty="0">
                <a:solidFill>
                  <a:srgbClr val="FF0000"/>
                </a:solidFill>
              </a:rPr>
              <a:t>HttpUnauthorizedResult</a:t>
            </a:r>
            <a:r>
              <a:rPr lang="en-US" dirty="0"/>
              <a:t>, I force the user to log </a:t>
            </a:r>
            <a:r>
              <a:rPr lang="en-US" dirty="0" smtClean="0"/>
              <a:t>in.</a:t>
            </a:r>
          </a:p>
          <a:p>
            <a:pPr lvl="1"/>
            <a:r>
              <a:rPr lang="en-US" dirty="0" smtClean="0"/>
              <a:t>These </a:t>
            </a:r>
            <a:r>
              <a:rPr lang="en-US" dirty="0"/>
              <a:t>objects are collectively known as </a:t>
            </a:r>
            <a:r>
              <a:rPr lang="en-US" dirty="0">
                <a:solidFill>
                  <a:srgbClr val="FF0000"/>
                </a:solidFill>
              </a:rPr>
              <a:t>action results</a:t>
            </a:r>
            <a:r>
              <a:rPr lang="en-US" dirty="0"/>
              <a:t>, and they are all derived from the </a:t>
            </a:r>
            <a:r>
              <a:rPr lang="en-US" dirty="0">
                <a:solidFill>
                  <a:srgbClr val="FF0000"/>
                </a:solidFill>
              </a:rPr>
              <a:t>ActionResult</a:t>
            </a:r>
            <a:r>
              <a:rPr lang="en-US" dirty="0"/>
              <a:t> </a:t>
            </a:r>
            <a:r>
              <a:rPr lang="en-US" dirty="0">
                <a:solidFill>
                  <a:srgbClr val="0070C0"/>
                </a:solidFill>
              </a:rPr>
              <a:t>class</a:t>
            </a:r>
            <a:r>
              <a:rPr lang="en-US" dirty="0"/>
              <a:t>. </a:t>
            </a:r>
            <a:endParaRPr lang="en-US" dirty="0" smtClean="0"/>
          </a:p>
          <a:p>
            <a:pPr lvl="2"/>
            <a:r>
              <a:rPr lang="en-US" dirty="0" smtClean="0"/>
              <a:t>The </a:t>
            </a:r>
            <a:r>
              <a:rPr lang="en-US" dirty="0"/>
              <a:t>action result system lets us encapsulate and reuse common responses in </a:t>
            </a:r>
            <a:r>
              <a:rPr lang="en-US" dirty="0" smtClean="0"/>
              <a:t>actions.</a:t>
            </a:r>
          </a:p>
          <a:p>
            <a:pPr lvl="2"/>
            <a:r>
              <a:rPr lang="en-US" dirty="0" smtClean="0"/>
              <a:t>I’ll </a:t>
            </a:r>
            <a:r>
              <a:rPr lang="en-US" dirty="0"/>
              <a:t>tell you more about them and show more complex uses in Chapter 17</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70</a:t>
            </a:fld>
            <a:endParaRPr lang="en-US" dirty="0"/>
          </a:p>
        </p:txBody>
      </p:sp>
    </p:spTree>
    <p:extLst>
      <p:ext uri="{BB962C8B-B14F-4D97-AF65-F5344CB8AC3E}">
        <p14:creationId xmlns:p14="http://schemas.microsoft.com/office/powerpoint/2010/main" val="1933762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Dynamic Output</a:t>
            </a:r>
          </a:p>
        </p:txBody>
      </p:sp>
      <p:sp>
        <p:nvSpPr>
          <p:cNvPr id="3" name="Content Placeholder 2"/>
          <p:cNvSpPr>
            <a:spLocks noGrp="1"/>
          </p:cNvSpPr>
          <p:nvPr>
            <p:ph idx="1"/>
          </p:nvPr>
        </p:nvSpPr>
        <p:spPr/>
        <p:txBody>
          <a:bodyPr/>
          <a:lstStyle/>
          <a:p>
            <a:r>
              <a:rPr lang="en-US" dirty="0" smtClean="0"/>
              <a:t>The </a:t>
            </a:r>
            <a:r>
              <a:rPr lang="en-US" dirty="0"/>
              <a:t>whole point of a web application platform is to construct and display </a:t>
            </a:r>
            <a:r>
              <a:rPr lang="en-US" dirty="0">
                <a:solidFill>
                  <a:srgbClr val="FF0000"/>
                </a:solidFill>
              </a:rPr>
              <a:t>dynamic </a:t>
            </a:r>
            <a:r>
              <a:rPr lang="en-US" dirty="0" smtClean="0">
                <a:solidFill>
                  <a:srgbClr val="FF0000"/>
                </a:solidFill>
              </a:rPr>
              <a:t>output</a:t>
            </a:r>
            <a:r>
              <a:rPr lang="en-US" dirty="0" smtClean="0"/>
              <a:t>.</a:t>
            </a:r>
          </a:p>
          <a:p>
            <a:pPr lvl="1"/>
            <a:r>
              <a:rPr lang="en-US" dirty="0" smtClean="0"/>
              <a:t>In </a:t>
            </a:r>
            <a:r>
              <a:rPr lang="en-US" dirty="0"/>
              <a:t>MVC, it is the controller’s job to construct some data and pass it to the view, which is responsible for rendering it to </a:t>
            </a:r>
            <a:r>
              <a:rPr lang="en-US" dirty="0" smtClean="0"/>
              <a:t>HTML.</a:t>
            </a:r>
          </a:p>
          <a:p>
            <a:pPr lvl="1"/>
            <a:r>
              <a:rPr lang="en-US" dirty="0" smtClean="0"/>
              <a:t>One </a:t>
            </a:r>
            <a:r>
              <a:rPr lang="en-US" dirty="0"/>
              <a:t>way to pass data from the controller to the view is by using the </a:t>
            </a:r>
            <a:r>
              <a:rPr lang="en-US" dirty="0">
                <a:solidFill>
                  <a:srgbClr val="FF0000"/>
                </a:solidFill>
              </a:rPr>
              <a:t>ViewBag</a:t>
            </a:r>
            <a:r>
              <a:rPr lang="en-US" dirty="0"/>
              <a:t> </a:t>
            </a:r>
            <a:r>
              <a:rPr lang="en-US" dirty="0">
                <a:solidFill>
                  <a:srgbClr val="0070C0"/>
                </a:solidFill>
              </a:rPr>
              <a:t>object</a:t>
            </a:r>
            <a:r>
              <a:rPr lang="en-US" dirty="0"/>
              <a:t>, which is a member of the Controller base </a:t>
            </a:r>
            <a:r>
              <a:rPr lang="en-US" dirty="0" smtClean="0"/>
              <a:t>class.</a:t>
            </a:r>
          </a:p>
          <a:p>
            <a:pPr lvl="1"/>
            <a:r>
              <a:rPr lang="en-US" dirty="0" smtClean="0"/>
              <a:t>ViewBag </a:t>
            </a:r>
            <a:r>
              <a:rPr lang="en-US" dirty="0"/>
              <a:t>is a dynamic object to which you can assign arbitrary properties, making those values available in whatever view is subsequently </a:t>
            </a:r>
            <a:r>
              <a:rPr lang="en-US" dirty="0" smtClean="0"/>
              <a:t>rendered.</a:t>
            </a:r>
          </a:p>
          <a:p>
            <a:pPr lvl="1"/>
            <a:r>
              <a:rPr lang="en-US" dirty="0" smtClean="0">
                <a:solidFill>
                  <a:srgbClr val="FF0000"/>
                </a:solidFill>
              </a:rPr>
              <a:t>Listing </a:t>
            </a:r>
            <a:r>
              <a:rPr lang="en-US" dirty="0">
                <a:solidFill>
                  <a:srgbClr val="FF0000"/>
                </a:solidFill>
              </a:rPr>
              <a:t>2-6</a:t>
            </a:r>
            <a:r>
              <a:rPr lang="en-US" dirty="0"/>
              <a:t> demonstrates passing some simple dynamic data in this way in the HomeController.cs file</a:t>
            </a:r>
            <a:r>
              <a:rPr lang="en-US" dirty="0" smtClean="0"/>
              <a:t>.</a:t>
            </a:r>
          </a:p>
          <a:p>
            <a:pPr lvl="2"/>
            <a:r>
              <a:rPr lang="en-US" dirty="0"/>
              <a:t>I provide data for the view when I assign a value to the </a:t>
            </a:r>
            <a:r>
              <a:rPr lang="en-US" dirty="0">
                <a:solidFill>
                  <a:srgbClr val="FF0000"/>
                </a:solidFill>
              </a:rPr>
              <a:t>ViewBag.Greeting</a:t>
            </a:r>
            <a:r>
              <a:rPr lang="en-US" dirty="0"/>
              <a:t> </a:t>
            </a:r>
            <a:r>
              <a:rPr lang="en-US" dirty="0" smtClean="0">
                <a:solidFill>
                  <a:srgbClr val="0070C0"/>
                </a:solidFill>
              </a:rPr>
              <a:t>property</a:t>
            </a:r>
            <a:r>
              <a:rPr lang="en-US" dirty="0" smtClean="0"/>
              <a:t>.</a:t>
            </a:r>
          </a:p>
          <a:p>
            <a:pPr lvl="2"/>
            <a:r>
              <a:rPr lang="en-US" dirty="0" smtClean="0"/>
              <a:t>The </a:t>
            </a:r>
            <a:r>
              <a:rPr lang="en-US" dirty="0"/>
              <a:t>Greeting property didn’t exist until the moment I assigned the value—this allows me to pass data from the controller to the view in a free and fluid manner, without having to define classes ahead of </a:t>
            </a:r>
            <a:r>
              <a:rPr lang="en-US" dirty="0" smtClean="0"/>
              <a:t>time.</a:t>
            </a:r>
          </a:p>
          <a:p>
            <a:pPr lvl="2"/>
            <a:r>
              <a:rPr lang="en-US" dirty="0" smtClean="0"/>
              <a:t>I </a:t>
            </a:r>
            <a:r>
              <a:rPr lang="en-US" dirty="0"/>
              <a:t>refer to the </a:t>
            </a:r>
            <a:r>
              <a:rPr lang="en-US" dirty="0">
                <a:solidFill>
                  <a:srgbClr val="FF0000"/>
                </a:solidFill>
              </a:rPr>
              <a:t>ViewBag.Greeting</a:t>
            </a:r>
            <a:r>
              <a:rPr lang="en-US" dirty="0"/>
              <a:t> </a:t>
            </a:r>
            <a:r>
              <a:rPr lang="en-US" dirty="0">
                <a:solidFill>
                  <a:srgbClr val="0070C0"/>
                </a:solidFill>
              </a:rPr>
              <a:t>property</a:t>
            </a:r>
            <a:r>
              <a:rPr lang="en-US" dirty="0"/>
              <a:t> again in the view to get the data value, as illustrated in </a:t>
            </a:r>
            <a:r>
              <a:rPr lang="en-US" dirty="0">
                <a:solidFill>
                  <a:srgbClr val="FF0000"/>
                </a:solidFill>
              </a:rPr>
              <a:t>Listing 2-7</a:t>
            </a:r>
            <a:r>
              <a:rPr lang="en-US" dirty="0"/>
              <a:t>, which shows the corresponding change to the </a:t>
            </a:r>
            <a:r>
              <a:rPr lang="en-US" dirty="0">
                <a:solidFill>
                  <a:srgbClr val="FF0000"/>
                </a:solidFill>
              </a:rPr>
              <a:t>Index.cshtml</a:t>
            </a:r>
            <a:r>
              <a:rPr lang="en-US" dirty="0"/>
              <a:t> file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71</a:t>
            </a:fld>
            <a:endParaRPr lang="en-US" dirty="0"/>
          </a:p>
        </p:txBody>
      </p:sp>
    </p:spTree>
    <p:extLst>
      <p:ext uri="{BB962C8B-B14F-4D97-AF65-F5344CB8AC3E}">
        <p14:creationId xmlns:p14="http://schemas.microsoft.com/office/powerpoint/2010/main" val="4001545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2-6</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8606"/>
            <a:ext cx="7038566" cy="3437831"/>
          </a:xfrm>
          <a:prstGeom prst="rect">
            <a:avLst/>
          </a:prstGeom>
          <a:ln>
            <a:solidFill>
              <a:schemeClr val="accent1"/>
            </a:solidFill>
          </a:ln>
        </p:spPr>
      </p:pic>
    </p:spTree>
    <p:extLst>
      <p:ext uri="{BB962C8B-B14F-4D97-AF65-F5344CB8AC3E}">
        <p14:creationId xmlns:p14="http://schemas.microsoft.com/office/powerpoint/2010/main" val="4233701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2-7</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73</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61721"/>
            <a:ext cx="6848066" cy="4146709"/>
          </a:xfrm>
          <a:prstGeom prst="rect">
            <a:avLst/>
          </a:prstGeom>
          <a:ln>
            <a:solidFill>
              <a:schemeClr val="accent1"/>
            </a:solidFill>
          </a:ln>
        </p:spPr>
      </p:pic>
    </p:spTree>
    <p:extLst>
      <p:ext uri="{BB962C8B-B14F-4D97-AF65-F5344CB8AC3E}">
        <p14:creationId xmlns:p14="http://schemas.microsoft.com/office/powerpoint/2010/main" val="2807002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Expression</a:t>
            </a:r>
            <a:endParaRPr lang="en-US" dirty="0"/>
          </a:p>
        </p:txBody>
      </p:sp>
      <p:sp>
        <p:nvSpPr>
          <p:cNvPr id="3" name="Content Placeholder 2"/>
          <p:cNvSpPr>
            <a:spLocks noGrp="1"/>
          </p:cNvSpPr>
          <p:nvPr>
            <p:ph idx="1"/>
          </p:nvPr>
        </p:nvSpPr>
        <p:spPr/>
        <p:txBody>
          <a:bodyPr/>
          <a:lstStyle/>
          <a:p>
            <a:r>
              <a:rPr lang="en-US" dirty="0"/>
              <a:t>The addition to </a:t>
            </a:r>
            <a:r>
              <a:rPr lang="en-US" dirty="0">
                <a:solidFill>
                  <a:srgbClr val="FF0000"/>
                </a:solidFill>
              </a:rPr>
              <a:t>Listing 2-7</a:t>
            </a:r>
            <a:r>
              <a:rPr lang="en-US" dirty="0"/>
              <a:t> is a </a:t>
            </a:r>
            <a:r>
              <a:rPr lang="en-US" dirty="0">
                <a:solidFill>
                  <a:srgbClr val="FF0000"/>
                </a:solidFill>
              </a:rPr>
              <a:t>Razor </a:t>
            </a:r>
            <a:r>
              <a:rPr lang="en-US" dirty="0" smtClean="0">
                <a:solidFill>
                  <a:srgbClr val="FF0000"/>
                </a:solidFill>
              </a:rPr>
              <a:t>expression</a:t>
            </a:r>
            <a:r>
              <a:rPr lang="en-US" dirty="0" smtClean="0"/>
              <a:t>.</a:t>
            </a:r>
          </a:p>
          <a:p>
            <a:pPr lvl="1"/>
            <a:r>
              <a:rPr lang="en-US" dirty="0" smtClean="0"/>
              <a:t>When </a:t>
            </a:r>
            <a:r>
              <a:rPr lang="en-US" dirty="0"/>
              <a:t>I call the View method in the controller’s Index method, the MVC framework locates the Index.cshtml view file and asks the Razor view engine to parse the file’s </a:t>
            </a:r>
            <a:r>
              <a:rPr lang="en-US" dirty="0" smtClean="0"/>
              <a:t>content.</a:t>
            </a:r>
          </a:p>
          <a:p>
            <a:pPr lvl="1"/>
            <a:r>
              <a:rPr lang="en-US" dirty="0" smtClean="0"/>
              <a:t>Razor </a:t>
            </a:r>
            <a:r>
              <a:rPr lang="en-US" dirty="0"/>
              <a:t>looks for expressions like the one I added in the listing and processes </a:t>
            </a:r>
            <a:r>
              <a:rPr lang="en-US" dirty="0" smtClean="0"/>
              <a:t>them.</a:t>
            </a:r>
          </a:p>
          <a:p>
            <a:pPr lvl="1"/>
            <a:r>
              <a:rPr lang="en-US" dirty="0" smtClean="0"/>
              <a:t>In </a:t>
            </a:r>
            <a:r>
              <a:rPr lang="en-US" dirty="0"/>
              <a:t>this example, processing the expression means inserting the value assigned to the ViewBag.Greeting property in the action method into the </a:t>
            </a:r>
            <a:r>
              <a:rPr lang="en-US" dirty="0" smtClean="0"/>
              <a:t>view.</a:t>
            </a:r>
          </a:p>
          <a:p>
            <a:pPr lvl="1"/>
            <a:r>
              <a:rPr lang="en-US" dirty="0" smtClean="0"/>
              <a:t>There’s </a:t>
            </a:r>
            <a:r>
              <a:rPr lang="en-US" dirty="0"/>
              <a:t>nothing special about the property name Greeting; you could replace this with any property name and it would work the same, just as long as the name you use in the controller matches the name you use in the </a:t>
            </a:r>
            <a:r>
              <a:rPr lang="en-US" dirty="0" smtClean="0"/>
              <a:t>view.</a:t>
            </a:r>
          </a:p>
          <a:p>
            <a:pPr lvl="1"/>
            <a:r>
              <a:rPr lang="en-US" dirty="0" smtClean="0"/>
              <a:t>You </a:t>
            </a:r>
            <a:r>
              <a:rPr lang="en-US" dirty="0"/>
              <a:t>can pass multiple data values from your controller to the view by assigning values to more than one </a:t>
            </a:r>
            <a:r>
              <a:rPr lang="en-US" dirty="0" smtClean="0"/>
              <a:t>property.</a:t>
            </a:r>
          </a:p>
          <a:p>
            <a:pPr lvl="1"/>
            <a:r>
              <a:rPr lang="en-US" dirty="0" smtClean="0"/>
              <a:t>You </a:t>
            </a:r>
            <a:r>
              <a:rPr lang="en-US" dirty="0"/>
              <a:t>can see the effect of these changes by starting the </a:t>
            </a:r>
            <a:r>
              <a:rPr lang="en-US" dirty="0" smtClean="0"/>
              <a:t>project.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74</a:t>
            </a:fld>
            <a:endParaRPr lang="en-US" dirty="0"/>
          </a:p>
        </p:txBody>
      </p:sp>
    </p:spTree>
    <p:extLst>
      <p:ext uri="{BB962C8B-B14F-4D97-AF65-F5344CB8AC3E}">
        <p14:creationId xmlns:p14="http://schemas.microsoft.com/office/powerpoint/2010/main" val="2248833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Data-Entry Application</a:t>
            </a:r>
          </a:p>
        </p:txBody>
      </p:sp>
      <p:sp>
        <p:nvSpPr>
          <p:cNvPr id="3" name="Content Placeholder 2"/>
          <p:cNvSpPr>
            <a:spLocks noGrp="1"/>
          </p:cNvSpPr>
          <p:nvPr>
            <p:ph idx="1"/>
          </p:nvPr>
        </p:nvSpPr>
        <p:spPr/>
        <p:txBody>
          <a:bodyPr/>
          <a:lstStyle/>
          <a:p>
            <a:r>
              <a:rPr lang="en-US" dirty="0" smtClean="0"/>
              <a:t>In </a:t>
            </a:r>
            <a:r>
              <a:rPr lang="en-US" dirty="0"/>
              <a:t>the rest of this chapter, I will explore more of the basic MVC features by building a simple </a:t>
            </a:r>
            <a:r>
              <a:rPr lang="en-US" dirty="0" smtClean="0"/>
              <a:t>data-entry application.</a:t>
            </a:r>
          </a:p>
          <a:p>
            <a:pPr lvl="1"/>
            <a:r>
              <a:rPr lang="en-US" dirty="0" smtClean="0"/>
              <a:t>I </a:t>
            </a:r>
            <a:r>
              <a:rPr lang="en-US" dirty="0"/>
              <a:t>am going to pick up the pace in this </a:t>
            </a:r>
            <a:r>
              <a:rPr lang="en-US" dirty="0" smtClean="0"/>
              <a:t>section.</a:t>
            </a:r>
          </a:p>
          <a:p>
            <a:pPr lvl="1"/>
            <a:r>
              <a:rPr lang="en-US" dirty="0" smtClean="0"/>
              <a:t>My </a:t>
            </a:r>
            <a:r>
              <a:rPr lang="en-US" dirty="0"/>
              <a:t>goal is to demonstrate MVC in action, so I will skip over some of the explanations as to how things work behind the </a:t>
            </a:r>
            <a:r>
              <a:rPr lang="en-US" dirty="0" smtClean="0"/>
              <a:t>scenes.</a:t>
            </a:r>
          </a:p>
          <a:p>
            <a:pPr lvl="1"/>
            <a:r>
              <a:rPr lang="en-US" dirty="0" smtClean="0"/>
              <a:t>But </a:t>
            </a:r>
            <a:r>
              <a:rPr lang="en-US" dirty="0"/>
              <a:t>don’t worry, I’ll revisit these topics in depth in later chapters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75</a:t>
            </a:fld>
            <a:endParaRPr lang="en-US" dirty="0"/>
          </a:p>
        </p:txBody>
      </p:sp>
    </p:spTree>
    <p:extLst>
      <p:ext uri="{BB962C8B-B14F-4D97-AF65-F5344CB8AC3E}">
        <p14:creationId xmlns:p14="http://schemas.microsoft.com/office/powerpoint/2010/main" val="3855826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the Scene</a:t>
            </a:r>
          </a:p>
        </p:txBody>
      </p:sp>
      <p:sp>
        <p:nvSpPr>
          <p:cNvPr id="3" name="Content Placeholder 2"/>
          <p:cNvSpPr>
            <a:spLocks noGrp="1"/>
          </p:cNvSpPr>
          <p:nvPr>
            <p:ph idx="1"/>
          </p:nvPr>
        </p:nvSpPr>
        <p:spPr/>
        <p:txBody>
          <a:bodyPr/>
          <a:lstStyle/>
          <a:p>
            <a:r>
              <a:rPr lang="en-US" dirty="0" smtClean="0"/>
              <a:t>Imagine </a:t>
            </a:r>
            <a:r>
              <a:rPr lang="en-US" dirty="0"/>
              <a:t>that a friend has decided to host a New Year’s Eve party and that she has asked me to create a </a:t>
            </a:r>
            <a:r>
              <a:rPr lang="en-US" dirty="0">
                <a:solidFill>
                  <a:srgbClr val="FF0000"/>
                </a:solidFill>
              </a:rPr>
              <a:t>web app</a:t>
            </a:r>
            <a:r>
              <a:rPr lang="en-US" dirty="0"/>
              <a:t> that allows her invitees to electronically </a:t>
            </a:r>
            <a:r>
              <a:rPr lang="en-US" dirty="0" smtClean="0">
                <a:solidFill>
                  <a:srgbClr val="FF0000"/>
                </a:solidFill>
              </a:rPr>
              <a:t>RSVP</a:t>
            </a:r>
            <a:r>
              <a:rPr lang="en-US" dirty="0" smtClean="0"/>
              <a:t>.</a:t>
            </a:r>
          </a:p>
          <a:p>
            <a:pPr lvl="1"/>
            <a:r>
              <a:rPr lang="en-US" dirty="0" smtClean="0"/>
              <a:t>She </a:t>
            </a:r>
            <a:r>
              <a:rPr lang="en-US" dirty="0"/>
              <a:t>has asked for four key </a:t>
            </a:r>
            <a:r>
              <a:rPr lang="en-US" dirty="0" smtClean="0"/>
              <a:t>features:</a:t>
            </a:r>
          </a:p>
          <a:p>
            <a:pPr lvl="2"/>
            <a:r>
              <a:rPr lang="en-US" dirty="0" smtClean="0"/>
              <a:t>A </a:t>
            </a:r>
            <a:r>
              <a:rPr lang="en-US" dirty="0"/>
              <a:t>home page that shows information about the </a:t>
            </a:r>
            <a:r>
              <a:rPr lang="en-US" dirty="0" smtClean="0"/>
              <a:t>party</a:t>
            </a:r>
          </a:p>
          <a:p>
            <a:pPr lvl="2"/>
            <a:r>
              <a:rPr lang="en-US" dirty="0" smtClean="0"/>
              <a:t>A </a:t>
            </a:r>
            <a:r>
              <a:rPr lang="en-US" dirty="0"/>
              <a:t>form that can be used to </a:t>
            </a:r>
            <a:r>
              <a:rPr lang="en-US" dirty="0" smtClean="0"/>
              <a:t>RSVP</a:t>
            </a:r>
          </a:p>
          <a:p>
            <a:pPr lvl="2"/>
            <a:r>
              <a:rPr lang="en-US" dirty="0" smtClean="0"/>
              <a:t>Validation </a:t>
            </a:r>
            <a:r>
              <a:rPr lang="en-US" dirty="0"/>
              <a:t>for the RSVP form, which will display a thank-you </a:t>
            </a:r>
            <a:r>
              <a:rPr lang="en-US" dirty="0" smtClean="0"/>
              <a:t>page</a:t>
            </a:r>
          </a:p>
          <a:p>
            <a:pPr lvl="2"/>
            <a:r>
              <a:rPr lang="en-US" dirty="0" smtClean="0"/>
              <a:t>RSVPs </a:t>
            </a:r>
            <a:r>
              <a:rPr lang="en-US" dirty="0"/>
              <a:t>e-mailed to the party host when </a:t>
            </a:r>
            <a:r>
              <a:rPr lang="en-US" dirty="0" smtClean="0"/>
              <a:t>complete</a:t>
            </a:r>
          </a:p>
          <a:p>
            <a:pPr lvl="1"/>
            <a:r>
              <a:rPr lang="en-US" dirty="0" smtClean="0"/>
              <a:t>In </a:t>
            </a:r>
            <a:r>
              <a:rPr lang="en-US" dirty="0"/>
              <a:t>the following sections, I will build up the MVC project I created at the start of the chapter and add these </a:t>
            </a:r>
            <a:r>
              <a:rPr lang="en-US" dirty="0" smtClean="0"/>
              <a:t>features.</a:t>
            </a:r>
          </a:p>
          <a:p>
            <a:pPr lvl="1"/>
            <a:r>
              <a:rPr lang="en-US" dirty="0" smtClean="0"/>
              <a:t>I </a:t>
            </a:r>
            <a:r>
              <a:rPr lang="en-US" dirty="0"/>
              <a:t>can check the first item off the list by applying what I covered earlier and add some </a:t>
            </a:r>
            <a:r>
              <a:rPr lang="en-US" dirty="0" smtClean="0"/>
              <a:t>HTML to </a:t>
            </a:r>
            <a:r>
              <a:rPr lang="en-US" dirty="0"/>
              <a:t>my existing view to give details of the </a:t>
            </a:r>
            <a:r>
              <a:rPr lang="en-US" dirty="0" smtClean="0"/>
              <a:t>party.</a:t>
            </a:r>
          </a:p>
          <a:p>
            <a:pPr lvl="1"/>
            <a:r>
              <a:rPr lang="en-US" dirty="0" smtClean="0">
                <a:solidFill>
                  <a:srgbClr val="FF0000"/>
                </a:solidFill>
              </a:rPr>
              <a:t>Listing </a:t>
            </a:r>
            <a:r>
              <a:rPr lang="en-US" dirty="0">
                <a:solidFill>
                  <a:srgbClr val="FF0000"/>
                </a:solidFill>
              </a:rPr>
              <a:t>2-8</a:t>
            </a:r>
            <a:r>
              <a:rPr lang="en-US" dirty="0"/>
              <a:t> shows the additions I made to the Views/Home/Index.cshtml file</a:t>
            </a:r>
            <a:r>
              <a:rPr lang="en-US" dirty="0" smtClean="0"/>
              <a:t>.</a:t>
            </a:r>
          </a:p>
          <a:p>
            <a:pPr lvl="1"/>
            <a:r>
              <a:rPr lang="en-US" dirty="0"/>
              <a:t>I am on my way. If you run the application, you’ll see the details of the party—well, the placeholder for the details, but you get the </a:t>
            </a:r>
            <a:r>
              <a:rPr lang="en-US" dirty="0" smtClean="0"/>
              <a:t>idea.</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76</a:t>
            </a:fld>
            <a:endParaRPr lang="en-US" dirty="0"/>
          </a:p>
        </p:txBody>
      </p:sp>
    </p:spTree>
    <p:extLst>
      <p:ext uri="{BB962C8B-B14F-4D97-AF65-F5344CB8AC3E}">
        <p14:creationId xmlns:p14="http://schemas.microsoft.com/office/powerpoint/2010/main" val="438415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2-8</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77</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274938"/>
            <a:ext cx="6996928" cy="4834124"/>
          </a:xfrm>
          <a:prstGeom prst="rect">
            <a:avLst/>
          </a:prstGeom>
          <a:ln>
            <a:solidFill>
              <a:schemeClr val="accent1"/>
            </a:solidFill>
          </a:ln>
        </p:spPr>
      </p:pic>
    </p:spTree>
    <p:extLst>
      <p:ext uri="{BB962C8B-B14F-4D97-AF65-F5344CB8AC3E}">
        <p14:creationId xmlns:p14="http://schemas.microsoft.com/office/powerpoint/2010/main" val="94001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78</a:t>
            </a:fld>
            <a:endParaRPr lang="en-US" dirty="0"/>
          </a:p>
        </p:txBody>
      </p:sp>
    </p:spTree>
    <p:extLst>
      <p:ext uri="{BB962C8B-B14F-4D97-AF65-F5344CB8AC3E}">
        <p14:creationId xmlns:p14="http://schemas.microsoft.com/office/powerpoint/2010/main" val="2836431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79</a:t>
            </a:fld>
            <a:endParaRPr lang="en-US" dirty="0"/>
          </a:p>
        </p:txBody>
      </p:sp>
    </p:spTree>
    <p:extLst>
      <p:ext uri="{BB962C8B-B14F-4D97-AF65-F5344CB8AC3E}">
        <p14:creationId xmlns:p14="http://schemas.microsoft.com/office/powerpoint/2010/main" val="336728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r>
              <a:rPr lang="en-US" dirty="0"/>
              <a:t>What Is Wrong with ASP.NET Web Forms</a:t>
            </a:r>
            <a:r>
              <a:rPr lang="en-US" dirty="0" smtClean="0"/>
              <a:t>?</a:t>
            </a:r>
            <a:endParaRPr lang="en-US" dirty="0"/>
          </a:p>
        </p:txBody>
      </p:sp>
      <p:sp>
        <p:nvSpPr>
          <p:cNvPr id="4" name="Content Placeholder 3"/>
          <p:cNvSpPr>
            <a:spLocks noGrp="1"/>
          </p:cNvSpPr>
          <p:nvPr>
            <p:ph idx="1"/>
          </p:nvPr>
        </p:nvSpPr>
        <p:spPr/>
        <p:txBody>
          <a:bodyPr>
            <a:normAutofit/>
          </a:bodyPr>
          <a:lstStyle/>
          <a:p>
            <a:pPr>
              <a:buFont typeface="Wingdings" panose="05000000000000000000" pitchFamily="2" charset="2"/>
              <a:buChar char="v"/>
            </a:pPr>
            <a:r>
              <a:rPr lang="en-US" sz="2000" dirty="0"/>
              <a:t>Traditional ASP.NET Web Forms development was </a:t>
            </a:r>
            <a:r>
              <a:rPr lang="en-US" sz="2000" dirty="0">
                <a:solidFill>
                  <a:srgbClr val="FF0000"/>
                </a:solidFill>
              </a:rPr>
              <a:t>great</a:t>
            </a:r>
            <a:r>
              <a:rPr lang="en-US" sz="2000" dirty="0"/>
              <a:t> in </a:t>
            </a:r>
            <a:r>
              <a:rPr lang="en-US" sz="2000" dirty="0">
                <a:solidFill>
                  <a:srgbClr val="FF0000"/>
                </a:solidFill>
              </a:rPr>
              <a:t>principle</a:t>
            </a:r>
            <a:r>
              <a:rPr lang="en-US" sz="2000" dirty="0"/>
              <a:t>, but reality </a:t>
            </a:r>
            <a:r>
              <a:rPr lang="en-US" sz="2000" dirty="0">
                <a:solidFill>
                  <a:srgbClr val="FF0000"/>
                </a:solidFill>
              </a:rPr>
              <a:t>proved</a:t>
            </a:r>
            <a:r>
              <a:rPr lang="en-US" sz="2000" dirty="0"/>
              <a:t> more </a:t>
            </a:r>
            <a:r>
              <a:rPr lang="en-US" sz="2000" dirty="0">
                <a:solidFill>
                  <a:srgbClr val="FF0000"/>
                </a:solidFill>
              </a:rPr>
              <a:t>complicated</a:t>
            </a:r>
            <a:r>
              <a:rPr lang="en-US" sz="2000" dirty="0"/>
              <a:t>:</a:t>
            </a:r>
          </a:p>
          <a:p>
            <a:pPr marL="461963">
              <a:buFont typeface="Wingdings" panose="05000000000000000000" pitchFamily="2" charset="2"/>
              <a:buChar char="§"/>
            </a:pPr>
            <a:r>
              <a:rPr lang="en-US" sz="2000" dirty="0">
                <a:solidFill>
                  <a:srgbClr val="0070C0"/>
                </a:solidFill>
              </a:rPr>
              <a:t>View State weight:</a:t>
            </a:r>
            <a:r>
              <a:rPr lang="en-US" sz="2000" dirty="0"/>
              <a:t> The actual mechanism for maintaining state across requests (known as </a:t>
            </a:r>
            <a:r>
              <a:rPr lang="en-US" sz="2000" dirty="0">
                <a:solidFill>
                  <a:srgbClr val="FF0000"/>
                </a:solidFill>
              </a:rPr>
              <a:t>View State</a:t>
            </a:r>
            <a:r>
              <a:rPr lang="en-US" sz="2000" dirty="0"/>
              <a:t>) results in large blocks of </a:t>
            </a:r>
            <a:r>
              <a:rPr lang="en-US" sz="2000" dirty="0">
                <a:solidFill>
                  <a:srgbClr val="FF0000"/>
                </a:solidFill>
              </a:rPr>
              <a:t>data</a:t>
            </a:r>
            <a:r>
              <a:rPr lang="en-US" sz="2000" dirty="0"/>
              <a:t> being transferred between the </a:t>
            </a:r>
            <a:r>
              <a:rPr lang="en-US" sz="2000" dirty="0">
                <a:solidFill>
                  <a:srgbClr val="FF0000"/>
                </a:solidFill>
              </a:rPr>
              <a:t>client</a:t>
            </a:r>
            <a:r>
              <a:rPr lang="en-US" sz="2000" dirty="0"/>
              <a:t> and </a:t>
            </a:r>
            <a:r>
              <a:rPr lang="en-US" sz="2000" dirty="0" smtClean="0">
                <a:solidFill>
                  <a:srgbClr val="FF0000"/>
                </a:solidFill>
              </a:rPr>
              <a:t>server</a:t>
            </a:r>
            <a:r>
              <a:rPr lang="en-US" sz="2000" dirty="0" smtClean="0"/>
              <a:t>.</a:t>
            </a:r>
          </a:p>
          <a:p>
            <a:pPr marL="461963" indent="0">
              <a:buNone/>
            </a:pPr>
            <a:r>
              <a:rPr lang="en-US" sz="2000" dirty="0" smtClean="0"/>
              <a:t>This </a:t>
            </a:r>
            <a:r>
              <a:rPr lang="en-US" sz="2000" dirty="0"/>
              <a:t>data can reach </a:t>
            </a:r>
            <a:r>
              <a:rPr lang="en-US" sz="2000" dirty="0">
                <a:solidFill>
                  <a:srgbClr val="FF0000"/>
                </a:solidFill>
              </a:rPr>
              <a:t>hundreds of kilobytes</a:t>
            </a:r>
            <a:r>
              <a:rPr lang="en-US" sz="2000" dirty="0"/>
              <a:t> in even </a:t>
            </a:r>
            <a:r>
              <a:rPr lang="en-US" sz="2000" dirty="0">
                <a:solidFill>
                  <a:srgbClr val="FF0000"/>
                </a:solidFill>
              </a:rPr>
              <a:t>modest</a:t>
            </a:r>
            <a:r>
              <a:rPr lang="en-US" sz="2000" dirty="0"/>
              <a:t> Web applications, and it goes back and forth with every request, leading to slower response times and increasing the bandwidth demands of the </a:t>
            </a:r>
            <a:r>
              <a:rPr lang="en-US" sz="2000" dirty="0" smtClean="0"/>
              <a:t>server.</a:t>
            </a:r>
          </a:p>
          <a:p>
            <a:pPr marL="461963">
              <a:buFont typeface="Wingdings" panose="05000000000000000000" pitchFamily="2" charset="2"/>
              <a:buChar char="§"/>
            </a:pPr>
            <a:r>
              <a:rPr lang="en-US" sz="2000" dirty="0" smtClean="0">
                <a:solidFill>
                  <a:srgbClr val="0070C0"/>
                </a:solidFill>
              </a:rPr>
              <a:t>Page </a:t>
            </a:r>
            <a:r>
              <a:rPr lang="en-US" sz="2000" dirty="0">
                <a:solidFill>
                  <a:srgbClr val="0070C0"/>
                </a:solidFill>
              </a:rPr>
              <a:t>life cycle: </a:t>
            </a:r>
            <a:r>
              <a:rPr lang="en-US" sz="2000" dirty="0"/>
              <a:t>The mechanism for connecting </a:t>
            </a:r>
            <a:r>
              <a:rPr lang="en-US" sz="2000" dirty="0">
                <a:solidFill>
                  <a:srgbClr val="0070C0"/>
                </a:solidFill>
              </a:rPr>
              <a:t>client-side</a:t>
            </a:r>
            <a:r>
              <a:rPr lang="en-US" sz="2000" dirty="0"/>
              <a:t> </a:t>
            </a:r>
            <a:r>
              <a:rPr lang="en-US" sz="2000" dirty="0">
                <a:solidFill>
                  <a:srgbClr val="FF0000"/>
                </a:solidFill>
              </a:rPr>
              <a:t>events</a:t>
            </a:r>
            <a:r>
              <a:rPr lang="en-US" sz="2000" dirty="0"/>
              <a:t> with </a:t>
            </a:r>
            <a:r>
              <a:rPr lang="en-US" sz="2000" dirty="0">
                <a:solidFill>
                  <a:srgbClr val="0070C0"/>
                </a:solidFill>
              </a:rPr>
              <a:t>server-side</a:t>
            </a:r>
            <a:r>
              <a:rPr lang="en-US" sz="2000" dirty="0"/>
              <a:t> </a:t>
            </a:r>
            <a:r>
              <a:rPr lang="en-US" sz="2000" dirty="0">
                <a:solidFill>
                  <a:srgbClr val="FF0000"/>
                </a:solidFill>
              </a:rPr>
              <a:t>event handler code</a:t>
            </a:r>
            <a:r>
              <a:rPr lang="en-US" sz="2000" dirty="0"/>
              <a:t>, part of the page life cycle, can be extraordinarily complicated and </a:t>
            </a:r>
            <a:r>
              <a:rPr lang="en-US" sz="2000" dirty="0" smtClean="0"/>
              <a:t>delicate.</a:t>
            </a:r>
          </a:p>
          <a:p>
            <a:pPr marL="461963" indent="0">
              <a:buNone/>
            </a:pPr>
            <a:r>
              <a:rPr lang="en-US" sz="2000" dirty="0" smtClean="0"/>
              <a:t>Few </a:t>
            </a:r>
            <a:r>
              <a:rPr lang="en-US" sz="2000" dirty="0"/>
              <a:t>developers have success manipulating the control hierarchy at runtime without getting View State errors or finding that some event handlers mysteriously fail to </a:t>
            </a:r>
            <a:r>
              <a:rPr lang="en-US" sz="2000" dirty="0" smtClean="0"/>
              <a:t>execute.</a:t>
            </a:r>
          </a:p>
          <a:p>
            <a:pPr marL="461963">
              <a:buFont typeface="Wingdings" panose="05000000000000000000" pitchFamily="2" charset="2"/>
              <a:buChar char="§"/>
            </a:pPr>
            <a:r>
              <a:rPr lang="en-US" sz="2000" dirty="0" smtClean="0">
                <a:solidFill>
                  <a:srgbClr val="0070C0"/>
                </a:solidFill>
              </a:rPr>
              <a:t>False </a:t>
            </a:r>
            <a:r>
              <a:rPr lang="en-US" sz="2000" dirty="0">
                <a:solidFill>
                  <a:srgbClr val="0070C0"/>
                </a:solidFill>
              </a:rPr>
              <a:t>sense of separation of concerns: </a:t>
            </a:r>
            <a:r>
              <a:rPr lang="en-US" sz="2000" dirty="0"/>
              <a:t>ASP.NET Web Forms’ </a:t>
            </a:r>
            <a:r>
              <a:rPr lang="en-US" sz="2000" dirty="0">
                <a:solidFill>
                  <a:srgbClr val="FF0000"/>
                </a:solidFill>
              </a:rPr>
              <a:t>code-behind model</a:t>
            </a:r>
            <a:r>
              <a:rPr lang="en-US" sz="2000" dirty="0"/>
              <a:t> provides a means to take </a:t>
            </a:r>
            <a:r>
              <a:rPr lang="en-US" sz="2000" dirty="0">
                <a:solidFill>
                  <a:srgbClr val="FF0000"/>
                </a:solidFill>
              </a:rPr>
              <a:t>application code</a:t>
            </a:r>
            <a:r>
              <a:rPr lang="en-US" sz="2000" dirty="0"/>
              <a:t> </a:t>
            </a:r>
            <a:r>
              <a:rPr lang="en-US" sz="2000" dirty="0">
                <a:solidFill>
                  <a:srgbClr val="0070C0"/>
                </a:solidFill>
              </a:rPr>
              <a:t>out</a:t>
            </a:r>
            <a:r>
              <a:rPr lang="en-US" sz="2000" dirty="0"/>
              <a:t> of its </a:t>
            </a:r>
            <a:r>
              <a:rPr lang="en-US" sz="2000" dirty="0">
                <a:solidFill>
                  <a:srgbClr val="FF0000"/>
                </a:solidFill>
              </a:rPr>
              <a:t>HTML markup</a:t>
            </a:r>
            <a:r>
              <a:rPr lang="en-US" sz="2000" dirty="0"/>
              <a:t> and into a </a:t>
            </a:r>
            <a:r>
              <a:rPr lang="en-US" sz="2000" dirty="0">
                <a:solidFill>
                  <a:srgbClr val="0070C0"/>
                </a:solidFill>
              </a:rPr>
              <a:t>separate</a:t>
            </a:r>
            <a:r>
              <a:rPr lang="en-US" sz="2000" dirty="0"/>
              <a:t> </a:t>
            </a:r>
            <a:r>
              <a:rPr lang="en-US" sz="2000" dirty="0">
                <a:solidFill>
                  <a:srgbClr val="FF0000"/>
                </a:solidFill>
              </a:rPr>
              <a:t>code-behind</a:t>
            </a:r>
            <a:r>
              <a:rPr lang="en-US" sz="2000" dirty="0"/>
              <a:t> </a:t>
            </a:r>
            <a:r>
              <a:rPr lang="en-US" sz="2000" dirty="0" smtClean="0">
                <a:solidFill>
                  <a:srgbClr val="0070C0"/>
                </a:solidFill>
              </a:rPr>
              <a:t>class</a:t>
            </a:r>
            <a:r>
              <a:rPr lang="en-US" sz="2000" dirty="0" smtClean="0"/>
              <a:t>.</a:t>
            </a:r>
          </a:p>
          <a:p>
            <a:pPr marL="461963" indent="0">
              <a:buNone/>
            </a:pPr>
            <a:r>
              <a:rPr lang="en-US" sz="2000" dirty="0" smtClean="0"/>
              <a:t>This </a:t>
            </a:r>
            <a:r>
              <a:rPr lang="en-US" sz="2000" dirty="0"/>
              <a:t>has been widely applauded for separating logic and presentation, but, in reality, </a:t>
            </a:r>
            <a:r>
              <a:rPr lang="en-US" sz="2000" dirty="0">
                <a:solidFill>
                  <a:srgbClr val="FF0000"/>
                </a:solidFill>
              </a:rPr>
              <a:t>developers</a:t>
            </a:r>
            <a:r>
              <a:rPr lang="en-US" sz="2000" dirty="0"/>
              <a:t> are encouraged to </a:t>
            </a:r>
            <a:r>
              <a:rPr lang="en-US" sz="2000" dirty="0">
                <a:solidFill>
                  <a:srgbClr val="0070C0"/>
                </a:solidFill>
              </a:rPr>
              <a:t>mix</a:t>
            </a:r>
            <a:r>
              <a:rPr lang="en-US" sz="2000" dirty="0"/>
              <a:t> </a:t>
            </a:r>
            <a:r>
              <a:rPr lang="en-US" sz="2000" dirty="0">
                <a:solidFill>
                  <a:srgbClr val="FF0000"/>
                </a:solidFill>
              </a:rPr>
              <a:t>presentation code</a:t>
            </a:r>
            <a:r>
              <a:rPr lang="en-US" sz="2000" dirty="0"/>
              <a:t> (for example, manipulating the server-side control tree) with their </a:t>
            </a:r>
            <a:r>
              <a:rPr lang="en-US" sz="2000" dirty="0">
                <a:solidFill>
                  <a:srgbClr val="FF0000"/>
                </a:solidFill>
              </a:rPr>
              <a:t>application logic</a:t>
            </a:r>
            <a:r>
              <a:rPr lang="en-US" sz="2000" dirty="0"/>
              <a:t> (for example, manipulating database data) in these same </a:t>
            </a:r>
            <a:r>
              <a:rPr lang="en-US" sz="2000" dirty="0">
                <a:solidFill>
                  <a:srgbClr val="0070C0"/>
                </a:solidFill>
              </a:rPr>
              <a:t>monstrous</a:t>
            </a:r>
            <a:r>
              <a:rPr lang="en-US" sz="2000" dirty="0"/>
              <a:t> </a:t>
            </a:r>
            <a:r>
              <a:rPr lang="en-US" sz="2000" dirty="0">
                <a:solidFill>
                  <a:srgbClr val="FF0000"/>
                </a:solidFill>
              </a:rPr>
              <a:t>code-behind</a:t>
            </a:r>
            <a:r>
              <a:rPr lang="en-US" sz="2000" dirty="0"/>
              <a:t> </a:t>
            </a:r>
            <a:r>
              <a:rPr lang="en-US" sz="2000" dirty="0" smtClean="0">
                <a:solidFill>
                  <a:srgbClr val="0070C0"/>
                </a:solidFill>
              </a:rPr>
              <a:t>classes</a:t>
            </a:r>
            <a:r>
              <a:rPr lang="en-US" sz="2000" dirty="0" smtClean="0"/>
              <a:t>.</a:t>
            </a:r>
          </a:p>
          <a:p>
            <a:pPr marL="461963" indent="0">
              <a:buNone/>
            </a:pPr>
            <a:r>
              <a:rPr lang="en-US" sz="2000" dirty="0" smtClean="0"/>
              <a:t>The </a:t>
            </a:r>
            <a:r>
              <a:rPr lang="en-US" sz="2000" dirty="0"/>
              <a:t>end result can be fragile and unintelligible</a:t>
            </a:r>
            <a:r>
              <a:rPr lang="en-US" sz="2000" dirty="0" smtClean="0"/>
              <a:t>.</a:t>
            </a:r>
            <a:endParaRPr lang="en-US" sz="2000" dirty="0"/>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8</a:t>
            </a:fld>
            <a:endParaRPr lang="en-US"/>
          </a:p>
        </p:txBody>
      </p:sp>
    </p:spTree>
    <p:extLst>
      <p:ext uri="{BB962C8B-B14F-4D97-AF65-F5344CB8AC3E}">
        <p14:creationId xmlns:p14="http://schemas.microsoft.com/office/powerpoint/2010/main" val="40029452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80</a:t>
            </a:fld>
            <a:endParaRPr lang="en-US" dirty="0"/>
          </a:p>
        </p:txBody>
      </p:sp>
    </p:spTree>
    <p:extLst>
      <p:ext uri="{BB962C8B-B14F-4D97-AF65-F5344CB8AC3E}">
        <p14:creationId xmlns:p14="http://schemas.microsoft.com/office/powerpoint/2010/main" val="3755350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5" y="4964696"/>
            <a:ext cx="3238500" cy="1543050"/>
          </a:xfrm>
          <a:prstGeom prst="rect">
            <a:avLst/>
          </a:prstGeom>
          <a:ln>
            <a:solidFill>
              <a:srgbClr val="5B9BD5"/>
            </a:solidFill>
          </a:ln>
        </p:spPr>
      </p:pic>
      <p:sp>
        <p:nvSpPr>
          <p:cNvPr id="7" name="Text Placeholder 6"/>
          <p:cNvSpPr>
            <a:spLocks noGrp="1"/>
          </p:cNvSpPr>
          <p:nvPr>
            <p:ph type="body" sz="quarter" idx="13"/>
          </p:nvPr>
        </p:nvSpPr>
        <p:spPr/>
        <p:txBody>
          <a:bodyPr/>
          <a:lstStyle/>
          <a:p>
            <a:r>
              <a:rPr lang="en-US" dirty="0"/>
              <a:t>The MVC Pattern</a:t>
            </a:r>
          </a:p>
        </p:txBody>
      </p:sp>
      <p:sp>
        <p:nvSpPr>
          <p:cNvPr id="8" name="Text Placeholder 7"/>
          <p:cNvSpPr>
            <a:spLocks noGrp="1"/>
          </p:cNvSpPr>
          <p:nvPr>
            <p:ph type="body" sz="quarter" idx="16"/>
          </p:nvPr>
        </p:nvSpPr>
        <p:spPr/>
        <p:txBody>
          <a:bodyPr/>
          <a:lstStyle/>
          <a:p>
            <a:r>
              <a:rPr lang="en-US" dirty="0" smtClean="0"/>
              <a:t>3</a:t>
            </a:r>
            <a:endParaRPr lang="en-US" dirty="0"/>
          </a:p>
        </p:txBody>
      </p:sp>
      <p:sp>
        <p:nvSpPr>
          <p:cNvPr id="4" name="Date Placeholder 3"/>
          <p:cNvSpPr>
            <a:spLocks noGrp="1"/>
          </p:cNvSpPr>
          <p:nvPr>
            <p:ph type="dt" sz="half" idx="4294967295"/>
          </p:nvPr>
        </p:nvSpPr>
        <p:spPr>
          <a:xfrm>
            <a:off x="0" y="6538913"/>
            <a:ext cx="2743200" cy="254000"/>
          </a:xfrm>
        </p:spPr>
        <p:txBody>
          <a:bodyPr/>
          <a:lstStyle/>
          <a:p>
            <a:r>
              <a:rPr lang="en-US" smtClean="0"/>
              <a:t>2 Jan 2018</a:t>
            </a:r>
            <a:endParaRPr lang="en-US"/>
          </a:p>
        </p:txBody>
      </p:sp>
      <p:sp>
        <p:nvSpPr>
          <p:cNvPr id="6" name="Slide Number Placeholder 5"/>
          <p:cNvSpPr>
            <a:spLocks noGrp="1"/>
          </p:cNvSpPr>
          <p:nvPr>
            <p:ph type="sldNum" sz="quarter" idx="4294967295"/>
          </p:nvPr>
        </p:nvSpPr>
        <p:spPr>
          <a:xfrm>
            <a:off x="9448800" y="6538913"/>
            <a:ext cx="2743200" cy="254000"/>
          </a:xfrm>
        </p:spPr>
        <p:txBody>
          <a:bodyPr/>
          <a:lstStyle/>
          <a:p>
            <a:fld id="{062D6987-FB6D-4DB8-81B8-AD0F35E3BB5F}" type="slidenum">
              <a:rPr lang="en-US" smtClean="0"/>
              <a:t>81</a:t>
            </a:fld>
            <a:endParaRPr lang="en-US"/>
          </a:p>
        </p:txBody>
      </p:sp>
    </p:spTree>
    <p:extLst>
      <p:ext uri="{BB962C8B-B14F-4D97-AF65-F5344CB8AC3E}">
        <p14:creationId xmlns:p14="http://schemas.microsoft.com/office/powerpoint/2010/main" val="27457957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Before I start digging into the details of the ASP.NET MVC Framework, I want to make sure you are familiar with the </a:t>
            </a:r>
            <a:r>
              <a:rPr lang="en-US" dirty="0">
                <a:solidFill>
                  <a:srgbClr val="FF0000"/>
                </a:solidFill>
              </a:rPr>
              <a:t>MVC design pattern</a:t>
            </a:r>
            <a:r>
              <a:rPr lang="en-US" dirty="0"/>
              <a:t> and the thinking behind </a:t>
            </a:r>
            <a:r>
              <a:rPr lang="en-US" dirty="0" smtClean="0"/>
              <a:t>it.</a:t>
            </a:r>
          </a:p>
          <a:p>
            <a:pPr lvl="1"/>
            <a:r>
              <a:rPr lang="en-US" dirty="0" smtClean="0"/>
              <a:t>In </a:t>
            </a:r>
            <a:r>
              <a:rPr lang="en-US" dirty="0"/>
              <a:t>this chapter, I describe the </a:t>
            </a:r>
            <a:r>
              <a:rPr lang="en-US" dirty="0" smtClean="0"/>
              <a:t>following:</a:t>
            </a:r>
          </a:p>
          <a:p>
            <a:pPr lvl="2"/>
            <a:r>
              <a:rPr lang="en-US" dirty="0" smtClean="0"/>
              <a:t>The </a:t>
            </a:r>
            <a:r>
              <a:rPr lang="en-US" dirty="0"/>
              <a:t>MVC architecture </a:t>
            </a:r>
            <a:r>
              <a:rPr lang="en-US" dirty="0" smtClean="0"/>
              <a:t>pattern</a:t>
            </a:r>
          </a:p>
          <a:p>
            <a:pPr lvl="2"/>
            <a:r>
              <a:rPr lang="en-US" dirty="0" smtClean="0"/>
              <a:t>Domain </a:t>
            </a:r>
            <a:r>
              <a:rPr lang="en-US" dirty="0"/>
              <a:t>models and </a:t>
            </a:r>
            <a:r>
              <a:rPr lang="en-US" dirty="0" smtClean="0"/>
              <a:t>repositories</a:t>
            </a:r>
          </a:p>
          <a:p>
            <a:pPr lvl="2"/>
            <a:r>
              <a:rPr lang="en-US" dirty="0" smtClean="0"/>
              <a:t>Creating </a:t>
            </a:r>
            <a:r>
              <a:rPr lang="en-US" dirty="0"/>
              <a:t>loosely coupled systems using dependency injection (</a:t>
            </a:r>
            <a:r>
              <a:rPr lang="en-US" dirty="0" smtClean="0"/>
              <a:t>DI)</a:t>
            </a:r>
          </a:p>
          <a:p>
            <a:pPr lvl="2"/>
            <a:r>
              <a:rPr lang="en-US" dirty="0" smtClean="0"/>
              <a:t>The </a:t>
            </a:r>
            <a:r>
              <a:rPr lang="en-US" dirty="0"/>
              <a:t>basics of automated </a:t>
            </a:r>
            <a:r>
              <a:rPr lang="en-US" dirty="0" smtClean="0"/>
              <a:t>testing</a:t>
            </a:r>
          </a:p>
          <a:p>
            <a:pPr lvl="1"/>
            <a:r>
              <a:rPr lang="en-US" dirty="0" smtClean="0"/>
              <a:t>You </a:t>
            </a:r>
            <a:r>
              <a:rPr lang="en-US" dirty="0"/>
              <a:t>might be familiar with some of the ideas and conventions I discuss in this chapter, especially if you have done advanced ASP.NET or C# </a:t>
            </a:r>
            <a:r>
              <a:rPr lang="en-US" dirty="0" smtClean="0"/>
              <a:t>development.</a:t>
            </a:r>
          </a:p>
          <a:p>
            <a:pPr lvl="1"/>
            <a:r>
              <a:rPr lang="en-US" dirty="0" smtClean="0"/>
              <a:t>If </a:t>
            </a:r>
            <a:r>
              <a:rPr lang="en-US" dirty="0"/>
              <a:t>not, I encourage you to read carefully—a good understanding of what lies behind MVC can help put the features of the framework into context as you continue through the book</a:t>
            </a:r>
            <a:r>
              <a:rPr lang="en-US" dirty="0" smtClean="0"/>
              <a:t>.</a:t>
            </a:r>
            <a:endParaRPr lang="en-US" dirty="0"/>
          </a:p>
        </p:txBody>
      </p:sp>
      <p:sp>
        <p:nvSpPr>
          <p:cNvPr id="3" name="Date Placeholder 2"/>
          <p:cNvSpPr>
            <a:spLocks noGrp="1"/>
          </p:cNvSpPr>
          <p:nvPr>
            <p:ph type="dt" sz="half" idx="2"/>
          </p:nvPr>
        </p:nvSpPr>
        <p:spPr/>
        <p:txBody>
          <a:bodyPr/>
          <a:lstStyle/>
          <a:p>
            <a:r>
              <a:rPr lang="en-US" smtClean="0"/>
              <a:t>2 Jan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82</a:t>
            </a:fld>
            <a:endParaRPr lang="en-US" dirty="0"/>
          </a:p>
        </p:txBody>
      </p:sp>
    </p:spTree>
    <p:extLst>
      <p:ext uri="{BB962C8B-B14F-4D97-AF65-F5344CB8AC3E}">
        <p14:creationId xmlns:p14="http://schemas.microsoft.com/office/powerpoint/2010/main" val="885930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History of MVC</a:t>
            </a:r>
          </a:p>
        </p:txBody>
      </p:sp>
      <p:sp>
        <p:nvSpPr>
          <p:cNvPr id="3" name="Content Placeholder 2"/>
          <p:cNvSpPr>
            <a:spLocks noGrp="1"/>
          </p:cNvSpPr>
          <p:nvPr>
            <p:ph idx="1"/>
          </p:nvPr>
        </p:nvSpPr>
        <p:spPr/>
        <p:txBody>
          <a:bodyPr/>
          <a:lstStyle/>
          <a:p>
            <a:r>
              <a:rPr lang="en-US" dirty="0" smtClean="0"/>
              <a:t>The </a:t>
            </a:r>
            <a:r>
              <a:rPr lang="en-US" dirty="0"/>
              <a:t>term model-view-controller has been in use since the late </a:t>
            </a:r>
            <a:r>
              <a:rPr lang="en-US" dirty="0">
                <a:solidFill>
                  <a:srgbClr val="FF0000"/>
                </a:solidFill>
              </a:rPr>
              <a:t>1970s</a:t>
            </a:r>
            <a:r>
              <a:rPr lang="en-US" dirty="0"/>
              <a:t> and arose from the </a:t>
            </a:r>
            <a:r>
              <a:rPr lang="en-US" dirty="0">
                <a:solidFill>
                  <a:srgbClr val="FF0000"/>
                </a:solidFill>
              </a:rPr>
              <a:t>Smalltalk</a:t>
            </a:r>
            <a:r>
              <a:rPr lang="en-US" dirty="0"/>
              <a:t> project at </a:t>
            </a:r>
            <a:r>
              <a:rPr lang="en-US" dirty="0">
                <a:solidFill>
                  <a:srgbClr val="FF0000"/>
                </a:solidFill>
              </a:rPr>
              <a:t>Xerox PARC</a:t>
            </a:r>
            <a:r>
              <a:rPr lang="en-US" dirty="0"/>
              <a:t>, where it was conceived as a way to organize some early </a:t>
            </a:r>
            <a:r>
              <a:rPr lang="en-US" dirty="0">
                <a:solidFill>
                  <a:srgbClr val="FF0000"/>
                </a:solidFill>
              </a:rPr>
              <a:t>GUI </a:t>
            </a:r>
            <a:r>
              <a:rPr lang="en-US" dirty="0" smtClean="0">
                <a:solidFill>
                  <a:srgbClr val="FF0000"/>
                </a:solidFill>
              </a:rPr>
              <a:t>applications</a:t>
            </a:r>
            <a:r>
              <a:rPr lang="en-US" dirty="0" smtClean="0"/>
              <a:t>.</a:t>
            </a:r>
          </a:p>
          <a:p>
            <a:pPr lvl="1"/>
            <a:r>
              <a:rPr lang="en-US" dirty="0" smtClean="0"/>
              <a:t>Some </a:t>
            </a:r>
            <a:r>
              <a:rPr lang="en-US" dirty="0"/>
              <a:t>of the fine detail of the original MVC pattern was tied to Smalltalk-specific concepts, such as screens and tools, but the broader concepts are still applicable to applications—and they are especially well suited to Web </a:t>
            </a:r>
            <a:r>
              <a:rPr lang="en-US" dirty="0" smtClean="0"/>
              <a:t>applications.</a:t>
            </a:r>
          </a:p>
          <a:p>
            <a:pPr lvl="1"/>
            <a:r>
              <a:rPr lang="en-US" dirty="0" smtClean="0"/>
              <a:t>Interactions </a:t>
            </a:r>
            <a:r>
              <a:rPr lang="en-US" dirty="0"/>
              <a:t>with an MVC application follow a </a:t>
            </a:r>
            <a:r>
              <a:rPr lang="en-US" dirty="0">
                <a:solidFill>
                  <a:srgbClr val="FF0000"/>
                </a:solidFill>
              </a:rPr>
              <a:t>natural cycle</a:t>
            </a:r>
            <a:r>
              <a:rPr lang="en-US" dirty="0"/>
              <a:t> of user </a:t>
            </a:r>
            <a:r>
              <a:rPr lang="en-US" dirty="0">
                <a:solidFill>
                  <a:srgbClr val="FF0000"/>
                </a:solidFill>
              </a:rPr>
              <a:t>actions</a:t>
            </a:r>
            <a:r>
              <a:rPr lang="en-US" dirty="0"/>
              <a:t> and </a:t>
            </a:r>
            <a:r>
              <a:rPr lang="en-US" dirty="0">
                <a:solidFill>
                  <a:srgbClr val="FF0000"/>
                </a:solidFill>
              </a:rPr>
              <a:t>view updates</a:t>
            </a:r>
            <a:r>
              <a:rPr lang="en-US" dirty="0"/>
              <a:t>, where the </a:t>
            </a:r>
            <a:r>
              <a:rPr lang="en-US" dirty="0">
                <a:solidFill>
                  <a:srgbClr val="FF0000"/>
                </a:solidFill>
              </a:rPr>
              <a:t>view</a:t>
            </a:r>
            <a:r>
              <a:rPr lang="en-US" dirty="0"/>
              <a:t> is assumed to be </a:t>
            </a:r>
            <a:r>
              <a:rPr lang="en-US" dirty="0" smtClean="0">
                <a:solidFill>
                  <a:srgbClr val="FF0000"/>
                </a:solidFill>
              </a:rPr>
              <a:t>stateless</a:t>
            </a:r>
            <a:r>
              <a:rPr lang="en-US" dirty="0" smtClean="0"/>
              <a:t>.</a:t>
            </a:r>
          </a:p>
          <a:p>
            <a:pPr lvl="1"/>
            <a:r>
              <a:rPr lang="en-US" dirty="0" smtClean="0"/>
              <a:t>This </a:t>
            </a:r>
            <a:r>
              <a:rPr lang="en-US" dirty="0"/>
              <a:t>fits nicely with the HTTP requests and responses that underpin a Web </a:t>
            </a:r>
            <a:r>
              <a:rPr lang="en-US" dirty="0" smtClean="0"/>
              <a:t>application.</a:t>
            </a:r>
          </a:p>
          <a:p>
            <a:pPr lvl="1"/>
            <a:r>
              <a:rPr lang="en-US" dirty="0" smtClean="0"/>
              <a:t>Further</a:t>
            </a:r>
            <a:r>
              <a:rPr lang="en-US" dirty="0"/>
              <a:t>, </a:t>
            </a:r>
            <a:r>
              <a:rPr lang="en-US" dirty="0">
                <a:solidFill>
                  <a:srgbClr val="FF0000"/>
                </a:solidFill>
              </a:rPr>
              <a:t>MVC</a:t>
            </a:r>
            <a:r>
              <a:rPr lang="en-US" dirty="0"/>
              <a:t> forces a </a:t>
            </a:r>
            <a:r>
              <a:rPr lang="en-US" dirty="0">
                <a:solidFill>
                  <a:srgbClr val="FF0000"/>
                </a:solidFill>
              </a:rPr>
              <a:t>separation of concerns</a:t>
            </a:r>
            <a:r>
              <a:rPr lang="en-US" dirty="0"/>
              <a:t>—the domain model and controller logic are decoupled from the user interface. </a:t>
            </a:r>
            <a:endParaRPr lang="en-US" dirty="0" smtClean="0"/>
          </a:p>
          <a:p>
            <a:pPr marL="684213" lvl="1">
              <a:buFont typeface="Wingdings" panose="05000000000000000000" pitchFamily="2" charset="2"/>
              <a:buChar char="ü"/>
            </a:pPr>
            <a:r>
              <a:rPr lang="en-US" dirty="0" smtClean="0"/>
              <a:t>In </a:t>
            </a:r>
            <a:r>
              <a:rPr lang="en-US" dirty="0"/>
              <a:t>a Web application, this means that the </a:t>
            </a:r>
            <a:r>
              <a:rPr lang="en-US" dirty="0" smtClean="0"/>
              <a:t>HTML is </a:t>
            </a:r>
            <a:r>
              <a:rPr lang="en-US" dirty="0"/>
              <a:t>kept apart from the rest of the application, which makes maintenance and testing simpler and </a:t>
            </a:r>
            <a:r>
              <a:rPr lang="en-US" dirty="0" smtClean="0"/>
              <a:t>easier.</a:t>
            </a:r>
          </a:p>
          <a:p>
            <a:pPr marL="684213" lvl="1">
              <a:buFont typeface="Wingdings" panose="05000000000000000000" pitchFamily="2" charset="2"/>
              <a:buChar char="ü"/>
            </a:pPr>
            <a:r>
              <a:rPr lang="en-US" dirty="0" smtClean="0"/>
              <a:t>It </a:t>
            </a:r>
            <a:r>
              <a:rPr lang="en-US" dirty="0"/>
              <a:t>was </a:t>
            </a:r>
            <a:r>
              <a:rPr lang="en-US" dirty="0">
                <a:solidFill>
                  <a:srgbClr val="FF0000"/>
                </a:solidFill>
              </a:rPr>
              <a:t>Ruby on Rails</a:t>
            </a:r>
            <a:r>
              <a:rPr lang="en-US" dirty="0"/>
              <a:t> that led to renewed mainstream interest in MVC and it remains the implementation template for the MVC </a:t>
            </a:r>
            <a:r>
              <a:rPr lang="en-US" dirty="0" smtClean="0"/>
              <a:t>pattern.</a:t>
            </a:r>
          </a:p>
          <a:p>
            <a:pPr marL="684213" lvl="1">
              <a:buFont typeface="Wingdings" panose="05000000000000000000" pitchFamily="2" charset="2"/>
              <a:buChar char="ü"/>
            </a:pPr>
            <a:r>
              <a:rPr lang="en-US" dirty="0" smtClean="0"/>
              <a:t>Many </a:t>
            </a:r>
            <a:r>
              <a:rPr lang="en-US" dirty="0"/>
              <a:t>other MVC frameworks have since emerged and demonstrated the benefits of MVC—including, of course, ASP.NET MVC</a:t>
            </a:r>
            <a:r>
              <a:rPr lang="en-US" dirty="0" smtClean="0"/>
              <a:t>.</a:t>
            </a:r>
            <a:endParaRPr lang="en-US" dirty="0"/>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83</a:t>
            </a:fld>
            <a:endParaRPr lang="en-US" dirty="0"/>
          </a:p>
        </p:txBody>
      </p:sp>
    </p:spTree>
    <p:extLst>
      <p:ext uri="{BB962C8B-B14F-4D97-AF65-F5344CB8AC3E}">
        <p14:creationId xmlns:p14="http://schemas.microsoft.com/office/powerpoint/2010/main" val="4241039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MVC Pattern</a:t>
            </a:r>
          </a:p>
        </p:txBody>
      </p:sp>
      <p:sp>
        <p:nvSpPr>
          <p:cNvPr id="3" name="Content Placeholder 2"/>
          <p:cNvSpPr>
            <a:spLocks noGrp="1"/>
          </p:cNvSpPr>
          <p:nvPr>
            <p:ph idx="1"/>
          </p:nvPr>
        </p:nvSpPr>
        <p:spPr/>
        <p:txBody>
          <a:bodyPr/>
          <a:lstStyle/>
          <a:p>
            <a:r>
              <a:rPr lang="en-US" dirty="0" smtClean="0"/>
              <a:t>In </a:t>
            </a:r>
            <a:r>
              <a:rPr lang="en-US" dirty="0"/>
              <a:t>high-level terms, the MVC pattern means that an MVC application will be split into at least three pieces: Models, which contain or represent the data that users work with. These can be simple view models, which just represent data being transferred between views and controllers; or they can be domain models, which contain the data in a business domain as well as the operations, transformations, and rules for manipulating that data. Views, which are used to render some part of the model as a user interface. Controllers, which process incoming requests, perform operations on the model, and select views to render to the user.</a:t>
            </a:r>
          </a:p>
          <a:p>
            <a:endParaRPr lang="en-US" dirty="0"/>
          </a:p>
          <a:p>
            <a:r>
              <a:rPr lang="en-US" dirty="0"/>
              <a:t>(Page 82).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84</a:t>
            </a:fld>
            <a:endParaRPr lang="en-US" dirty="0"/>
          </a:p>
        </p:txBody>
      </p:sp>
    </p:spTree>
    <p:extLst>
      <p:ext uri="{BB962C8B-B14F-4D97-AF65-F5344CB8AC3E}">
        <p14:creationId xmlns:p14="http://schemas.microsoft.com/office/powerpoint/2010/main" val="4049070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Understanding the Domain Model</a:t>
            </a:r>
          </a:p>
        </p:txBody>
      </p:sp>
      <p:sp>
        <p:nvSpPr>
          <p:cNvPr id="7" name="Content Placeholder 6"/>
          <p:cNvSpPr>
            <a:spLocks noGrp="1"/>
          </p:cNvSpPr>
          <p:nvPr>
            <p:ph idx="1"/>
          </p:nvPr>
        </p:nvSpPr>
        <p:spPr/>
        <p:txBody>
          <a:bodyPr/>
          <a:lstStyle/>
          <a:p>
            <a:r>
              <a:rPr lang="en-US" dirty="0" smtClean="0"/>
              <a:t>The </a:t>
            </a:r>
            <a:r>
              <a:rPr lang="en-US" dirty="0"/>
              <a:t>most important part of an MVC application is the domain model. We create the model by identifying the real-world entities, operations, and rules that exist in the industry or activity that the application must support, known as the domain. We then create a software representation of the domain: the domain model. For the purposes of the ASP.NET MVC Framework, the domain model is a set of C# types (classes, structs, etc.), collectively known as the domain types. The operations from the domain are represented by the</a:t>
            </a:r>
          </a:p>
          <a:p>
            <a:endParaRPr lang="en-US" dirty="0"/>
          </a:p>
          <a:p>
            <a:r>
              <a:rPr lang="en-US" dirty="0"/>
              <a:t>(Page 82).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2181702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ASP.NET Implementation of MVC</a:t>
            </a:r>
          </a:p>
        </p:txBody>
      </p:sp>
      <p:sp>
        <p:nvSpPr>
          <p:cNvPr id="3" name="Content Placeholder 2"/>
          <p:cNvSpPr>
            <a:spLocks noGrp="1"/>
          </p:cNvSpPr>
          <p:nvPr>
            <p:ph idx="1"/>
          </p:nvPr>
        </p:nvSpPr>
        <p:spPr/>
        <p:txBody>
          <a:bodyPr/>
          <a:lstStyle/>
          <a:p>
            <a:r>
              <a:rPr lang="en-US" dirty="0" smtClean="0"/>
              <a:t>In </a:t>
            </a:r>
            <a:r>
              <a:rPr lang="en-US" dirty="0"/>
              <a:t>MVC, controllers are C# classes, usually derived from the System.Web.Mvc.Controller class. Each public method in a class derived from Controller is an action method, which is associated with a configurable </a:t>
            </a:r>
            <a:r>
              <a:rPr lang="en-US" dirty="0" err="1"/>
              <a:t>URLthrough</a:t>
            </a:r>
            <a:r>
              <a:rPr lang="en-US" dirty="0"/>
              <a:t> the ASP.NET routing system. When a request is sent to the </a:t>
            </a:r>
            <a:r>
              <a:rPr lang="en-US" dirty="0" err="1"/>
              <a:t>URLassociated</a:t>
            </a:r>
            <a:r>
              <a:rPr lang="en-US" dirty="0"/>
              <a:t> with an action method, the statements in the controller class are executed in order to perform some operation on the domain model and then select a view to display to the client. Figure 3-1 shows the interactions between the controller, model, and view.</a:t>
            </a:r>
          </a:p>
          <a:p>
            <a:endParaRPr lang="en-US" dirty="0"/>
          </a:p>
          <a:p>
            <a:r>
              <a:rPr lang="en-US" dirty="0"/>
              <a:t>(Page 83).</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86</a:t>
            </a:fld>
            <a:endParaRPr lang="en-US" dirty="0"/>
          </a:p>
        </p:txBody>
      </p:sp>
    </p:spTree>
    <p:extLst>
      <p:ext uri="{BB962C8B-B14F-4D97-AF65-F5344CB8AC3E}">
        <p14:creationId xmlns:p14="http://schemas.microsoft.com/office/powerpoint/2010/main" val="27718660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Comparing MVC to Other Patterns</a:t>
            </a:r>
          </a:p>
        </p:txBody>
      </p:sp>
      <p:sp>
        <p:nvSpPr>
          <p:cNvPr id="3" name="Content Placeholder 2"/>
          <p:cNvSpPr>
            <a:spLocks noGrp="1"/>
          </p:cNvSpPr>
          <p:nvPr>
            <p:ph idx="1"/>
          </p:nvPr>
        </p:nvSpPr>
        <p:spPr/>
        <p:txBody>
          <a:bodyPr/>
          <a:lstStyle/>
          <a:p>
            <a:r>
              <a:rPr lang="en-US" dirty="0" smtClean="0"/>
              <a:t>MVC </a:t>
            </a:r>
            <a:r>
              <a:rPr lang="en-US" dirty="0"/>
              <a:t>is not the only software architecture pattern, of course. There are many others and some of them are, or at least have been, extremely popular. We can learn a lot about MVC by looking at the alternatives. In the following sections, I briefly describe different approaches to structuring an application and contrast them with MVC. Some of the patterns are close variations on the MVC theme, whereas others are entirely different. I am not suggesting that MVC is the perfect pattern for all situations. I am a proponent of picking the best approach to solve the problem at hand. As you will see, there are situations where some competing patterns are as useful as or better than MVC. I encourage you to make an informed and deliberate choice when selecting a pattern. The fact that you are reading this book suggests that you already have a certain commitment to the MVC pattern, but it is always helpful to maintain the widest possible perspective.</a:t>
            </a:r>
          </a:p>
          <a:p>
            <a:endParaRPr lang="en-US" dirty="0"/>
          </a:p>
          <a:p>
            <a:r>
              <a:rPr lang="en-US" dirty="0"/>
              <a:t>(Page 84).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87</a:t>
            </a:fld>
            <a:endParaRPr lang="en-US" dirty="0"/>
          </a:p>
        </p:txBody>
      </p:sp>
    </p:spTree>
    <p:extLst>
      <p:ext uri="{BB962C8B-B14F-4D97-AF65-F5344CB8AC3E}">
        <p14:creationId xmlns:p14="http://schemas.microsoft.com/office/powerpoint/2010/main" val="2977698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Understanding the Smart UI Pattern</a:t>
            </a:r>
          </a:p>
        </p:txBody>
      </p:sp>
      <p:sp>
        <p:nvSpPr>
          <p:cNvPr id="7" name="Content Placeholder 6"/>
          <p:cNvSpPr>
            <a:spLocks noGrp="1"/>
          </p:cNvSpPr>
          <p:nvPr>
            <p:ph idx="1"/>
          </p:nvPr>
        </p:nvSpPr>
        <p:spPr/>
        <p:txBody>
          <a:bodyPr/>
          <a:lstStyle/>
          <a:p>
            <a:r>
              <a:rPr lang="en-US" dirty="0" smtClean="0"/>
              <a:t>One </a:t>
            </a:r>
            <a:r>
              <a:rPr lang="en-US" dirty="0"/>
              <a:t>of the most common design patterns is known as the smart user interface (smart UI). Most programmers have created a smart UI application at some point in their careers—I certainly have. If you have used Windows Forms or ASP.NET Web Forms, you have too. To build a smart UI application, developers construct a user interface, often by dragging a set of components or controls onto a design surface or canvas. The controls report interactions with the user by emitting events for button presses, keystrokes, mouse movements, and so on. The developer adds code to respond to these events in a series of event handlers: small blocks of code that are called when a specific event on a specific component is emitted. This creates a monolithic application, as shown in Figure 3-2. The code that handles the user interface and the business is all mixed together with no separation of concerns at all. The code that defines the acceptable values for a data input, that queries for data or modifies a user account, ends up in little pieces, coupled together by the order in which events are expected.</a:t>
            </a:r>
          </a:p>
          <a:p>
            <a:endParaRPr lang="en-US" dirty="0"/>
          </a:p>
          <a:p>
            <a:r>
              <a:rPr lang="en-US" dirty="0"/>
              <a:t>(Page 84).</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88</a:t>
            </a:fld>
            <a:endParaRPr lang="en-US" dirty="0"/>
          </a:p>
        </p:txBody>
      </p:sp>
    </p:spTree>
    <p:extLst>
      <p:ext uri="{BB962C8B-B14F-4D97-AF65-F5344CB8AC3E}">
        <p14:creationId xmlns:p14="http://schemas.microsoft.com/office/powerpoint/2010/main" val="2498828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Model-View Architecture</a:t>
            </a:r>
          </a:p>
        </p:txBody>
      </p:sp>
      <p:sp>
        <p:nvSpPr>
          <p:cNvPr id="3" name="Content Placeholder 2"/>
          <p:cNvSpPr>
            <a:spLocks noGrp="1"/>
          </p:cNvSpPr>
          <p:nvPr>
            <p:ph idx="1"/>
          </p:nvPr>
        </p:nvSpPr>
        <p:spPr/>
        <p:txBody>
          <a:bodyPr/>
          <a:lstStyle/>
          <a:p>
            <a:r>
              <a:rPr lang="en-US" dirty="0" smtClean="0"/>
              <a:t>The </a:t>
            </a:r>
            <a:r>
              <a:rPr lang="en-US" dirty="0"/>
              <a:t>area in which maintenance problems tend to arise in a Smart UI application is in the business logic, which ends up so diffused across the application that making changes or adding features becomes a fraught process. An improvement in this area is offered by the model-view architecture, which pulls out the business logic into a separate domain model. In doing this, the data, processes,</a:t>
            </a:r>
          </a:p>
          <a:p>
            <a:endParaRPr lang="en-US" dirty="0"/>
          </a:p>
          <a:p>
            <a:r>
              <a:rPr lang="en-US" dirty="0"/>
              <a:t>(Page 85).</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spTree>
    <p:extLst>
      <p:ext uri="{BB962C8B-B14F-4D97-AF65-F5344CB8AC3E}">
        <p14:creationId xmlns:p14="http://schemas.microsoft.com/office/powerpoint/2010/main" val="331917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a:bodyPr>
          <a:lstStyle/>
          <a:p>
            <a:r>
              <a:rPr lang="en-US" dirty="0"/>
              <a:t>What Is Wrong with ASP.NET Web Forms</a:t>
            </a:r>
            <a:r>
              <a:rPr lang="en-US" dirty="0" smtClean="0"/>
              <a:t>?		    </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idx="1"/>
          </p:nvPr>
        </p:nvSpPr>
        <p:spPr/>
        <p:txBody>
          <a:bodyPr>
            <a:normAutofit lnSpcReduction="10000"/>
          </a:bodyPr>
          <a:lstStyle/>
          <a:p>
            <a:pPr marL="461963">
              <a:buFont typeface="Wingdings" panose="05000000000000000000" pitchFamily="2" charset="2"/>
              <a:buChar char="§"/>
            </a:pPr>
            <a:r>
              <a:rPr lang="en-US" sz="2000" dirty="0">
                <a:solidFill>
                  <a:srgbClr val="0070C0"/>
                </a:solidFill>
              </a:rPr>
              <a:t>Limited control over HTML:</a:t>
            </a:r>
            <a:r>
              <a:rPr lang="en-US" sz="2000" dirty="0"/>
              <a:t> </a:t>
            </a:r>
            <a:r>
              <a:rPr lang="en-US" sz="2000" dirty="0">
                <a:solidFill>
                  <a:srgbClr val="FF0000"/>
                </a:solidFill>
              </a:rPr>
              <a:t>Server controls</a:t>
            </a:r>
            <a:r>
              <a:rPr lang="en-US" sz="2000" dirty="0"/>
              <a:t> render themselves as HTML, but </a:t>
            </a:r>
            <a:r>
              <a:rPr lang="en-US" sz="2000" dirty="0">
                <a:solidFill>
                  <a:srgbClr val="0070C0"/>
                </a:solidFill>
              </a:rPr>
              <a:t>not necessarily</a:t>
            </a:r>
            <a:r>
              <a:rPr lang="en-US" sz="2000" dirty="0"/>
              <a:t> the </a:t>
            </a:r>
            <a:r>
              <a:rPr lang="en-US" sz="2000" dirty="0">
                <a:solidFill>
                  <a:srgbClr val="FF0000"/>
                </a:solidFill>
              </a:rPr>
              <a:t>HTML you </a:t>
            </a:r>
            <a:r>
              <a:rPr lang="en-US" sz="2000" dirty="0" smtClean="0">
                <a:solidFill>
                  <a:srgbClr val="FF0000"/>
                </a:solidFill>
              </a:rPr>
              <a:t>want</a:t>
            </a:r>
            <a:r>
              <a:rPr lang="en-US" sz="2000" dirty="0" smtClean="0"/>
              <a:t>.</a:t>
            </a:r>
          </a:p>
          <a:p>
            <a:pPr marL="461963" indent="0">
              <a:buNone/>
            </a:pPr>
            <a:r>
              <a:rPr lang="en-US" sz="2000" dirty="0" smtClean="0"/>
              <a:t>In </a:t>
            </a:r>
            <a:r>
              <a:rPr lang="en-US" sz="2000" dirty="0"/>
              <a:t>early versions of ASP.NET, the HTML output failed to meet with </a:t>
            </a:r>
            <a:r>
              <a:rPr lang="en-US" sz="2000" dirty="0">
                <a:solidFill>
                  <a:srgbClr val="FF0000"/>
                </a:solidFill>
              </a:rPr>
              <a:t>Web standards</a:t>
            </a:r>
            <a:r>
              <a:rPr lang="en-US" sz="2000" dirty="0"/>
              <a:t> or make good use of Cascading Style Sheets (CSS), and server controls generated </a:t>
            </a:r>
            <a:r>
              <a:rPr lang="en-US" sz="2000" dirty="0">
                <a:solidFill>
                  <a:srgbClr val="0070C0"/>
                </a:solidFill>
              </a:rPr>
              <a:t>unpredictable</a:t>
            </a:r>
            <a:r>
              <a:rPr lang="en-US" sz="2000" dirty="0"/>
              <a:t> and </a:t>
            </a:r>
            <a:r>
              <a:rPr lang="en-US" sz="2000" dirty="0">
                <a:solidFill>
                  <a:srgbClr val="0070C0"/>
                </a:solidFill>
              </a:rPr>
              <a:t>complex</a:t>
            </a:r>
            <a:r>
              <a:rPr lang="en-US" sz="2000" dirty="0"/>
              <a:t> </a:t>
            </a:r>
            <a:r>
              <a:rPr lang="en-US" sz="2000" dirty="0">
                <a:solidFill>
                  <a:srgbClr val="FF0000"/>
                </a:solidFill>
              </a:rPr>
              <a:t>ID attribute values </a:t>
            </a:r>
            <a:r>
              <a:rPr lang="en-US" sz="2000" dirty="0"/>
              <a:t>that are hard to </a:t>
            </a:r>
            <a:r>
              <a:rPr lang="en-US" sz="2000" dirty="0">
                <a:solidFill>
                  <a:srgbClr val="0070C0"/>
                </a:solidFill>
              </a:rPr>
              <a:t>access</a:t>
            </a:r>
            <a:r>
              <a:rPr lang="en-US" sz="2000" dirty="0"/>
              <a:t> </a:t>
            </a:r>
            <a:r>
              <a:rPr lang="en-US" sz="2000" dirty="0">
                <a:solidFill>
                  <a:srgbClr val="0070C0"/>
                </a:solidFill>
              </a:rPr>
              <a:t>using</a:t>
            </a:r>
            <a:r>
              <a:rPr lang="en-US" sz="2000" dirty="0"/>
              <a:t> </a:t>
            </a:r>
            <a:r>
              <a:rPr lang="en-US" sz="2000" dirty="0" smtClean="0">
                <a:solidFill>
                  <a:srgbClr val="FF0000"/>
                </a:solidFill>
              </a:rPr>
              <a:t>JavaScript</a:t>
            </a:r>
            <a:r>
              <a:rPr lang="en-US" sz="2000" dirty="0" smtClean="0"/>
              <a:t>.</a:t>
            </a:r>
          </a:p>
          <a:p>
            <a:pPr marL="461963" indent="0">
              <a:buNone/>
            </a:pPr>
            <a:r>
              <a:rPr lang="en-US" sz="2000" dirty="0" smtClean="0"/>
              <a:t>These </a:t>
            </a:r>
            <a:r>
              <a:rPr lang="en-US" sz="2000" dirty="0"/>
              <a:t>problems are much improved in recent Web Forms releases, but it can still be tricky to get the HTML you expect.</a:t>
            </a:r>
          </a:p>
          <a:p>
            <a:pPr marL="461963">
              <a:buFont typeface="Wingdings" panose="05000000000000000000" pitchFamily="2" charset="2"/>
              <a:buChar char="§"/>
            </a:pPr>
            <a:r>
              <a:rPr lang="en-US" sz="2000" dirty="0">
                <a:solidFill>
                  <a:srgbClr val="0070C0"/>
                </a:solidFill>
              </a:rPr>
              <a:t>Leaky abstraction: </a:t>
            </a:r>
            <a:r>
              <a:rPr lang="en-US" sz="2000" dirty="0"/>
              <a:t>Web Forms tries to </a:t>
            </a:r>
            <a:r>
              <a:rPr lang="en-US" sz="2000" dirty="0">
                <a:solidFill>
                  <a:srgbClr val="0070C0"/>
                </a:solidFill>
              </a:rPr>
              <a:t>hide</a:t>
            </a:r>
            <a:r>
              <a:rPr lang="en-US" sz="2000" dirty="0"/>
              <a:t> </a:t>
            </a:r>
            <a:r>
              <a:rPr lang="en-US" sz="2000" dirty="0">
                <a:solidFill>
                  <a:srgbClr val="FF0000"/>
                </a:solidFill>
              </a:rPr>
              <a:t>HTML</a:t>
            </a:r>
            <a:r>
              <a:rPr lang="en-US" sz="2000" dirty="0"/>
              <a:t> and </a:t>
            </a:r>
            <a:r>
              <a:rPr lang="en-US" sz="2000" dirty="0">
                <a:solidFill>
                  <a:srgbClr val="FF0000"/>
                </a:solidFill>
              </a:rPr>
              <a:t>HTTP</a:t>
            </a:r>
            <a:r>
              <a:rPr lang="en-US" sz="2000" dirty="0"/>
              <a:t> </a:t>
            </a:r>
            <a:r>
              <a:rPr lang="en-US" sz="2000" dirty="0">
                <a:solidFill>
                  <a:srgbClr val="0070C0"/>
                </a:solidFill>
              </a:rPr>
              <a:t>wherever</a:t>
            </a:r>
            <a:r>
              <a:rPr lang="en-US" sz="2000" dirty="0"/>
              <a:t> </a:t>
            </a:r>
            <a:r>
              <a:rPr lang="en-US" sz="2000" dirty="0" smtClean="0">
                <a:solidFill>
                  <a:srgbClr val="FF0000"/>
                </a:solidFill>
              </a:rPr>
              <a:t>possible</a:t>
            </a:r>
            <a:r>
              <a:rPr lang="en-US" sz="2000" dirty="0" smtClean="0"/>
              <a:t>.</a:t>
            </a:r>
          </a:p>
          <a:p>
            <a:pPr marL="461963" indent="0">
              <a:buNone/>
            </a:pPr>
            <a:r>
              <a:rPr lang="en-US" sz="2000" dirty="0" smtClean="0"/>
              <a:t>As </a:t>
            </a:r>
            <a:r>
              <a:rPr lang="en-US" sz="2000" dirty="0"/>
              <a:t>you try to </a:t>
            </a:r>
            <a:r>
              <a:rPr lang="en-US" sz="2000" dirty="0">
                <a:solidFill>
                  <a:srgbClr val="FF0000"/>
                </a:solidFill>
              </a:rPr>
              <a:t>implement</a:t>
            </a:r>
            <a:r>
              <a:rPr lang="en-US" sz="2000" dirty="0"/>
              <a:t> </a:t>
            </a:r>
            <a:r>
              <a:rPr lang="en-US" sz="2000" dirty="0">
                <a:solidFill>
                  <a:srgbClr val="0070C0"/>
                </a:solidFill>
              </a:rPr>
              <a:t>custom</a:t>
            </a:r>
            <a:r>
              <a:rPr lang="en-US" sz="2000" dirty="0"/>
              <a:t> </a:t>
            </a:r>
            <a:r>
              <a:rPr lang="en-US" sz="2000" dirty="0">
                <a:solidFill>
                  <a:srgbClr val="FF0000"/>
                </a:solidFill>
              </a:rPr>
              <a:t>behaviors</a:t>
            </a:r>
            <a:r>
              <a:rPr lang="en-US" sz="2000" dirty="0"/>
              <a:t>, you frequently </a:t>
            </a:r>
            <a:r>
              <a:rPr lang="en-US" sz="2000" dirty="0">
                <a:solidFill>
                  <a:srgbClr val="FF0000"/>
                </a:solidFill>
              </a:rPr>
              <a:t>fall</a:t>
            </a:r>
            <a:r>
              <a:rPr lang="en-US" sz="2000" dirty="0"/>
              <a:t> </a:t>
            </a:r>
            <a:r>
              <a:rPr lang="en-US" sz="2000" dirty="0">
                <a:solidFill>
                  <a:srgbClr val="FF0000"/>
                </a:solidFill>
              </a:rPr>
              <a:t>out</a:t>
            </a:r>
            <a:r>
              <a:rPr lang="en-US" sz="2000" dirty="0">
                <a:solidFill>
                  <a:srgbClr val="0070C0"/>
                </a:solidFill>
              </a:rPr>
              <a:t> of the </a:t>
            </a:r>
            <a:r>
              <a:rPr lang="en-US" sz="2000" dirty="0">
                <a:solidFill>
                  <a:srgbClr val="FF0000"/>
                </a:solidFill>
              </a:rPr>
              <a:t>abstraction</a:t>
            </a:r>
            <a:r>
              <a:rPr lang="en-US" sz="2000" dirty="0"/>
              <a:t>, which forces you to </a:t>
            </a:r>
            <a:r>
              <a:rPr lang="en-US" sz="2000" dirty="0">
                <a:solidFill>
                  <a:srgbClr val="FF0000"/>
                </a:solidFill>
              </a:rPr>
              <a:t>reverse-engineer</a:t>
            </a:r>
            <a:r>
              <a:rPr lang="en-US" sz="2000" dirty="0"/>
              <a:t> the </a:t>
            </a:r>
            <a:r>
              <a:rPr lang="en-US" sz="2000" dirty="0">
                <a:solidFill>
                  <a:srgbClr val="FF0000"/>
                </a:solidFill>
              </a:rPr>
              <a:t>postback event mechanism</a:t>
            </a:r>
            <a:r>
              <a:rPr lang="en-US" sz="2000" dirty="0"/>
              <a:t> or perform obtuse acts to make it generate the desired </a:t>
            </a:r>
            <a:r>
              <a:rPr lang="en-US" sz="2000" dirty="0" smtClean="0"/>
              <a:t>HTML.</a:t>
            </a:r>
          </a:p>
          <a:p>
            <a:pPr marL="461963" indent="0">
              <a:buNone/>
            </a:pPr>
            <a:r>
              <a:rPr lang="en-US" sz="2000" dirty="0" smtClean="0"/>
              <a:t>Plus</a:t>
            </a:r>
            <a:r>
              <a:rPr lang="en-US" sz="2000" dirty="0"/>
              <a:t>, all this abstraction can act as a frustrating barrier for competent Web </a:t>
            </a:r>
            <a:r>
              <a:rPr lang="en-US" sz="2000" dirty="0" smtClean="0"/>
              <a:t>developers.</a:t>
            </a:r>
          </a:p>
          <a:p>
            <a:pPr marL="461963">
              <a:buFont typeface="Wingdings" panose="05000000000000000000" pitchFamily="2" charset="2"/>
              <a:buChar char="§"/>
            </a:pPr>
            <a:r>
              <a:rPr lang="en-US" sz="2000" dirty="0" smtClean="0">
                <a:solidFill>
                  <a:srgbClr val="0070C0"/>
                </a:solidFill>
              </a:rPr>
              <a:t>Low </a:t>
            </a:r>
            <a:r>
              <a:rPr lang="en-US" sz="2000" dirty="0">
                <a:solidFill>
                  <a:srgbClr val="0070C0"/>
                </a:solidFill>
              </a:rPr>
              <a:t>testability: </a:t>
            </a:r>
            <a:r>
              <a:rPr lang="en-US" sz="2000" dirty="0"/>
              <a:t>The designers of Web Forms could not have anticipated that </a:t>
            </a:r>
            <a:r>
              <a:rPr lang="en-US" sz="2000" dirty="0">
                <a:solidFill>
                  <a:srgbClr val="FF0000"/>
                </a:solidFill>
              </a:rPr>
              <a:t>automated testing</a:t>
            </a:r>
            <a:r>
              <a:rPr lang="en-US" sz="2000" dirty="0"/>
              <a:t> would become an </a:t>
            </a:r>
            <a:r>
              <a:rPr lang="en-US" sz="2000" dirty="0">
                <a:solidFill>
                  <a:srgbClr val="FF0000"/>
                </a:solidFill>
              </a:rPr>
              <a:t>essential</a:t>
            </a:r>
            <a:r>
              <a:rPr lang="en-US" sz="2000" dirty="0"/>
              <a:t> </a:t>
            </a:r>
            <a:r>
              <a:rPr lang="en-US" sz="2000" dirty="0">
                <a:solidFill>
                  <a:srgbClr val="FF0000"/>
                </a:solidFill>
              </a:rPr>
              <a:t>component</a:t>
            </a:r>
            <a:r>
              <a:rPr lang="en-US" sz="2000" dirty="0"/>
              <a:t> of software </a:t>
            </a:r>
            <a:r>
              <a:rPr lang="en-US" sz="2000" dirty="0" smtClean="0"/>
              <a:t>development.</a:t>
            </a:r>
          </a:p>
          <a:p>
            <a:pPr marL="461963" indent="0">
              <a:buNone/>
            </a:pPr>
            <a:r>
              <a:rPr lang="en-US" sz="2000" dirty="0" smtClean="0"/>
              <a:t>Not </a:t>
            </a:r>
            <a:r>
              <a:rPr lang="en-US" sz="2000" dirty="0"/>
              <a:t>surprisingly, the tightly coupled architecture they designed is unsuitable for unit </a:t>
            </a:r>
            <a:r>
              <a:rPr lang="en-US" sz="2000" dirty="0" smtClean="0"/>
              <a:t>testing.</a:t>
            </a:r>
          </a:p>
          <a:p>
            <a:pPr marL="461963" indent="0">
              <a:buNone/>
            </a:pPr>
            <a:r>
              <a:rPr lang="en-US" sz="2000" dirty="0" smtClean="0"/>
              <a:t>Integration </a:t>
            </a:r>
            <a:r>
              <a:rPr lang="en-US" sz="2000" dirty="0"/>
              <a:t>testing can be a challenge, too</a:t>
            </a:r>
            <a:r>
              <a:rPr lang="en-US" sz="2000" dirty="0" smtClean="0"/>
              <a:t>.</a:t>
            </a:r>
          </a:p>
        </p:txBody>
      </p:sp>
      <p:sp>
        <p:nvSpPr>
          <p:cNvPr id="3" name="Date Placeholder 2"/>
          <p:cNvSpPr>
            <a:spLocks noGrp="1"/>
          </p:cNvSpPr>
          <p:nvPr>
            <p:ph type="dt" sz="half" idx="2"/>
          </p:nvPr>
        </p:nvSpPr>
        <p:spPr/>
        <p:txBody>
          <a:bodyPr/>
          <a:lstStyle/>
          <a:p>
            <a:r>
              <a:rPr lang="en-US" smtClean="0"/>
              <a:t>2 Jan 2018</a:t>
            </a:r>
            <a:endParaRPr lang="en-US"/>
          </a:p>
        </p:txBody>
      </p:sp>
      <p:sp>
        <p:nvSpPr>
          <p:cNvPr id="5" name="Slide Number Placeholder 4"/>
          <p:cNvSpPr>
            <a:spLocks noGrp="1"/>
          </p:cNvSpPr>
          <p:nvPr>
            <p:ph type="sldNum" sz="quarter" idx="4"/>
          </p:nvPr>
        </p:nvSpPr>
        <p:spPr/>
        <p:txBody>
          <a:bodyPr/>
          <a:lstStyle/>
          <a:p>
            <a:fld id="{062D6987-FB6D-4DB8-81B8-AD0F35E3BB5F}" type="slidenum">
              <a:rPr lang="en-US" smtClean="0"/>
              <a:t>9</a:t>
            </a:fld>
            <a:endParaRPr lang="en-US"/>
          </a:p>
        </p:txBody>
      </p:sp>
    </p:spTree>
    <p:extLst>
      <p:ext uri="{BB962C8B-B14F-4D97-AF65-F5344CB8AC3E}">
        <p14:creationId xmlns:p14="http://schemas.microsoft.com/office/powerpoint/2010/main" val="17290913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Understanding Classic Three-Tier Architectures</a:t>
            </a:r>
          </a:p>
        </p:txBody>
      </p:sp>
      <p:sp>
        <p:nvSpPr>
          <p:cNvPr id="3" name="Content Placeholder 2"/>
          <p:cNvSpPr>
            <a:spLocks noGrp="1"/>
          </p:cNvSpPr>
          <p:nvPr>
            <p:ph idx="1"/>
          </p:nvPr>
        </p:nvSpPr>
        <p:spPr/>
        <p:txBody>
          <a:bodyPr/>
          <a:lstStyle/>
          <a:p>
            <a:r>
              <a:rPr lang="en-US" dirty="0" smtClean="0"/>
              <a:t>To </a:t>
            </a:r>
            <a:r>
              <a:rPr lang="en-US" dirty="0"/>
              <a:t>address the problems of the model-view architecture, the three-tier or three-layer pattern separates the persistence code from the domain model and places it in a new component called the </a:t>
            </a:r>
            <a:r>
              <a:rPr lang="en-US" dirty="0" err="1"/>
              <a:t>ddata</a:t>
            </a:r>
            <a:r>
              <a:rPr lang="en-US" dirty="0"/>
              <a:t> access layer (DAL). This is shown in Figure 3-4.</a:t>
            </a:r>
          </a:p>
          <a:p>
            <a:endParaRPr lang="en-US" dirty="0"/>
          </a:p>
          <a:p>
            <a:r>
              <a:rPr lang="en-US" dirty="0"/>
              <a:t>(Page 86).</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90</a:t>
            </a:fld>
            <a:endParaRPr lang="en-US" dirty="0"/>
          </a:p>
        </p:txBody>
      </p:sp>
    </p:spTree>
    <p:extLst>
      <p:ext uri="{BB962C8B-B14F-4D97-AF65-F5344CB8AC3E}">
        <p14:creationId xmlns:p14="http://schemas.microsoft.com/office/powerpoint/2010/main" val="5045933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Variations on MVC</a:t>
            </a:r>
          </a:p>
        </p:txBody>
      </p:sp>
      <p:sp>
        <p:nvSpPr>
          <p:cNvPr id="3" name="Content Placeholder 2"/>
          <p:cNvSpPr>
            <a:spLocks noGrp="1"/>
          </p:cNvSpPr>
          <p:nvPr>
            <p:ph idx="1"/>
          </p:nvPr>
        </p:nvSpPr>
        <p:spPr/>
        <p:txBody>
          <a:bodyPr/>
          <a:lstStyle/>
          <a:p>
            <a:r>
              <a:rPr lang="en-US" dirty="0" smtClean="0"/>
              <a:t>I </a:t>
            </a:r>
            <a:r>
              <a:rPr lang="en-US" dirty="0"/>
              <a:t>have already described the core design principles of MVC applications, especially as they apply to the ASP.NET MVC implementation. Others interpret aspects of the pattern differently and have added to, adjusted, or otherwise adapted MVC to suit the scope and subject of their projects. In the following sections, I provide a brief overview of the two most prevalent variations on the MVC theme. Understanding these variations is not essential to working with ASP.NET MVC and I have included this information just for completeness because you will hear the terms used in most discussions of software patterns.</a:t>
            </a:r>
          </a:p>
          <a:p>
            <a:endParaRPr lang="en-US" dirty="0"/>
          </a:p>
          <a:p>
            <a:r>
              <a:rPr lang="en-US" dirty="0"/>
              <a:t>(Page 87).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91</a:t>
            </a:fld>
            <a:endParaRPr lang="en-US" dirty="0"/>
          </a:p>
        </p:txBody>
      </p:sp>
    </p:spTree>
    <p:extLst>
      <p:ext uri="{BB962C8B-B14F-4D97-AF65-F5344CB8AC3E}">
        <p14:creationId xmlns:p14="http://schemas.microsoft.com/office/powerpoint/2010/main" val="2137435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Understanding the Model-View-Presenter Pattern</a:t>
            </a:r>
          </a:p>
        </p:txBody>
      </p:sp>
      <p:sp>
        <p:nvSpPr>
          <p:cNvPr id="7" name="Content Placeholder 6"/>
          <p:cNvSpPr>
            <a:spLocks noGrp="1"/>
          </p:cNvSpPr>
          <p:nvPr>
            <p:ph idx="1"/>
          </p:nvPr>
        </p:nvSpPr>
        <p:spPr/>
        <p:txBody>
          <a:bodyPr/>
          <a:lstStyle/>
          <a:p>
            <a:r>
              <a:rPr lang="en-US" dirty="0" smtClean="0"/>
              <a:t>Model-view-presenter </a:t>
            </a:r>
            <a:r>
              <a:rPr lang="en-US" dirty="0"/>
              <a:t>(MVP) is a variation on MVC that is designed to fit more easily with stateful GUI platforms such as Windows Forms or ASP.NET Web Forms. This is a worthwhile attempt to get the best aspects of the Smart UI pattern without the problems it usually brings. In this pattern, the presenter has the same responsibilities as an MVC controller, but it also takes a more direct relationship to a stateful view, directly managing the values displayed in the UI components according to the user’s inputs and actions. There are two implementations of this pattern: The passive view implementation, in which the view contains no logic—it is a container for UI controls that are directly manipulated by the presenter. The supervising controller implementation, in which the view may be responsible for some elements of presentation logic, such as data binding, and has been given a reference to a data source from the domain models. The difference between these two approaches relates to how intelligent the view is. Either way, the presenter is decoupled from the GUI framework, which makes the presenter logic simpler and suitable for unit testing.</a:t>
            </a:r>
          </a:p>
          <a:p>
            <a:endParaRPr lang="en-US" dirty="0"/>
          </a:p>
          <a:p>
            <a:r>
              <a:rPr lang="en-US" dirty="0"/>
              <a:t>(Page 87).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4034005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Understanding the Model-View-View Model Pattern</a:t>
            </a:r>
          </a:p>
        </p:txBody>
      </p:sp>
      <p:sp>
        <p:nvSpPr>
          <p:cNvPr id="3" name="Content Placeholder 2"/>
          <p:cNvSpPr>
            <a:spLocks noGrp="1"/>
          </p:cNvSpPr>
          <p:nvPr>
            <p:ph idx="1"/>
          </p:nvPr>
        </p:nvSpPr>
        <p:spPr/>
        <p:txBody>
          <a:bodyPr/>
          <a:lstStyle/>
          <a:p>
            <a:r>
              <a:rPr lang="en-US" dirty="0" smtClean="0"/>
              <a:t>The </a:t>
            </a:r>
            <a:r>
              <a:rPr lang="en-US" dirty="0"/>
              <a:t>model-view-view model (MVVM) pattern is the most recent variation on MVC. It originated from Microsoft and is used in the Windows Presentation Foundation (WPF). In the MVVM pattern, models and views have the same roles as they do in MVC. The difference is the MVVM concept of a view model, which is an abstract representation of a user interface—typically a C# class that exposes both properties for the data to be displayed in the UI and operations on the data that can be invoked from the UI. Unlike an MVC controller, an MVVM view model has no notion that a view (or any specific UI technology) exists. An MVVM view uses the WPF binding feature to bi-directionally associate properties exposed by controls in the view (items in a drop-down menu, or the effect of pressing a</a:t>
            </a:r>
          </a:p>
          <a:p>
            <a:endParaRPr lang="en-US" dirty="0"/>
          </a:p>
          <a:p>
            <a:r>
              <a:rPr lang="en-US" dirty="0"/>
              <a:t>(Page 87).</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93</a:t>
            </a:fld>
            <a:endParaRPr lang="en-US" dirty="0"/>
          </a:p>
        </p:txBody>
      </p:sp>
    </p:spTree>
    <p:extLst>
      <p:ext uri="{BB962C8B-B14F-4D97-AF65-F5344CB8AC3E}">
        <p14:creationId xmlns:p14="http://schemas.microsoft.com/office/powerpoint/2010/main" val="82584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Building Loosely Coupled Components</a:t>
            </a:r>
          </a:p>
        </p:txBody>
      </p:sp>
      <p:sp>
        <p:nvSpPr>
          <p:cNvPr id="7" name="Content Placeholder 6"/>
          <p:cNvSpPr>
            <a:spLocks noGrp="1"/>
          </p:cNvSpPr>
          <p:nvPr>
            <p:ph idx="1"/>
          </p:nvPr>
        </p:nvSpPr>
        <p:spPr/>
        <p:txBody>
          <a:bodyPr/>
          <a:lstStyle/>
          <a:p>
            <a:r>
              <a:rPr lang="en-US" dirty="0" smtClean="0"/>
              <a:t>One </a:t>
            </a:r>
            <a:r>
              <a:rPr lang="en-US" dirty="0"/>
              <a:t>of most important features of the MVC pattern is that it enables separation of concerns. I want the components in my applications to be as independent as possible and to have as few interdependencies as I can arrange. In an ideal situation, each component knows nothing about any other component and only deals with other areas of the application through abstract interfaces. This is known as loose coupling, and it makes testing and modifying applications easier. A simple example will help put things in context. If I am writing a component called MyEmailSender that will send e-mails, I would implement an interface that defines all of the public functions required to send an e-mail, which I would call IEmailSender. Any other component of my application that needs to send an e-mail—let’s say a password reset helper called PasswordResetHelper—can then send an e-mail by referring only to the methods in the interface. There is no direct dependency between PasswordResetHelper and MyEmailSender, as shown by Figure 3-5.</a:t>
            </a:r>
          </a:p>
          <a:p>
            <a:endParaRPr lang="en-US" dirty="0"/>
          </a:p>
          <a:p>
            <a:r>
              <a:rPr lang="en-US" dirty="0"/>
              <a:t>(Page 88). </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spTree>
    <p:extLst>
      <p:ext uri="{BB962C8B-B14F-4D97-AF65-F5344CB8AC3E}">
        <p14:creationId xmlns:p14="http://schemas.microsoft.com/office/powerpoint/2010/main" val="597991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Using Dependency Injection</a:t>
            </a:r>
          </a:p>
        </p:txBody>
      </p:sp>
      <p:sp>
        <p:nvSpPr>
          <p:cNvPr id="7" name="Content Placeholder 6"/>
          <p:cNvSpPr>
            <a:spLocks noGrp="1"/>
          </p:cNvSpPr>
          <p:nvPr>
            <p:ph idx="1"/>
          </p:nvPr>
        </p:nvSpPr>
        <p:spPr/>
        <p:txBody>
          <a:bodyPr/>
          <a:lstStyle/>
          <a:p>
            <a:r>
              <a:rPr lang="en-US" dirty="0" smtClean="0"/>
              <a:t>Interfaces </a:t>
            </a:r>
            <a:r>
              <a:rPr lang="en-US" dirty="0"/>
              <a:t>help decouple components, but I still face a problem: C# doesn’t provide a built-in way to easily create objects that implement interfaces, except to create an instance of the concrete component with the new keyword. I end up with code like this:</a:t>
            </a:r>
          </a:p>
          <a:p>
            <a:endParaRPr lang="en-US" dirty="0"/>
          </a:p>
          <a:p>
            <a:r>
              <a:rPr lang="en-US" dirty="0"/>
              <a:t>(Page 88).</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95</a:t>
            </a:fld>
            <a:endParaRPr lang="en-US" dirty="0"/>
          </a:p>
        </p:txBody>
      </p:sp>
    </p:spTree>
    <p:extLst>
      <p:ext uri="{BB962C8B-B14F-4D97-AF65-F5344CB8AC3E}">
        <p14:creationId xmlns:p14="http://schemas.microsoft.com/office/powerpoint/2010/main" val="683621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Breaking and Declaring Dependencies</a:t>
            </a:r>
          </a:p>
        </p:txBody>
      </p:sp>
      <p:sp>
        <p:nvSpPr>
          <p:cNvPr id="7" name="Content Placeholder 6"/>
          <p:cNvSpPr>
            <a:spLocks noGrp="1"/>
          </p:cNvSpPr>
          <p:nvPr>
            <p:ph idx="1"/>
          </p:nvPr>
        </p:nvSpPr>
        <p:spPr/>
        <p:txBody>
          <a:bodyPr/>
          <a:lstStyle/>
          <a:p>
            <a:r>
              <a:rPr lang="en-US" dirty="0" smtClean="0"/>
              <a:t>There </a:t>
            </a:r>
            <a:r>
              <a:rPr lang="en-US" dirty="0"/>
              <a:t>are two parts to the DI pattern. The first is that I remove any dependencies on concrete classes from my component—in this case PasswordResetHelper. I do this by creating a class constructor that accepts implementations of the interfaces I need as arguments, like this:</a:t>
            </a:r>
          </a:p>
          <a:p>
            <a:endParaRPr lang="en-US" dirty="0"/>
          </a:p>
          <a:p>
            <a:r>
              <a:rPr lang="en-US" dirty="0"/>
              <a:t>(Page 89).</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spTree>
    <p:extLst>
      <p:ext uri="{BB962C8B-B14F-4D97-AF65-F5344CB8AC3E}">
        <p14:creationId xmlns:p14="http://schemas.microsoft.com/office/powerpoint/2010/main" val="3810447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Injecting Dependencies</a:t>
            </a:r>
          </a:p>
        </p:txBody>
      </p:sp>
      <p:sp>
        <p:nvSpPr>
          <p:cNvPr id="3" name="Content Placeholder 2"/>
          <p:cNvSpPr>
            <a:spLocks noGrp="1"/>
          </p:cNvSpPr>
          <p:nvPr>
            <p:ph idx="1"/>
          </p:nvPr>
        </p:nvSpPr>
        <p:spPr/>
        <p:txBody>
          <a:bodyPr/>
          <a:lstStyle/>
          <a:p>
            <a:r>
              <a:rPr lang="en-US" dirty="0" smtClean="0"/>
              <a:t>The </a:t>
            </a:r>
            <a:r>
              <a:rPr lang="en-US" dirty="0"/>
              <a:t>second part of the DI pattern is to inject the dependencies declared by the PasswordResetHelper class when I create instances of it, hence the term dependency injection. All this really means is that I need to decide which class that implements the IEmailSender interface I am going to use, create an object from that class and then pass the object as an argument to the PasswordResetHelper constructor.</a:t>
            </a:r>
          </a:p>
          <a:p>
            <a:endParaRPr lang="en-US" dirty="0"/>
          </a:p>
          <a:p>
            <a:r>
              <a:rPr lang="en-US" dirty="0"/>
              <a:t>(Page 90).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spTree>
    <p:extLst>
      <p:ext uri="{BB962C8B-B14F-4D97-AF65-F5344CB8AC3E}">
        <p14:creationId xmlns:p14="http://schemas.microsoft.com/office/powerpoint/2010/main" val="1034360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a Dependency Injection Container</a:t>
            </a:r>
          </a:p>
        </p:txBody>
      </p:sp>
      <p:sp>
        <p:nvSpPr>
          <p:cNvPr id="3" name="Content Placeholder 2"/>
          <p:cNvSpPr>
            <a:spLocks noGrp="1"/>
          </p:cNvSpPr>
          <p:nvPr>
            <p:ph idx="1"/>
          </p:nvPr>
        </p:nvSpPr>
        <p:spPr/>
        <p:txBody>
          <a:bodyPr/>
          <a:lstStyle/>
          <a:p>
            <a:r>
              <a:rPr lang="en-US" dirty="0" smtClean="0"/>
              <a:t>I </a:t>
            </a:r>
            <a:r>
              <a:rPr lang="en-US" dirty="0"/>
              <a:t>have resolved my dependency issue, but how do I instantiate the concrete implementation of interfaces without creating dependencies somewhere else in the application? As it stands, I still have</a:t>
            </a:r>
          </a:p>
          <a:p>
            <a:endParaRPr lang="en-US" dirty="0"/>
          </a:p>
          <a:p>
            <a:r>
              <a:rPr lang="en-US" dirty="0"/>
              <a:t>(Page 90).</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98</a:t>
            </a:fld>
            <a:endParaRPr lang="en-US" dirty="0"/>
          </a:p>
        </p:txBody>
      </p:sp>
    </p:spTree>
    <p:extLst>
      <p:ext uri="{BB962C8B-B14F-4D97-AF65-F5344CB8AC3E}">
        <p14:creationId xmlns:p14="http://schemas.microsoft.com/office/powerpoint/2010/main" val="42477558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Getting Started with Automated Testing</a:t>
            </a:r>
          </a:p>
        </p:txBody>
      </p:sp>
      <p:sp>
        <p:nvSpPr>
          <p:cNvPr id="7" name="Content Placeholder 6"/>
          <p:cNvSpPr>
            <a:spLocks noGrp="1"/>
          </p:cNvSpPr>
          <p:nvPr>
            <p:ph idx="1"/>
          </p:nvPr>
        </p:nvSpPr>
        <p:spPr/>
        <p:txBody>
          <a:bodyPr/>
          <a:lstStyle/>
          <a:p>
            <a:r>
              <a:rPr lang="en-US" dirty="0" smtClean="0"/>
              <a:t>The </a:t>
            </a:r>
            <a:r>
              <a:rPr lang="en-US" dirty="0"/>
              <a:t>ASP.NET MVC Framework is designed to make it as easy as possible to set up automated tests and use development methodologies such as test-driven development (TDD), which I explain later in this chapter. ASP.NET MVC provides an ideal platform for automated testing and Visual Studio has some solid testing features. Between them they make designing and running tests simple and easy. In broad terms, Web application developers today focus on two kinds of automated testing. The first is unit testing, which is a way to specify and verify the behavior of individual classes (or other small units of code) in isolation from the rest of the application. The second type is integration testing, which is a way to specify and verify the behavior of multiple components working together, up to and including the entire Web application. Both kinds of testing can be valuable in Web applications. Unit tests, which are simple to create and run, are brilliantly precise when you are working on algorithms, business logic, or other back-end infrastructure. The value of integration testing is that it can model how a user will interact with the UI, and can cover the entire technology stack that your application uses, including the Web server and database. Integration testing tends to be better at detecting new bugs that have arisen in old features; this is known as regression testing.</a:t>
            </a:r>
          </a:p>
          <a:p>
            <a:endParaRPr lang="en-US" dirty="0"/>
          </a:p>
          <a:p>
            <a:r>
              <a:rPr lang="en-US" dirty="0"/>
              <a:t>(Page 92).</a:t>
            </a:r>
          </a:p>
        </p:txBody>
      </p:sp>
      <p:sp>
        <p:nvSpPr>
          <p:cNvPr id="4" name="Date Placeholder 3"/>
          <p:cNvSpPr>
            <a:spLocks noGrp="1"/>
          </p:cNvSpPr>
          <p:nvPr>
            <p:ph type="dt" sz="half" idx="2"/>
          </p:nvPr>
        </p:nvSpPr>
        <p:spPr/>
        <p:txBody>
          <a:bodyPr/>
          <a:lstStyle/>
          <a:p>
            <a:r>
              <a:rPr lang="en-US" smtClean="0"/>
              <a:t>2 Jan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spTree>
    <p:extLst>
      <p:ext uri="{BB962C8B-B14F-4D97-AF65-F5344CB8AC3E}">
        <p14:creationId xmlns:p14="http://schemas.microsoft.com/office/powerpoint/2010/main" val="607113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38058</Words>
  <Application>Microsoft Office PowerPoint</Application>
  <PresentationFormat>Widescreen</PresentationFormat>
  <Paragraphs>3064</Paragraphs>
  <Slides>472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472</vt:i4>
      </vt:variant>
    </vt:vector>
  </HeadingPairs>
  <TitlesOfParts>
    <vt:vector size="481"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PowerPoint Presentation</vt:lpstr>
      <vt:lpstr>PowerPoint Presentation</vt:lpstr>
      <vt:lpstr>Intro</vt:lpstr>
      <vt:lpstr>Understanding the History of ASP.NET</vt:lpstr>
      <vt:lpstr>Figure 1-1</vt:lpstr>
      <vt:lpstr>What Is Wrong with ASP.NET Web Forms?</vt:lpstr>
      <vt:lpstr>What Is Wrong with ASP.NET Web Forms?      |</vt:lpstr>
      <vt:lpstr>What Is Wrong with ASP.NET Web Forms?     ||</vt:lpstr>
      <vt:lpstr>Web Development Today</vt:lpstr>
      <vt:lpstr>Web Standards and REST</vt:lpstr>
      <vt:lpstr>REST</vt:lpstr>
      <vt:lpstr>Agile and Test-Driven Development</vt:lpstr>
      <vt:lpstr>TDD/BDD Tools</vt:lpstr>
      <vt:lpstr>TDD/BDD Tools           |</vt:lpstr>
      <vt:lpstr>Ruby on Rails</vt:lpstr>
      <vt:lpstr>Node.js</vt:lpstr>
      <vt:lpstr>Node.js             |</vt:lpstr>
      <vt:lpstr>Key Benefits of ASP.NET MVC</vt:lpstr>
      <vt:lpstr>MVC Architecture</vt:lpstr>
      <vt:lpstr>MVC Architecture           |</vt:lpstr>
      <vt:lpstr>Extensibility</vt:lpstr>
      <vt:lpstr>Tight Control over HTML and HTTP</vt:lpstr>
      <vt:lpstr>Tight Control over HTML and HTTP      |</vt:lpstr>
      <vt:lpstr>NOTE</vt:lpstr>
      <vt:lpstr>Testability</vt:lpstr>
      <vt:lpstr>Testability             |</vt:lpstr>
      <vt:lpstr>Powerful Routing System</vt:lpstr>
      <vt:lpstr>Powerful Routing System         |</vt:lpstr>
      <vt:lpstr>Built on the Best Parts of ASP.NET Platform</vt:lpstr>
      <vt:lpstr>Note</vt:lpstr>
      <vt:lpstr>Modern API</vt:lpstr>
      <vt:lpstr>ASP.NET MVC Is Open Source</vt:lpstr>
      <vt:lpstr>What Do I Need to Know?</vt:lpstr>
      <vt:lpstr>What Is the Structure of This Book?</vt:lpstr>
      <vt:lpstr>What Is the Structure of This Book?      |</vt:lpstr>
      <vt:lpstr>What’s New in this Edition?</vt:lpstr>
      <vt:lpstr>Table 1-1</vt:lpstr>
      <vt:lpstr>NOTE</vt:lpstr>
      <vt:lpstr>Where Can I Get the Example Code?</vt:lpstr>
      <vt:lpstr>What Software Do I Need for This Book?</vt:lpstr>
      <vt:lpstr>What Software Do I Need for This Book?    |</vt:lpstr>
      <vt:lpstr>Credits</vt:lpstr>
      <vt:lpstr>PowerPoint Presentation</vt:lpstr>
      <vt:lpstr>Intro</vt:lpstr>
      <vt:lpstr>Preparing Visual Studio</vt:lpstr>
      <vt:lpstr>TIP</vt:lpstr>
      <vt:lpstr>Creating a New ASP.NET MVC Project</vt:lpstr>
      <vt:lpstr>Creating a New ASP.NET MVC Project     |</vt:lpstr>
      <vt:lpstr>Creating a New ASP.NET MVC Project    ||</vt:lpstr>
      <vt:lpstr>Figure 2-3</vt:lpstr>
      <vt:lpstr>Adding the First Controller</vt:lpstr>
      <vt:lpstr>HomeController.cs</vt:lpstr>
      <vt:lpstr>Listing 2-1 || 2-2</vt:lpstr>
      <vt:lpstr>TIP</vt:lpstr>
      <vt:lpstr>Understanding Routes</vt:lpstr>
      <vt:lpstr>Understanding Routes         |</vt:lpstr>
      <vt:lpstr>Tip</vt:lpstr>
      <vt:lpstr>Rendering Web Pages</vt:lpstr>
      <vt:lpstr>Creating and Rendering a View</vt:lpstr>
      <vt:lpstr>Creating and Rendering a View       |</vt:lpstr>
      <vt:lpstr>Listing 2-3</vt:lpstr>
      <vt:lpstr>Figure 2-9</vt:lpstr>
      <vt:lpstr>Figure 2-11</vt:lpstr>
      <vt:lpstr>Listing 2-4</vt:lpstr>
      <vt:lpstr>Tip</vt:lpstr>
      <vt:lpstr>Razor</vt:lpstr>
      <vt:lpstr>Listing 2-5</vt:lpstr>
      <vt:lpstr>Action Results</vt:lpstr>
      <vt:lpstr>Adding Dynamic Output</vt:lpstr>
      <vt:lpstr>Listing 2-6</vt:lpstr>
      <vt:lpstr>Listing 2-7</vt:lpstr>
      <vt:lpstr>Razor Expression</vt:lpstr>
      <vt:lpstr>Creating a Simple Data-Entry Application</vt:lpstr>
      <vt:lpstr>Setting the Scene</vt:lpstr>
      <vt:lpstr>Listing 2-8</vt:lpstr>
      <vt:lpstr>PowerPoint Presentation</vt:lpstr>
      <vt:lpstr>PowerPoint Presentation</vt:lpstr>
      <vt:lpstr>PowerPoint Presentation</vt:lpstr>
      <vt:lpstr>PowerPoint Presentation</vt:lpstr>
      <vt:lpstr>Intro</vt:lpstr>
      <vt:lpstr>The History of MVC</vt:lpstr>
      <vt:lpstr>Understanding the MVC Pattern</vt:lpstr>
      <vt:lpstr>Understanding the Domain Model</vt:lpstr>
      <vt:lpstr>The ASP.NET Implementation of MVC</vt:lpstr>
      <vt:lpstr>Comparing MVC to Other Patterns</vt:lpstr>
      <vt:lpstr>Understanding the Smart UI Pattern</vt:lpstr>
      <vt:lpstr>Understanding the Model-View Architecture</vt:lpstr>
      <vt:lpstr>Understanding Classic Three-Tier Architectures</vt:lpstr>
      <vt:lpstr>Understanding Variations on MVC</vt:lpstr>
      <vt:lpstr>Understanding the Model-View-Presenter Pattern</vt:lpstr>
      <vt:lpstr>Understanding the Model-View-View Model Pattern</vt:lpstr>
      <vt:lpstr>Building Loosely Coupled Components</vt:lpstr>
      <vt:lpstr>Using Dependency Injection</vt:lpstr>
      <vt:lpstr>Breaking and Declaring Dependencies</vt:lpstr>
      <vt:lpstr>Injecting Dependencies</vt:lpstr>
      <vt:lpstr>Using a Dependency Injection Container</vt:lpstr>
      <vt:lpstr>Getting Started with Automated Testing</vt:lpstr>
      <vt:lpstr>Understanding Unit Testing</vt:lpstr>
      <vt:lpstr>Using TDD and the Red-Green-Refactor Workflow</vt:lpstr>
      <vt:lpstr>Understanding Integration Testing</vt:lpstr>
      <vt:lpstr>PowerPoint Presentation</vt:lpstr>
      <vt:lpstr>Intro</vt:lpstr>
      <vt:lpstr>Preparing the Example Project</vt:lpstr>
      <vt:lpstr>Adding the System.Net.Http Assembly</vt:lpstr>
      <vt:lpstr>Using Automatically Implemented Properties</vt:lpstr>
      <vt:lpstr>Using Object and Collection Initializers</vt:lpstr>
      <vt:lpstr>Using Extension Methods</vt:lpstr>
      <vt:lpstr>Applying Extension Methods to an Interface</vt:lpstr>
      <vt:lpstr>Creating Filtering Extension Methods</vt:lpstr>
      <vt:lpstr>Using Lambda Expressions</vt:lpstr>
      <vt:lpstr>Using Automatic Type Inference</vt:lpstr>
      <vt:lpstr>Using Anonymous Types</vt:lpstr>
      <vt:lpstr>Performing Language Integrated Queries</vt:lpstr>
      <vt:lpstr>Understanding Deferred LINQ Queries</vt:lpstr>
      <vt:lpstr>Using Async Methods</vt:lpstr>
      <vt:lpstr>Applying the async and await Keywords</vt:lpstr>
      <vt:lpstr>PowerPoint Presentation</vt:lpstr>
      <vt:lpstr>Intro</vt:lpstr>
      <vt:lpstr>Table 5-1</vt:lpstr>
      <vt:lpstr>Preparing the Example Project</vt:lpstr>
      <vt:lpstr>Defining the Model</vt:lpstr>
      <vt:lpstr>Listing 5-1</vt:lpstr>
      <vt:lpstr>Defining the Controller</vt:lpstr>
      <vt:lpstr>Listing 5-2</vt:lpstr>
      <vt:lpstr>Creating the View</vt:lpstr>
      <vt:lpstr>Listing 5-3</vt:lpstr>
      <vt:lpstr>Working with the Model Object</vt:lpstr>
      <vt:lpstr>Working with Layouts</vt:lpstr>
      <vt:lpstr>Creating the Layout</vt:lpstr>
      <vt:lpstr>Applying a Layout</vt:lpstr>
      <vt:lpstr>Using a View Start File</vt:lpstr>
      <vt:lpstr>Demonstrating Shared Layouts</vt:lpstr>
      <vt:lpstr>Using Razor Expressions</vt:lpstr>
      <vt:lpstr>Using Razor Expressions          |</vt:lpstr>
      <vt:lpstr>Table 5-2</vt:lpstr>
      <vt:lpstr>PROCESSING VERSUS FORMATTING DATA</vt:lpstr>
      <vt:lpstr>Inserting Data Values</vt:lpstr>
      <vt:lpstr>Setting Attribute Values</vt:lpstr>
      <vt:lpstr>Using Conditional Statements</vt:lpstr>
      <vt:lpstr>Enumerating Arrays and Collections</vt:lpstr>
      <vt:lpstr>Dealing with Namespaces</vt:lpstr>
      <vt:lpstr>PowerPoint Presentation</vt:lpstr>
      <vt:lpstr>Intro</vt:lpstr>
      <vt:lpstr>Preparing the Example Project</vt:lpstr>
      <vt:lpstr>Using Ninject</vt:lpstr>
      <vt:lpstr>Unit Testing with Visual Studio</vt:lpstr>
      <vt:lpstr>Using Moq</vt:lpstr>
      <vt:lpstr>PowerPoint Presentation</vt:lpstr>
      <vt:lpstr>Intro</vt:lpstr>
      <vt:lpstr>Windows Azure</vt:lpstr>
      <vt:lpstr>CAUTION</vt:lpstr>
      <vt:lpstr>Preparing Windows Azure</vt:lpstr>
      <vt:lpstr>Figure 13-1</vt:lpstr>
      <vt:lpstr>Creating the Web Site and Database</vt:lpstr>
      <vt:lpstr>Creating the Web Site and Database      |</vt:lpstr>
      <vt:lpstr>Figure 13-2</vt:lpstr>
      <vt:lpstr>Figure 13-3</vt:lpstr>
      <vt:lpstr>Figure 13-4</vt:lpstr>
      <vt:lpstr>Preparing Database for Remote Administration</vt:lpstr>
      <vt:lpstr>Figure 13-5</vt:lpstr>
      <vt:lpstr>CAUTION</vt:lpstr>
      <vt:lpstr>Creating the Schema</vt:lpstr>
      <vt:lpstr>Figure 13-6</vt:lpstr>
      <vt:lpstr>Tip</vt:lpstr>
      <vt:lpstr>Getting the Schema Command</vt:lpstr>
      <vt:lpstr>Listing 13-1</vt:lpstr>
      <vt:lpstr>Adding the Table Data</vt:lpstr>
      <vt:lpstr>Figure 13-7</vt:lpstr>
      <vt:lpstr>Deploying the Application</vt:lpstr>
      <vt:lpstr>Deploying the Application         |</vt:lpstr>
      <vt:lpstr>Figure 13-8</vt:lpstr>
      <vt:lpstr>Figure 13-9</vt:lpstr>
      <vt:lpstr>Figure 13-10</vt:lpstr>
      <vt:lpstr>PowerPoint Presentation</vt:lpstr>
      <vt:lpstr>Intro</vt:lpstr>
      <vt:lpstr>Working with Visual Studio MVC Projects </vt:lpstr>
      <vt:lpstr>MVC Framework Flexibility</vt:lpstr>
      <vt:lpstr>MVC Framework Flexibility        |</vt:lpstr>
      <vt:lpstr>Creating the Project</vt:lpstr>
      <vt:lpstr>Figure 14-1</vt:lpstr>
      <vt:lpstr>Templates: Comparison</vt:lpstr>
      <vt:lpstr>Templates: Comparison         |</vt:lpstr>
      <vt:lpstr>Figure 14-2</vt:lpstr>
      <vt:lpstr>Table 14-1</vt:lpstr>
      <vt:lpstr>Table 14-1                  |</vt:lpstr>
      <vt:lpstr>Table 14-1                 ||</vt:lpstr>
      <vt:lpstr>Understanding MVC Conventions</vt:lpstr>
      <vt:lpstr>Following Conventions for Controller Classes</vt:lpstr>
      <vt:lpstr>Following Conventions for Views</vt:lpstr>
      <vt:lpstr>Following Conventions for Views       |</vt:lpstr>
      <vt:lpstr>Following Conventions for Layouts</vt:lpstr>
      <vt:lpstr>Debugging MVC Applications</vt:lpstr>
      <vt:lpstr>Preparing the Example Project</vt:lpstr>
      <vt:lpstr>Preparing the Example Project       |</vt:lpstr>
      <vt:lpstr>Creating the Controller</vt:lpstr>
      <vt:lpstr>Creating the View</vt:lpstr>
      <vt:lpstr>Listing 14-2</vt:lpstr>
      <vt:lpstr>Listing 14-3</vt:lpstr>
      <vt:lpstr>Launching the Visual Studio Debugger</vt:lpstr>
      <vt:lpstr>Launching the Visual Studio Debugger     |</vt:lpstr>
      <vt:lpstr>Listing 14-6</vt:lpstr>
      <vt:lpstr>Caution</vt:lpstr>
      <vt:lpstr>Causing the Visual Studio Debugger to Break</vt:lpstr>
      <vt:lpstr>Using Breakpoints</vt:lpstr>
      <vt:lpstr>Using Breakpoints           |</vt:lpstr>
      <vt:lpstr>Figure 14-8</vt:lpstr>
      <vt:lpstr>NOTE</vt:lpstr>
      <vt:lpstr>Viewing Data Values in the Code Editor</vt:lpstr>
      <vt:lpstr>Viewing Application State in the Debugger</vt:lpstr>
      <vt:lpstr>Tip</vt:lpstr>
      <vt:lpstr>Breaking on Exceptions</vt:lpstr>
      <vt:lpstr>NOTE</vt:lpstr>
      <vt:lpstr>Using Edit and Continue</vt:lpstr>
      <vt:lpstr>Enabling Edit and Continue</vt:lpstr>
      <vt:lpstr>Modifying the Project</vt:lpstr>
      <vt:lpstr>Editing and Continuing</vt:lpstr>
      <vt:lpstr>Using Browser Link</vt:lpstr>
      <vt:lpstr>Using Browser Link          |</vt:lpstr>
      <vt:lpstr>Figure 14-17</vt:lpstr>
      <vt:lpstr>Figure 14-18</vt:lpstr>
      <vt:lpstr>Figure 14-19</vt:lpstr>
      <vt:lpstr>PowerPoint Presentation</vt:lpstr>
      <vt:lpstr>Intro</vt:lpstr>
      <vt:lpstr>Agenda</vt:lpstr>
      <vt:lpstr>Agenda             |</vt:lpstr>
      <vt:lpstr>Table 15-1</vt:lpstr>
      <vt:lpstr>Preparing the Example Project</vt:lpstr>
      <vt:lpstr>Creating the Example Controllers</vt:lpstr>
      <vt:lpstr>Creating the View</vt:lpstr>
      <vt:lpstr>Setting the Start URL and Testing the Application</vt:lpstr>
      <vt:lpstr>Introducing URL Patterns</vt:lpstr>
      <vt:lpstr>Creating and Registering a Simple Route</vt:lpstr>
      <vt:lpstr>Using the Simple Route</vt:lpstr>
      <vt:lpstr>Defining Default Values</vt:lpstr>
      <vt:lpstr>Using Static URL Segments</vt:lpstr>
      <vt:lpstr>Defining Custom Segment Variables</vt:lpstr>
      <vt:lpstr>Using Custom Variables as Action Method Parameters</vt:lpstr>
      <vt:lpstr>Defining Optional URL Segments</vt:lpstr>
      <vt:lpstr>Defining Variable-Length Routes</vt:lpstr>
      <vt:lpstr>Prioritizing Controllers by Namespaces</vt:lpstr>
      <vt:lpstr>Constraining Routes</vt:lpstr>
      <vt:lpstr>PowerPoint Presentation</vt:lpstr>
      <vt:lpstr>PowerPoint Presentation</vt:lpstr>
      <vt:lpstr>PowerPoint Presentation</vt:lpstr>
      <vt:lpstr>PowerPoint Presentation</vt:lpstr>
      <vt:lpstr>PowerPoint Presentation</vt:lpstr>
      <vt:lpstr>Using Attribute Routing</vt:lpstr>
      <vt:lpstr>PowerPoint Presentation</vt:lpstr>
      <vt:lpstr>PowerPoint Presentation</vt:lpstr>
      <vt:lpstr>PowerPoint Presentation</vt:lpstr>
      <vt:lpstr>PowerPoint Presentation</vt:lpstr>
      <vt:lpstr>PowerPoint Presentation</vt:lpstr>
      <vt:lpstr>Intro</vt:lpstr>
      <vt:lpstr>Preparing the Example Project</vt:lpstr>
      <vt:lpstr>PowerPoint Presentation</vt:lpstr>
      <vt:lpstr>PowerPoint Presentation</vt:lpstr>
      <vt:lpstr>PowerPoint Presentation</vt:lpstr>
      <vt:lpstr>Generating Outgoing URLs in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Customizing the Routing System</vt:lpstr>
      <vt:lpstr>Creating a Custom RouteBase Implementation</vt:lpstr>
      <vt:lpstr>Creating a Custom Route Handler</vt:lpstr>
      <vt:lpstr>Working with Areas</vt:lpstr>
      <vt:lpstr>PowerPoint Presentation</vt:lpstr>
      <vt:lpstr>PowerPoint Presentation</vt:lpstr>
      <vt:lpstr>PowerPoint Presentation</vt:lpstr>
      <vt:lpstr>PowerPoint Presentation</vt:lpstr>
      <vt:lpstr>PowerPoint Presentation</vt:lpstr>
      <vt:lpstr>Routing Requests for Disk Files</vt:lpstr>
      <vt:lpstr>PowerPoint Presentation</vt:lpstr>
      <vt:lpstr>Bypassing the Routing System</vt:lpstr>
      <vt:lpstr>URL Schema Best Practices</vt:lpstr>
      <vt:lpstr>PowerPoint Presentation</vt:lpstr>
      <vt:lpstr>Intro</vt:lpstr>
      <vt:lpstr>Table 17-1</vt:lpstr>
      <vt:lpstr>Preparing the Example Project</vt:lpstr>
      <vt:lpstr>Introducing the Controller</vt:lpstr>
      <vt:lpstr>Receiving Request Data</vt:lpstr>
      <vt:lpstr>Producing Output</vt:lpstr>
      <vt:lpstr>Listing 17-7</vt:lpstr>
      <vt:lpstr>Understanding Action Results</vt:lpstr>
      <vt:lpstr>Returning HTML by Rendering a View</vt:lpstr>
      <vt:lpstr>Passing Data from an Action Method to a View</vt:lpstr>
      <vt:lpstr>Performing Redirections</vt:lpstr>
      <vt:lpstr>THE POST/REDIRECT/GET PATTERN</vt:lpstr>
      <vt:lpstr>Redirecting to a Literal URL</vt:lpstr>
      <vt:lpstr>Listing 17-20</vt:lpstr>
      <vt:lpstr>Listing 17-21</vt:lpstr>
      <vt:lpstr>TIP</vt:lpstr>
      <vt:lpstr>UNIT TEST: LITERAL REDIRECTIONS</vt:lpstr>
      <vt:lpstr>Listing 17-21</vt:lpstr>
      <vt:lpstr>Redirecting to a Routing System URL</vt:lpstr>
      <vt:lpstr>Listing 17-22</vt:lpstr>
      <vt:lpstr>UNIT TESTING: ROUTED REDIRECTIONS</vt:lpstr>
      <vt:lpstr>Redirecting to an Action Method</vt:lpstr>
      <vt:lpstr>Listing 17-23</vt:lpstr>
      <vt:lpstr>NOTE</vt:lpstr>
      <vt:lpstr>PRESERVING DATA ACROSS REDIRECTION</vt:lpstr>
      <vt:lpstr>PRESERVING DATA ACROSS REDIRECTION  |</vt:lpstr>
      <vt:lpstr>PRESERVING DATA ACROSS REDIRECTION ||</vt:lpstr>
      <vt:lpstr>Returning Errors and HTTP Codes</vt:lpstr>
      <vt:lpstr>Filters</vt:lpstr>
      <vt:lpstr>Intro</vt:lpstr>
      <vt:lpstr>Table 18-1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vt:lpstr>
      <vt:lpstr>Preparing the Example Project</vt:lpstr>
      <vt:lpstr>Creating a Custom Controller Factory</vt:lpstr>
      <vt:lpstr>Working with the Built-in Controller Factory</vt:lpstr>
      <vt:lpstr>Creating a Custom Action Invoker</vt:lpstr>
      <vt:lpstr>Using the Built-in Action Invoker</vt:lpstr>
      <vt:lpstr>Improving Performance with Specialized Controllers</vt:lpstr>
      <vt:lpstr>PowerPoint Presentation</vt:lpstr>
      <vt:lpstr>Intro</vt:lpstr>
      <vt:lpstr>Table 20-1</vt:lpstr>
      <vt:lpstr>Creating a Custom View Engine</vt:lpstr>
      <vt:lpstr>Working with the Razor Engine</vt:lpstr>
      <vt:lpstr>Adding Dynamic Content to a Razor View</vt:lpstr>
      <vt:lpstr>Table 20-5</vt:lpstr>
      <vt:lpstr>Using Layout Sections</vt:lpstr>
      <vt:lpstr>Listing 20-16</vt:lpstr>
      <vt:lpstr>Listing 20-17</vt:lpstr>
      <vt:lpstr>TIP</vt:lpstr>
      <vt:lpstr>Parsing</vt:lpstr>
      <vt:lpstr>Figure 20-6</vt:lpstr>
      <vt:lpstr>Listing 20-18</vt:lpstr>
      <vt:lpstr>NOTE</vt:lpstr>
      <vt:lpstr>Using Partial Views</vt:lpstr>
      <vt:lpstr>Creating a Partial View</vt:lpstr>
      <vt:lpstr>Creating a Partial View         |</vt:lpstr>
      <vt:lpstr>Listing 20-23 || 20-24</vt:lpstr>
      <vt:lpstr>TIP</vt:lpstr>
      <vt:lpstr>TIP               |</vt:lpstr>
      <vt:lpstr>Using Child Actions</vt:lpstr>
      <vt:lpstr>Creating a Child Action</vt:lpstr>
      <vt:lpstr>Listing 20-27 || 20-28</vt:lpstr>
      <vt:lpstr>Rendering a Child Action</vt:lpstr>
      <vt:lpstr>Rendering a Child Action         |</vt:lpstr>
      <vt:lpstr>Listing 20-29</vt:lpstr>
      <vt:lpstr>PowerPoint Presentation</vt:lpstr>
      <vt:lpstr>Intro</vt:lpstr>
      <vt:lpstr>Table 21-1</vt:lpstr>
      <vt:lpstr>Preparing the Example Project</vt:lpstr>
      <vt:lpstr>Listing 21-1</vt:lpstr>
      <vt:lpstr>Listing 21-2</vt:lpstr>
      <vt:lpstr>Setting the Start URL</vt:lpstr>
      <vt:lpstr>Testing the Example Application</vt:lpstr>
      <vt:lpstr>Creating Custom Helper Methods</vt:lpstr>
      <vt:lpstr>Creating Inline Helper Method</vt:lpstr>
      <vt:lpstr>Listing 21-3  || 21-4</vt:lpstr>
      <vt:lpstr>Creating External Helper Method</vt:lpstr>
      <vt:lpstr>Creating External Helper Method             |</vt:lpstr>
      <vt:lpstr>Listing 21-5</vt:lpstr>
      <vt:lpstr>Table 21-2 || 21-3</vt:lpstr>
      <vt:lpstr>Table 21-4</vt:lpstr>
      <vt:lpstr>Using a Custom External Helper Method</vt:lpstr>
      <vt:lpstr>Listing 21-6</vt:lpstr>
      <vt:lpstr>KNOWING WHEN TO USE HELPER METHODS</vt:lpstr>
      <vt:lpstr>Managing String Encoding in a Helper Method</vt:lpstr>
      <vt:lpstr>Listing 21-7</vt:lpstr>
      <vt:lpstr>Demonstrating the Problem</vt:lpstr>
      <vt:lpstr>Using the Built-In Form Helper Methods</vt:lpstr>
      <vt:lpstr>PowerPoint Presentation</vt:lpstr>
      <vt:lpstr>Intro</vt:lpstr>
      <vt:lpstr>PowerPoint Presentation</vt:lpstr>
      <vt:lpstr>Intro</vt:lpstr>
      <vt:lpstr>PowerPoint Presentation</vt:lpstr>
      <vt:lpstr>Intro</vt:lpstr>
      <vt:lpstr>Table 24-1</vt:lpstr>
      <vt:lpstr>Preparing the Example Project</vt:lpstr>
      <vt:lpstr>Person.cs : Listing 24-1</vt:lpstr>
      <vt:lpstr>Listing 24-2</vt:lpstr>
      <vt:lpstr>Listing 24-3</vt:lpstr>
      <vt:lpstr>Listing 24-4</vt:lpstr>
      <vt:lpstr>Understanding Model Binding</vt:lpstr>
      <vt:lpstr>Figure 24-1</vt:lpstr>
      <vt:lpstr>Model Binding Steps</vt:lpstr>
      <vt:lpstr>Using the Default Model Binder</vt:lpstr>
      <vt:lpstr>Table 24-2</vt:lpstr>
      <vt:lpstr>Binding to Simple Types</vt:lpstr>
      <vt:lpstr>PowerPoint Presentation</vt:lpstr>
      <vt:lpstr>PowerPoint Presentation</vt:lpstr>
      <vt:lpstr>PowerPoint Presentation</vt:lpstr>
      <vt:lpstr>Intro</vt:lpstr>
      <vt:lpstr>PowerPoint Presentation</vt:lpstr>
      <vt:lpstr>Intro</vt:lpstr>
      <vt:lpstr>Intro              |</vt:lpstr>
      <vt:lpstr>Table 27-1</vt:lpstr>
      <vt:lpstr>PowerPoint Presentation</vt:lpstr>
      <vt:lpstr>PowerPoint Presentation</vt:lpstr>
      <vt:lpstr>PowerPoint Presentation</vt:lpstr>
      <vt:lpstr>ASP.NET MVC Release History</vt:lpstr>
      <vt:lpstr>PowerPoint Presentation</vt:lpstr>
      <vt:lpstr>High-Level View</vt:lpstr>
      <vt:lpstr>Figure 1</vt:lpstr>
      <vt:lpstr>Detailed View</vt:lpstr>
      <vt:lpstr>Figure 2</vt:lpstr>
      <vt:lpstr>Figure 2             |</vt:lpstr>
      <vt:lpstr>Figure 2            ||</vt:lpstr>
      <vt:lpstr>Figure 2           |||</vt:lpstr>
      <vt:lpstr>Figure 2          ||||</vt:lpstr>
      <vt:lpstr>Microsoft’s Lineage of Web Dev Tech</vt:lpstr>
      <vt:lpstr>ASP.NET MVC 1 request life cycle - Packt</vt:lpstr>
      <vt:lpstr>Figure R1</vt:lpstr>
      <vt:lpstr>What’s New: ASP.NET MVC 2</vt:lpstr>
      <vt:lpstr>What’s New: ASP.NET MVC 2       |</vt:lpstr>
      <vt:lpstr>Templated Helpers and Model Metadata</vt:lpstr>
      <vt:lpstr>Client-Side Validation</vt:lpstr>
      <vt:lpstr>Areas</vt:lpstr>
      <vt:lpstr>Asynchronous Controllers</vt:lpstr>
      <vt:lpstr>Why Asynchronous Operations Matter</vt:lpstr>
      <vt:lpstr>The Anatomy of an Asynchronous Controller</vt:lpstr>
      <vt:lpstr>How to Implement an Async Controller</vt:lpstr>
      <vt:lpstr>When to Use an Async Controller</vt:lpstr>
      <vt:lpstr>RenderAction and Child Actions</vt:lpstr>
      <vt:lpstr>Strongly Typed UI Helpers</vt:lpstr>
      <vt:lpstr>Benefits</vt:lpstr>
      <vt:lpstr>Strongly Types Counterparts</vt:lpstr>
      <vt:lpstr>Enhancements to ModelBinders</vt:lpstr>
      <vt:lpstr>Default Value</vt:lpstr>
      <vt:lpstr>Default Value            |</vt:lpstr>
      <vt:lpstr>Increasing Security with HTTPS</vt:lpstr>
      <vt:lpstr>Avoiding the JSON Array Attack</vt:lpstr>
      <vt:lpstr>Short Notation for AcceptVerbs Attribute</vt:lpstr>
      <vt:lpstr>Overriding the HTTP Verb</vt:lpstr>
      <vt:lpstr>Overriding the HTTP Verb        |</vt:lpstr>
      <vt:lpstr>Binary Binding</vt:lpstr>
      <vt:lpstr>Binary Binding            |</vt:lpstr>
      <vt:lpstr>Automatic HTML-Encoding</vt:lpstr>
      <vt:lpstr>Automatic HTML-Encoding        |</vt:lpstr>
      <vt:lpstr>Automatic HTML-Encoding        |</vt:lpstr>
      <vt:lpstr>What’s New: ASP.NET MVC 3</vt:lpstr>
      <vt:lpstr>Extensible Scaffolding: MvcScaffold integration</vt:lpstr>
      <vt:lpstr>MvcScaffolding: Other Features</vt:lpstr>
      <vt:lpstr>HTML 5 Project Templates</vt:lpstr>
      <vt:lpstr>The Razor View Engine</vt:lpstr>
      <vt:lpstr>Razor HTML helpers</vt:lpstr>
      <vt:lpstr>Support for Multiple View Engines</vt:lpstr>
      <vt:lpstr>Controller Improvements</vt:lpstr>
      <vt:lpstr>Global Action Filters</vt:lpstr>
      <vt:lpstr>New "ViewBag" Property</vt:lpstr>
      <vt:lpstr>New "ActionResult" Types</vt:lpstr>
      <vt:lpstr>PowerPoint Presentation</vt:lpstr>
      <vt:lpstr>PowerPoint Presentation</vt:lpstr>
      <vt:lpstr>PowerPoint Presentation</vt:lpstr>
      <vt:lpstr>PowerPoint Presentation</vt:lpstr>
      <vt:lpstr>What’s New: ASP.NET MVC 4</vt:lpstr>
      <vt:lpstr>PowerPoint Presentation</vt:lpstr>
      <vt:lpstr>What’s New: ASP.NET MVC 5</vt:lpstr>
      <vt:lpstr>PowerPoint Presentation</vt:lpstr>
      <vt:lpstr>ASP.NET Release History</vt:lpstr>
      <vt:lpstr>ASP.NET Release History        |</vt:lpstr>
      <vt:lpstr>Listing ASP-1</vt:lpstr>
      <vt:lpstr>Listing ASP-1            |</vt:lpstr>
      <vt:lpstr>Listing ASP-1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287</cp:revision>
  <dcterms:created xsi:type="dcterms:W3CDTF">2018-04-26T03:21:35Z</dcterms:created>
  <dcterms:modified xsi:type="dcterms:W3CDTF">2018-06-27T08:24:06Z</dcterms:modified>
</cp:coreProperties>
</file>